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7" r:id="rId2"/>
    <p:sldId id="281" r:id="rId3"/>
    <p:sldId id="282" r:id="rId4"/>
    <p:sldId id="283" r:id="rId5"/>
    <p:sldId id="286" r:id="rId6"/>
    <p:sldId id="288" r:id="rId7"/>
    <p:sldId id="292" r:id="rId8"/>
    <p:sldId id="290" r:id="rId9"/>
    <p:sldId id="289" r:id="rId10"/>
    <p:sldId id="295" r:id="rId11"/>
    <p:sldId id="291" r:id="rId12"/>
    <p:sldId id="293" r:id="rId13"/>
    <p:sldId id="296" r:id="rId14"/>
    <p:sldId id="285" r:id="rId15"/>
  </p:sldIdLst>
  <p:sldSz cx="9144000" cy="6858000" type="screen4x3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B9F6"/>
    <a:srgbClr val="8FD6F9"/>
    <a:srgbClr val="9B85A7"/>
    <a:srgbClr val="958AA2"/>
    <a:srgbClr val="96969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331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1731"/>
          </a:xfrm>
          <a:prstGeom prst="rect">
            <a:avLst/>
          </a:prstGeom>
        </p:spPr>
        <p:txBody>
          <a:bodyPr vert="horz" lIns="99040" tIns="49521" rIns="99040" bIns="49521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295" y="0"/>
            <a:ext cx="3076363" cy="511731"/>
          </a:xfrm>
          <a:prstGeom prst="rect">
            <a:avLst/>
          </a:prstGeom>
        </p:spPr>
        <p:txBody>
          <a:bodyPr vert="horz" lIns="99040" tIns="49521" rIns="99040" bIns="49521" rtlCol="0"/>
          <a:lstStyle>
            <a:lvl1pPr algn="r">
              <a:defRPr sz="1300"/>
            </a:lvl1pPr>
          </a:lstStyle>
          <a:p>
            <a:fld id="{3AED6C43-8E62-4F9C-BFE4-9E5120901DA3}" type="datetimeFigureOut">
              <a:rPr lang="de-DE" smtClean="0"/>
              <a:pPr/>
              <a:t>30.09.2013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6363" cy="511731"/>
          </a:xfrm>
          <a:prstGeom prst="rect">
            <a:avLst/>
          </a:prstGeom>
        </p:spPr>
        <p:txBody>
          <a:bodyPr vert="horz" lIns="99040" tIns="49521" rIns="99040" bIns="49521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295" y="9721107"/>
            <a:ext cx="3076363" cy="511731"/>
          </a:xfrm>
          <a:prstGeom prst="rect">
            <a:avLst/>
          </a:prstGeom>
        </p:spPr>
        <p:txBody>
          <a:bodyPr vert="horz" lIns="99040" tIns="49521" rIns="99040" bIns="49521" rtlCol="0" anchor="b"/>
          <a:lstStyle>
            <a:lvl1pPr algn="r">
              <a:defRPr sz="1300"/>
            </a:lvl1pPr>
          </a:lstStyle>
          <a:p>
            <a:fld id="{0A6C4FD6-BAAC-4305-B8A4-21BB58A5D41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1731"/>
          </a:xfrm>
          <a:prstGeom prst="rect">
            <a:avLst/>
          </a:prstGeom>
        </p:spPr>
        <p:txBody>
          <a:bodyPr vert="horz" lIns="99040" tIns="49521" rIns="99040" bIns="49521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3" cy="511731"/>
          </a:xfrm>
          <a:prstGeom prst="rect">
            <a:avLst/>
          </a:prstGeom>
        </p:spPr>
        <p:txBody>
          <a:bodyPr vert="horz" lIns="99040" tIns="49521" rIns="99040" bIns="49521" rtlCol="0"/>
          <a:lstStyle>
            <a:lvl1pPr algn="r">
              <a:defRPr sz="1300"/>
            </a:lvl1pPr>
          </a:lstStyle>
          <a:p>
            <a:fld id="{AE0903AE-944D-4EC2-9552-FEFAC52CAF99}" type="datetimeFigureOut">
              <a:rPr lang="de-DE" smtClean="0"/>
              <a:pPr/>
              <a:t>30.09.2013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9938"/>
            <a:ext cx="5114925" cy="3835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0" tIns="49521" rIns="99040" bIns="49521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9040" tIns="49521" rIns="99040" bIns="49521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1731"/>
          </a:xfrm>
          <a:prstGeom prst="rect">
            <a:avLst/>
          </a:prstGeom>
        </p:spPr>
        <p:txBody>
          <a:bodyPr vert="horz" lIns="99040" tIns="49521" rIns="99040" bIns="49521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5" y="9721107"/>
            <a:ext cx="3076363" cy="511731"/>
          </a:xfrm>
          <a:prstGeom prst="rect">
            <a:avLst/>
          </a:prstGeom>
        </p:spPr>
        <p:txBody>
          <a:bodyPr vert="horz" lIns="99040" tIns="49521" rIns="99040" bIns="49521" rtlCol="0" anchor="b"/>
          <a:lstStyle>
            <a:lvl1pPr algn="r">
              <a:defRPr sz="1300"/>
            </a:lvl1pPr>
          </a:lstStyle>
          <a:p>
            <a:fld id="{BCC8FBB2-4C10-4AC3-A20C-D94B9133DAC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C8FBB2-4C10-4AC3-A20C-D94B9133DAC0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C8FBB2-4C10-4AC3-A20C-D94B9133DAC0}" type="slidenum">
              <a:rPr lang="de-DE" smtClean="0"/>
              <a:pPr/>
              <a:t>11</a:t>
            </a:fld>
            <a:endParaRPr 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C8FBB2-4C10-4AC3-A20C-D94B9133DAC0}" type="slidenum">
              <a:rPr lang="de-DE" smtClean="0"/>
              <a:pPr/>
              <a:t>13</a:t>
            </a:fld>
            <a:endParaRPr 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C8FBB2-4C10-4AC3-A20C-D94B9133DAC0}" type="slidenum">
              <a:rPr lang="de-DE" smtClean="0"/>
              <a:pPr/>
              <a:t>14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C8FBB2-4C10-4AC3-A20C-D94B9133DAC0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C8FBB2-4C10-4AC3-A20C-D94B9133DAC0}" type="slidenum">
              <a:rPr lang="de-DE" smtClean="0"/>
              <a:pPr/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C8FBB2-4C10-4AC3-A20C-D94B9133DAC0}" type="slidenum">
              <a:rPr lang="de-DE" smtClean="0"/>
              <a:pPr/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C8FBB2-4C10-4AC3-A20C-D94B9133DAC0}" type="slidenum">
              <a:rPr lang="de-DE" smtClean="0"/>
              <a:pPr/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C8FBB2-4C10-4AC3-A20C-D94B9133DAC0}" type="slidenum">
              <a:rPr lang="de-DE" smtClean="0"/>
              <a:pPr/>
              <a:t>6</a:t>
            </a:fld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C8FBB2-4C10-4AC3-A20C-D94B9133DAC0}" type="slidenum">
              <a:rPr lang="de-DE" smtClean="0"/>
              <a:pPr/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C8FBB2-4C10-4AC3-A20C-D94B9133DAC0}" type="slidenum">
              <a:rPr lang="de-DE" smtClean="0"/>
              <a:pPr/>
              <a:t>9</a:t>
            </a:fld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C8FBB2-4C10-4AC3-A20C-D94B9133DAC0}" type="slidenum">
              <a:rPr lang="de-DE" smtClean="0"/>
              <a:pPr/>
              <a:t>10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49B55-2681-4D76-9241-54DBC3AABFE6}" type="datetime1">
              <a:rPr lang="de-DE" smtClean="0"/>
              <a:pPr/>
              <a:t>30.09.2013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Hans Gudenschwager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D9F6-4AD9-423E-90EA-CB3FA2A6AB44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18433" name="Picture 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5733256"/>
            <a:ext cx="1254580" cy="10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4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20438" y="6240457"/>
            <a:ext cx="2664296" cy="506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3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6093296"/>
            <a:ext cx="2616424" cy="660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1027"/>
          <p:cNvSpPr>
            <a:spLocks noChangeShapeType="1"/>
          </p:cNvSpPr>
          <p:nvPr userDrawn="1"/>
        </p:nvSpPr>
        <p:spPr bwMode="auto">
          <a:xfrm>
            <a:off x="467544" y="1268760"/>
            <a:ext cx="5943600" cy="0"/>
          </a:xfrm>
          <a:prstGeom prst="line">
            <a:avLst/>
          </a:prstGeom>
          <a:noFill/>
          <a:ln w="28575">
            <a:solidFill>
              <a:srgbClr val="0099CC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12291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093296"/>
            <a:ext cx="2627783" cy="663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332656"/>
            <a:ext cx="1254580" cy="10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Inhaltsplatzhalter 13"/>
          <p:cNvSpPr>
            <a:spLocks noGrp="1"/>
          </p:cNvSpPr>
          <p:nvPr>
            <p:ph sz="quarter" idx="13"/>
          </p:nvPr>
        </p:nvSpPr>
        <p:spPr>
          <a:xfrm>
            <a:off x="684213" y="1700213"/>
            <a:ext cx="7991475" cy="4465637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21" name="Datumsplatzhalter 2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D28F79E-C4CC-4F21-BBB0-98CF84BE9099}" type="datetime1">
              <a:rPr lang="de-DE" smtClean="0"/>
              <a:pPr/>
              <a:t>30.09.2013</a:t>
            </a:fld>
            <a:endParaRPr lang="de-DE"/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marL="228600" indent="-228600">
              <a:defRPr/>
            </a:lvl1pPr>
          </a:lstStyle>
          <a:p>
            <a:fld id="{60E0D9F6-4AD9-423E-90EA-CB3FA2A6AB4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3" name="Fußzeilenplatzhalter 2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 dirty="0" smtClean="0"/>
              <a:t>Prof. Dr. Hans Gudenschwager</a:t>
            </a:r>
            <a:endParaRPr lang="de-DE" dirty="0"/>
          </a:p>
        </p:txBody>
      </p:sp>
      <p:sp>
        <p:nvSpPr>
          <p:cNvPr id="31" name="Textplatzhalter 30"/>
          <p:cNvSpPr>
            <a:spLocks noGrp="1"/>
          </p:cNvSpPr>
          <p:nvPr>
            <p:ph type="body" sz="quarter" idx="17" hasCustomPrompt="1"/>
          </p:nvPr>
        </p:nvSpPr>
        <p:spPr>
          <a:xfrm>
            <a:off x="395288" y="548680"/>
            <a:ext cx="5760888" cy="648295"/>
          </a:xfrm>
        </p:spPr>
        <p:txBody>
          <a:bodyPr>
            <a:noAutofit/>
          </a:bodyPr>
          <a:lstStyle>
            <a:lvl1pPr>
              <a:buNone/>
              <a:defRPr sz="36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D8153-215F-4D32-93B9-4882B85F8775}" type="datetime1">
              <a:rPr lang="de-DE" smtClean="0"/>
              <a:pPr/>
              <a:t>30.09.2013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Prof. Dr. Hans Gudenschwager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0D9F6-4AD9-423E-90EA-CB3FA2A6AB4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1470025"/>
          </a:xfrm>
        </p:spPr>
        <p:txBody>
          <a:bodyPr/>
          <a:lstStyle/>
          <a:p>
            <a:r>
              <a:rPr lang="de-DE" b="1" dirty="0" smtClean="0"/>
              <a:t>Schiffbau</a:t>
            </a:r>
            <a:endParaRPr lang="de-DE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03648" y="2492896"/>
            <a:ext cx="6400800" cy="2281808"/>
          </a:xfrm>
        </p:spPr>
        <p:txBody>
          <a:bodyPr>
            <a:normAutofit lnSpcReduction="10000"/>
          </a:bodyPr>
          <a:lstStyle/>
          <a:p>
            <a:r>
              <a:rPr lang="de-DE" b="1" dirty="0" smtClean="0">
                <a:solidFill>
                  <a:schemeClr val="tx1"/>
                </a:solidFill>
              </a:rPr>
              <a:t>Anforderungen und Lösungsansätze</a:t>
            </a:r>
          </a:p>
          <a:p>
            <a:endParaRPr lang="de-DE" dirty="0" smtClean="0">
              <a:solidFill>
                <a:schemeClr val="tx1"/>
              </a:solidFill>
            </a:endParaRPr>
          </a:p>
          <a:p>
            <a:r>
              <a:rPr lang="de-DE" sz="2400" dirty="0" smtClean="0">
                <a:solidFill>
                  <a:schemeClr val="tx1"/>
                </a:solidFill>
              </a:rPr>
              <a:t>Prof. Dr.-Ing. Hans Gudenschwager</a:t>
            </a:r>
          </a:p>
          <a:p>
            <a:r>
              <a:rPr lang="de-DE" sz="2400" dirty="0" smtClean="0">
                <a:solidFill>
                  <a:schemeClr val="tx1"/>
                </a:solidFill>
              </a:rPr>
              <a:t>Hochschule Bremen</a:t>
            </a:r>
          </a:p>
          <a:p>
            <a:r>
              <a:rPr lang="de-DE" sz="2400" dirty="0" smtClean="0">
                <a:solidFill>
                  <a:schemeClr val="tx1"/>
                </a:solidFill>
              </a:rPr>
              <a:t>Fachrichtung Schiffbau und Meerestechnik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Das Schiff als Glied der Transportkette </a:t>
            </a:r>
            <a:r>
              <a:rPr lang="de-DE" dirty="0" smtClean="0"/>
              <a:t>ist</a:t>
            </a:r>
          </a:p>
          <a:p>
            <a:pPr>
              <a:buNone/>
            </a:pPr>
            <a:endParaRPr lang="de-DE" sz="600" dirty="0" smtClean="0"/>
          </a:p>
          <a:p>
            <a:pPr marL="1878013" lvl="3" indent="-506413"/>
            <a:r>
              <a:rPr lang="de-DE" sz="3200" dirty="0" smtClean="0"/>
              <a:t>Raumoptimiert</a:t>
            </a:r>
            <a:endParaRPr lang="de-DE" sz="3200" dirty="0" smtClean="0"/>
          </a:p>
          <a:p>
            <a:pPr marL="1878013" lvl="3" indent="-506413"/>
            <a:r>
              <a:rPr lang="de-DE" sz="3200" dirty="0" smtClean="0"/>
              <a:t>Gewichtsminimiert</a:t>
            </a:r>
          </a:p>
          <a:p>
            <a:pPr marL="1878013" lvl="3" indent="-506413"/>
            <a:r>
              <a:rPr lang="de-DE" sz="3200" dirty="0" smtClean="0"/>
              <a:t>Formoptimiert</a:t>
            </a:r>
          </a:p>
          <a:p>
            <a:pPr marL="1878013" lvl="3" indent="-506413"/>
            <a:r>
              <a:rPr lang="de-DE" sz="3200" smtClean="0"/>
              <a:t>…</a:t>
            </a:r>
            <a:endParaRPr lang="de-DE" sz="3200" dirty="0" smtClean="0"/>
          </a:p>
          <a:p>
            <a:pPr marL="1878013" lvl="3" indent="-506413"/>
            <a:r>
              <a:rPr lang="de-DE" sz="3200" i="1" dirty="0" smtClean="0"/>
              <a:t>Abgestimmt </a:t>
            </a:r>
            <a:endParaRPr lang="de-DE" sz="3200" i="1" dirty="0" smtClean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E0D9F6-4AD9-423E-90EA-CB3FA2A6AB44}" type="slidenum">
              <a:rPr lang="de-DE" smtClean="0"/>
              <a:pPr/>
              <a:t>10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 smtClean="0"/>
              <a:t>Prof. Dr. Hans Gudenschwager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dirty="0" smtClean="0"/>
              <a:t>Das Schiff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Transportkette muss technisch/physikalische Randbedingungen von Schiffen berück-sichtigen</a:t>
            </a:r>
          </a:p>
          <a:p>
            <a:r>
              <a:rPr lang="de-DE" dirty="0" smtClean="0"/>
              <a:t>Abstimmung von Transportkonzept und Raumkonzept ermöglicht kleinere angepasste Schiffe</a:t>
            </a:r>
          </a:p>
          <a:p>
            <a:r>
              <a:rPr lang="de-DE" dirty="0" smtClean="0"/>
              <a:t>Optimierter Einsatz von Material und Komponenten ermöglicht leichtere Schiffe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E0D9F6-4AD9-423E-90EA-CB3FA2A6AB44}" type="slidenum">
              <a:rPr lang="de-DE" smtClean="0"/>
              <a:pPr/>
              <a:t>11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 smtClean="0"/>
              <a:t>Prof. Dr. Hans Gudenschwager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dirty="0" smtClean="0"/>
              <a:t>Fazit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de-DE" sz="3000" dirty="0" smtClean="0"/>
              <a:t>„Slow </a:t>
            </a:r>
            <a:r>
              <a:rPr lang="de-DE" sz="3000" dirty="0" err="1" smtClean="0"/>
              <a:t>steaming</a:t>
            </a:r>
            <a:r>
              <a:rPr lang="de-DE" sz="3000" dirty="0" smtClean="0"/>
              <a:t>“: Die starke Abhängigkeit der Leistung von der Geschwindigkeit ist zentraler Punkt im Sinne einer nachhaltigen Schifffahrt in Zusammenhang mit</a:t>
            </a:r>
          </a:p>
          <a:p>
            <a:pPr marL="3594100" lvl="1" indent="-358775"/>
            <a:r>
              <a:rPr lang="de-DE" sz="3000" dirty="0" smtClean="0"/>
              <a:t>Brennstoffverbrauch</a:t>
            </a:r>
          </a:p>
          <a:p>
            <a:pPr marL="3594100" lvl="1" indent="-358775"/>
            <a:r>
              <a:rPr lang="de-DE" sz="3000" dirty="0" smtClean="0"/>
              <a:t>Brennstofftyp</a:t>
            </a:r>
          </a:p>
          <a:p>
            <a:pPr marL="3594100" lvl="1" indent="-358775"/>
            <a:r>
              <a:rPr lang="de-DE" sz="3000" dirty="0" smtClean="0"/>
              <a:t>Emissionen</a:t>
            </a:r>
          </a:p>
          <a:p>
            <a:pPr marL="3594100" lvl="1" indent="-358775"/>
            <a:r>
              <a:rPr lang="de-DE" sz="3000" dirty="0" smtClean="0"/>
              <a:t>Schiffsform</a:t>
            </a:r>
          </a:p>
          <a:p>
            <a:pPr marL="3594100" lvl="1" indent="-358775"/>
            <a:endParaRPr lang="de-DE" sz="1200" dirty="0" smtClean="0"/>
          </a:p>
          <a:p>
            <a:r>
              <a:rPr lang="de-DE" sz="3000" dirty="0" smtClean="0"/>
              <a:t>Die </a:t>
            </a:r>
            <a:r>
              <a:rPr lang="de-DE" sz="3000" dirty="0" smtClean="0"/>
              <a:t>Einbeziehung technischer Möglichkeiten auf hohem Niveau im Sinne der Nachhaltigkeit </a:t>
            </a:r>
            <a:r>
              <a:rPr lang="de-DE" sz="3000" dirty="0" smtClean="0"/>
              <a:t>ist nur über eine intensive Rückkopplung möglich</a:t>
            </a:r>
            <a:r>
              <a:rPr lang="de-DE" sz="2800" dirty="0" smtClean="0"/>
              <a:t>. </a:t>
            </a:r>
            <a:endParaRPr lang="de-DE" sz="28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E0D9F6-4AD9-423E-90EA-CB3FA2A6AB44}" type="slidenum">
              <a:rPr lang="de-DE" smtClean="0"/>
              <a:pPr/>
              <a:t>12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 smtClean="0"/>
              <a:t>Prof. Dr. Hans Gudenschwager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dirty="0" smtClean="0"/>
              <a:t>Fazit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Vielen Dank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E0D9F6-4AD9-423E-90EA-CB3FA2A6AB44}" type="slidenum">
              <a:rPr lang="de-DE" smtClean="0"/>
              <a:pPr/>
              <a:t>14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 smtClean="0"/>
              <a:t>Prof. Dr. Hans Gudenschwager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dirty="0" smtClean="0"/>
              <a:t>Schiffsentwurf</a:t>
            </a:r>
            <a:endParaRPr lang="de-DE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285145" y="1247778"/>
            <a:ext cx="6696744" cy="5714968"/>
          </a:xfrm>
          <a:prstGeom prst="rect">
            <a:avLst/>
          </a:prstGeo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err="1" smtClean="0"/>
              <a:t>Resourcennutzung</a:t>
            </a:r>
            <a:endParaRPr lang="de-DE" dirty="0" smtClean="0"/>
          </a:p>
          <a:p>
            <a:r>
              <a:rPr lang="de-DE" dirty="0" smtClean="0"/>
              <a:t>Beitrag zur Systemerhaltung</a:t>
            </a:r>
          </a:p>
          <a:p>
            <a:pPr lvl="1"/>
            <a:r>
              <a:rPr lang="de-DE" dirty="0" smtClean="0"/>
              <a:t>Bewahrung der Umwelt</a:t>
            </a:r>
          </a:p>
          <a:p>
            <a:pPr lvl="1"/>
            <a:r>
              <a:rPr lang="de-DE" dirty="0" smtClean="0"/>
              <a:t>Stabilisierung der Zustände</a:t>
            </a:r>
          </a:p>
          <a:p>
            <a:pPr lvl="1"/>
            <a:r>
              <a:rPr lang="de-DE" dirty="0" smtClean="0"/>
              <a:t>Unterstützung der Regenerationsfähigkeit</a:t>
            </a:r>
          </a:p>
          <a:p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E0D9F6-4AD9-423E-90EA-CB3FA2A6AB44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 smtClean="0"/>
              <a:t>Prof. Dr. Hans Gudenschwager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dirty="0" smtClean="0"/>
              <a:t>Nachhaltigkeit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E0D9F6-4AD9-423E-90EA-CB3FA2A6AB44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 dirty="0" smtClean="0"/>
              <a:t>Prof. Dr. Hans Gudenschwager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dirty="0" smtClean="0"/>
              <a:t>Transportkette</a:t>
            </a:r>
            <a:endParaRPr lang="de-DE" dirty="0"/>
          </a:p>
        </p:txBody>
      </p:sp>
      <p:sp>
        <p:nvSpPr>
          <p:cNvPr id="47106" name="AutoShape 2" descr="boats,Boote,marine transportation,Schiffe,Seefahrzeuge,ships,Transport,transportation,Verkehr,Wasserfahrzeuge,Wasserwege,water transportation,watercraf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6" name="Inhaltsplatzhalter 1"/>
          <p:cNvSpPr txBox="1">
            <a:spLocks/>
          </p:cNvSpPr>
          <p:nvPr/>
        </p:nvSpPr>
        <p:spPr>
          <a:xfrm>
            <a:off x="-1476672" y="7029400"/>
            <a:ext cx="8280920" cy="2232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</a:pPr>
            <a:endParaRPr kumimoji="0" lang="de-DE" sz="11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Inhaltsplatzhalter 9"/>
          <p:cNvSpPr>
            <a:spLocks noGrp="1"/>
          </p:cNvSpPr>
          <p:nvPr>
            <p:ph sz="quarter" idx="13"/>
          </p:nvPr>
        </p:nvSpPr>
        <p:spPr>
          <a:xfrm>
            <a:off x="539552" y="1700808"/>
            <a:ext cx="7991475" cy="4465637"/>
          </a:xfrm>
        </p:spPr>
        <p:txBody>
          <a:bodyPr/>
          <a:lstStyle/>
          <a:p>
            <a:r>
              <a:rPr lang="de-DE" dirty="0" smtClean="0"/>
              <a:t>Das Schiff ist integrativer Bestandteil einer optimierten Transportkette.</a:t>
            </a:r>
          </a:p>
          <a:p>
            <a:r>
              <a:rPr lang="de-DE" dirty="0" smtClean="0"/>
              <a:t>Die Randbedingungen für die Auslegung eines Schiffes entsprechen dem Ergebnis des Optimierungsprozesses.</a:t>
            </a:r>
          </a:p>
          <a:p>
            <a:r>
              <a:rPr lang="de-DE" dirty="0" smtClean="0"/>
              <a:t>Die Randbedingungen sind physikalisch / technisch zu verifizieren und </a:t>
            </a:r>
            <a:r>
              <a:rPr lang="de-DE" dirty="0" err="1" smtClean="0"/>
              <a:t>rückzukoppeln</a:t>
            </a:r>
            <a:r>
              <a:rPr lang="de-DE" dirty="0" smtClean="0"/>
              <a:t>.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3"/>
          </p:nvPr>
        </p:nvSpPr>
        <p:spPr>
          <a:xfrm>
            <a:off x="684213" y="1700213"/>
            <a:ext cx="8280275" cy="4465637"/>
          </a:xfrm>
        </p:spPr>
        <p:txBody>
          <a:bodyPr>
            <a:normAutofit fontScale="92500" lnSpcReduction="10000"/>
          </a:bodyPr>
          <a:lstStyle/>
          <a:p>
            <a:r>
              <a:rPr lang="de-DE" dirty="0" smtClean="0"/>
              <a:t>Transportaufgabe (</a:t>
            </a:r>
            <a:r>
              <a:rPr lang="de-DE" sz="2200" dirty="0" smtClean="0"/>
              <a:t>Ladungstyp; Fahrtgebiet)</a:t>
            </a:r>
            <a:endParaRPr lang="de-DE" dirty="0" smtClean="0"/>
          </a:p>
          <a:p>
            <a:r>
              <a:rPr lang="de-DE" dirty="0" smtClean="0"/>
              <a:t>Umweltbedingungen</a:t>
            </a:r>
          </a:p>
          <a:p>
            <a:r>
              <a:rPr lang="de-DE" dirty="0" smtClean="0"/>
              <a:t>Gesetzliche/technische Vorschriften</a:t>
            </a:r>
          </a:p>
          <a:p>
            <a:r>
              <a:rPr lang="de-DE" dirty="0" smtClean="0"/>
              <a:t>Wirtschaftlichkeit im Sinne des Schiffsbetriebs</a:t>
            </a:r>
          </a:p>
          <a:p>
            <a:endParaRPr lang="de-DE" sz="1200" dirty="0" smtClean="0"/>
          </a:p>
          <a:p>
            <a:r>
              <a:rPr lang="de-DE" dirty="0" smtClean="0"/>
              <a:t>Minimierung der Störung des Systems Umwelt</a:t>
            </a:r>
          </a:p>
          <a:p>
            <a:r>
              <a:rPr lang="de-DE" dirty="0" smtClean="0"/>
              <a:t>Optimierung des Ressourcenverbrauchs </a:t>
            </a:r>
          </a:p>
          <a:p>
            <a:r>
              <a:rPr lang="de-DE" dirty="0" smtClean="0"/>
              <a:t>Minimierung der Auswirkungen durch das Abwracken</a:t>
            </a:r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E0D9F6-4AD9-423E-90EA-CB3FA2A6AB44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 smtClean="0"/>
              <a:t>Prof. Dr. Hans Gudenschwager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dirty="0" smtClean="0"/>
              <a:t>Randbedingungen Schiff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i="1" dirty="0" smtClean="0"/>
              <a:t>Physikalische Randbedingungen </a:t>
            </a:r>
            <a:r>
              <a:rPr lang="de-DE" dirty="0" smtClean="0"/>
              <a:t>sind zu erfüllen – </a:t>
            </a:r>
            <a:r>
              <a:rPr lang="de-DE" dirty="0" smtClean="0">
                <a:solidFill>
                  <a:srgbClr val="FF0000"/>
                </a:solidFill>
              </a:rPr>
              <a:t>keine</a:t>
            </a:r>
            <a:r>
              <a:rPr lang="de-DE" dirty="0" smtClean="0"/>
              <a:t> Möglichkeit der Änderung!</a:t>
            </a:r>
          </a:p>
          <a:p>
            <a:r>
              <a:rPr lang="de-DE" i="1" dirty="0" smtClean="0"/>
              <a:t>Technische Randbedingungen </a:t>
            </a:r>
            <a:r>
              <a:rPr lang="de-DE" dirty="0" smtClean="0"/>
              <a:t>lassen sich entwickeln/verbessern - insbesondere im Hinblick auf nachhaltige Entwicklungen.</a:t>
            </a:r>
          </a:p>
          <a:p>
            <a:endParaRPr lang="de-DE" sz="1600" dirty="0" smtClean="0"/>
          </a:p>
          <a:p>
            <a:r>
              <a:rPr lang="de-DE" i="1" dirty="0" smtClean="0"/>
              <a:t>Grenzwerte</a:t>
            </a:r>
            <a:r>
              <a:rPr lang="de-DE" dirty="0" smtClean="0"/>
              <a:t> sind veränderbar – Einfluss von Sicherheit und Umwelt.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E0D9F6-4AD9-423E-90EA-CB3FA2A6AB44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 smtClean="0"/>
              <a:t>Prof. Dr. Hans Gudenschwager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7"/>
          </p:nvPr>
        </p:nvSpPr>
        <p:spPr>
          <a:xfrm>
            <a:off x="395288" y="548680"/>
            <a:ext cx="6192936" cy="648295"/>
          </a:xfrm>
        </p:spPr>
        <p:txBody>
          <a:bodyPr/>
          <a:lstStyle/>
          <a:p>
            <a:r>
              <a:rPr lang="de-DE" dirty="0" smtClean="0"/>
              <a:t>Gruppen der Randbedingungen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3"/>
          </p:nvPr>
        </p:nvSpPr>
        <p:spPr>
          <a:xfrm>
            <a:off x="467545" y="1700213"/>
            <a:ext cx="8424936" cy="4465637"/>
          </a:xfrm>
        </p:spPr>
        <p:txBody>
          <a:bodyPr>
            <a:normAutofit fontScale="92500" lnSpcReduction="20000"/>
          </a:bodyPr>
          <a:lstStyle/>
          <a:p>
            <a:r>
              <a:rPr lang="de-DE" dirty="0" smtClean="0"/>
              <a:t>Schiffsform und Massenverteilung</a:t>
            </a:r>
          </a:p>
          <a:p>
            <a:pPr lvl="1"/>
            <a:r>
              <a:rPr lang="de-DE" dirty="0" smtClean="0"/>
              <a:t>Auftrieb und Masse</a:t>
            </a:r>
          </a:p>
          <a:p>
            <a:pPr lvl="1"/>
            <a:r>
              <a:rPr lang="de-DE" dirty="0" smtClean="0"/>
              <a:t>Formstabilität und Massenverteilung</a:t>
            </a:r>
          </a:p>
          <a:p>
            <a:pPr lvl="1"/>
            <a:endParaRPr lang="de-DE" dirty="0" smtClean="0"/>
          </a:p>
          <a:p>
            <a:r>
              <a:rPr lang="de-DE" dirty="0" smtClean="0"/>
              <a:t>Festigkeit</a:t>
            </a:r>
          </a:p>
          <a:p>
            <a:pPr lvl="1"/>
            <a:r>
              <a:rPr lang="de-DE" dirty="0" smtClean="0"/>
              <a:t>Belastungen </a:t>
            </a:r>
          </a:p>
          <a:p>
            <a:endParaRPr lang="de-DE" dirty="0" smtClean="0"/>
          </a:p>
          <a:p>
            <a:r>
              <a:rPr lang="de-DE" dirty="0" smtClean="0"/>
              <a:t>Hydrodynamische Eigenschaften</a:t>
            </a:r>
          </a:p>
          <a:p>
            <a:pPr lvl="1"/>
            <a:r>
              <a:rPr lang="de-DE" b="1" dirty="0" smtClean="0"/>
              <a:t>Antriebsleistung</a:t>
            </a:r>
          </a:p>
          <a:p>
            <a:pPr lvl="1"/>
            <a:r>
              <a:rPr lang="de-DE" dirty="0" err="1" smtClean="0"/>
              <a:t>Seegangsverhalten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E0D9F6-4AD9-423E-90EA-CB3FA2A6AB44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 smtClean="0"/>
              <a:t>Prof. Dr. Hans Gudenschwager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7"/>
          </p:nvPr>
        </p:nvSpPr>
        <p:spPr>
          <a:xfrm>
            <a:off x="395288" y="548680"/>
            <a:ext cx="6264944" cy="648295"/>
          </a:xfrm>
        </p:spPr>
        <p:txBody>
          <a:bodyPr/>
          <a:lstStyle/>
          <a:p>
            <a:r>
              <a:rPr lang="de-DE" sz="3200" dirty="0" smtClean="0"/>
              <a:t>Physikalische Randbedingungen</a:t>
            </a:r>
            <a:endParaRPr lang="de-DE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3"/>
          </p:nvPr>
        </p:nvSpPr>
        <p:spPr>
          <a:xfrm>
            <a:off x="683568" y="1556792"/>
            <a:ext cx="7991475" cy="4465637"/>
          </a:xfrm>
        </p:spPr>
        <p:txBody>
          <a:bodyPr/>
          <a:lstStyle/>
          <a:p>
            <a:r>
              <a:rPr lang="de-DE" dirty="0" smtClean="0"/>
              <a:t>Schiffsgröße und Schiffsform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Geschwindigkeit(v)  </a:t>
            </a:r>
            <a:r>
              <a:rPr lang="de-DE" dirty="0" smtClean="0">
                <a:sym typeface="Wingdings" pitchFamily="2" charset="2"/>
              </a:rPr>
              <a:t>  </a:t>
            </a:r>
            <a:r>
              <a:rPr lang="de-DE" b="1" dirty="0" smtClean="0">
                <a:solidFill>
                  <a:srgbClr val="FF0000"/>
                </a:solidFill>
              </a:rPr>
              <a:t>Leistung ~ </a:t>
            </a:r>
            <a:r>
              <a:rPr lang="de-DE" sz="3100" b="1" dirty="0" smtClean="0">
                <a:solidFill>
                  <a:srgbClr val="FF0000"/>
                </a:solidFill>
              </a:rPr>
              <a:t>v</a:t>
            </a:r>
            <a:r>
              <a:rPr lang="de-DE" sz="3100" b="1" baseline="30000" dirty="0" smtClean="0">
                <a:solidFill>
                  <a:srgbClr val="FF0000"/>
                </a:solidFill>
              </a:rPr>
              <a:t>3</a:t>
            </a:r>
            <a:r>
              <a:rPr lang="de-DE" sz="3100" dirty="0" smtClean="0"/>
              <a:t/>
            </a:r>
            <a:br>
              <a:rPr lang="de-DE" sz="3100" dirty="0" smtClean="0"/>
            </a:br>
            <a:endParaRPr lang="de-DE" dirty="0" smtClean="0"/>
          </a:p>
          <a:p>
            <a:pPr lvl="1"/>
            <a:endParaRPr lang="de-DE" dirty="0" smtClean="0"/>
          </a:p>
          <a:p>
            <a:pPr lvl="1"/>
            <a:endParaRPr lang="de-DE" dirty="0" smtClean="0"/>
          </a:p>
          <a:p>
            <a:pPr lvl="1"/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E0D9F6-4AD9-423E-90EA-CB3FA2A6AB44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 smtClean="0"/>
              <a:t>Prof. Dr. Hans Gudenschwager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7"/>
          </p:nvPr>
        </p:nvSpPr>
        <p:spPr>
          <a:xfrm>
            <a:off x="395288" y="548680"/>
            <a:ext cx="6264944" cy="648295"/>
          </a:xfrm>
        </p:spPr>
        <p:txBody>
          <a:bodyPr/>
          <a:lstStyle/>
          <a:p>
            <a:r>
              <a:rPr lang="de-DE" sz="3200" dirty="0" smtClean="0"/>
              <a:t>Antriebsleistung</a:t>
            </a:r>
            <a:endParaRPr lang="de-DE" sz="3200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/>
        </p:nvGraphicFramePr>
        <p:xfrm>
          <a:off x="3491880" y="3429000"/>
          <a:ext cx="3672408" cy="2158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204"/>
                <a:gridCol w="1836204"/>
              </a:tblGrid>
              <a:tr h="434800">
                <a:tc>
                  <a:txBody>
                    <a:bodyPr/>
                    <a:lstStyle/>
                    <a:p>
                      <a:pPr algn="ctr"/>
                      <a:r>
                        <a:rPr lang="de-DE" sz="1800" dirty="0" smtClean="0"/>
                        <a:t>Geschwindigkeit</a:t>
                      </a:r>
                      <a:endParaRPr lang="de-D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 smtClean="0"/>
                        <a:t>Leistung</a:t>
                      </a:r>
                      <a:endParaRPr lang="de-DE" sz="2400" dirty="0"/>
                    </a:p>
                  </a:txBody>
                  <a:tcPr/>
                </a:tc>
              </a:tr>
              <a:tr h="574688"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/>
                        <a:t>+1%</a:t>
                      </a:r>
                      <a:endParaRPr lang="de-D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/>
                        <a:t> +3%</a:t>
                      </a:r>
                      <a:endParaRPr lang="de-DE" sz="2800" dirty="0"/>
                    </a:p>
                  </a:txBody>
                  <a:tcPr/>
                </a:tc>
              </a:tr>
              <a:tr h="574688"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/>
                        <a:t>+5%</a:t>
                      </a:r>
                      <a:endParaRPr lang="de-D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/>
                        <a:t>+16%</a:t>
                      </a:r>
                      <a:endParaRPr lang="de-DE" sz="2800" dirty="0"/>
                    </a:p>
                  </a:txBody>
                  <a:tcPr/>
                </a:tc>
              </a:tr>
              <a:tr h="574688"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/>
                        <a:t>+10%</a:t>
                      </a:r>
                      <a:endParaRPr lang="de-D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/>
                        <a:t>+33%</a:t>
                      </a:r>
                      <a:endParaRPr lang="de-DE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de-DE" sz="3200" dirty="0" smtClean="0"/>
              <a:t>Verkleinern der Schiffsgröße </a:t>
            </a:r>
            <a:r>
              <a:rPr lang="de-DE" sz="1800" dirty="0" smtClean="0"/>
              <a:t>durch </a:t>
            </a:r>
          </a:p>
          <a:p>
            <a:pPr marL="914400" lvl="2" indent="-514350">
              <a:buFont typeface="Symbol" pitchFamily="18" charset="2"/>
              <a:buChar char="-"/>
            </a:pPr>
            <a:r>
              <a:rPr lang="de-DE" sz="2800" dirty="0" smtClean="0"/>
              <a:t>angepasstes Transportkonzept</a:t>
            </a:r>
          </a:p>
          <a:p>
            <a:pPr marL="914400" lvl="2" indent="-514350">
              <a:buFont typeface="Symbol" pitchFamily="18" charset="2"/>
              <a:buChar char="-"/>
            </a:pPr>
            <a:r>
              <a:rPr lang="de-DE" sz="2800" dirty="0" smtClean="0"/>
              <a:t>Abstimmung von Komponenten und Anlagen in der Raumanordnung</a:t>
            </a:r>
          </a:p>
          <a:p>
            <a:pPr marL="914400" lvl="2" indent="-514350">
              <a:buFont typeface="Symbol" pitchFamily="18" charset="2"/>
              <a:buChar char="-"/>
            </a:pPr>
            <a:endParaRPr lang="de-DE" sz="2800" dirty="0" smtClean="0"/>
          </a:p>
          <a:p>
            <a:r>
              <a:rPr lang="de-DE" dirty="0" smtClean="0"/>
              <a:t>Verkleinern der Schiffsgröße </a:t>
            </a:r>
            <a:r>
              <a:rPr lang="de-DE" sz="1800" dirty="0" smtClean="0"/>
              <a:t>führt zu </a:t>
            </a:r>
            <a:endParaRPr lang="de-DE" dirty="0" smtClean="0"/>
          </a:p>
          <a:p>
            <a:pPr lvl="1"/>
            <a:r>
              <a:rPr lang="de-DE" dirty="0" smtClean="0"/>
              <a:t>Reduzierung Eigengewicht</a:t>
            </a:r>
          </a:p>
          <a:p>
            <a:pPr lvl="1"/>
            <a:r>
              <a:rPr lang="de-DE" dirty="0" smtClean="0"/>
              <a:t>Reduzierung der Vortriebsleistung</a:t>
            </a:r>
          </a:p>
          <a:p>
            <a:pPr lvl="1"/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E0D9F6-4AD9-423E-90EA-CB3FA2A6AB44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 smtClean="0"/>
              <a:t>Prof. Dr. Hans Gudenschwager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sz="3200" dirty="0" smtClean="0"/>
              <a:t>Schiffsgröße</a:t>
            </a:r>
            <a:endParaRPr lang="de-DE" sz="3200" dirty="0"/>
          </a:p>
        </p:txBody>
      </p:sp>
      <p:cxnSp>
        <p:nvCxnSpPr>
          <p:cNvPr id="6" name="Gerade Verbindung 5"/>
          <p:cNvCxnSpPr/>
          <p:nvPr/>
        </p:nvCxnSpPr>
        <p:spPr>
          <a:xfrm>
            <a:off x="1619672" y="4005064"/>
            <a:ext cx="532859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Reduzieren des Schiffseigengewichts </a:t>
            </a:r>
            <a:r>
              <a:rPr lang="de-DE" sz="1900" dirty="0" smtClean="0"/>
              <a:t>durch</a:t>
            </a:r>
            <a:endParaRPr lang="de-DE" dirty="0" smtClean="0"/>
          </a:p>
          <a:p>
            <a:pPr lvl="1"/>
            <a:r>
              <a:rPr lang="de-DE" dirty="0" smtClean="0"/>
              <a:t>Optimierung von Komponenten im Hinblick auf Eigengewicht, Wirkungsgrad und Umweltbilanz</a:t>
            </a:r>
          </a:p>
          <a:p>
            <a:pPr lvl="1"/>
            <a:r>
              <a:rPr lang="de-DE" dirty="0" smtClean="0"/>
              <a:t>Konstruktive Optimierung der Leichtbaustruktur</a:t>
            </a:r>
          </a:p>
          <a:p>
            <a:pPr lvl="1"/>
            <a:r>
              <a:rPr lang="de-DE" dirty="0" smtClean="0"/>
              <a:t>Einsatz von alternativem/verbessertem Material</a:t>
            </a:r>
          </a:p>
          <a:p>
            <a:pPr lvl="1"/>
            <a:endParaRPr lang="de-DE" dirty="0" smtClean="0"/>
          </a:p>
          <a:p>
            <a:r>
              <a:rPr lang="de-DE" dirty="0" smtClean="0"/>
              <a:t>Reduzieren des Schiffseigengewichts </a:t>
            </a:r>
            <a:r>
              <a:rPr lang="de-DE" sz="1900" dirty="0" smtClean="0"/>
              <a:t>führt zum </a:t>
            </a:r>
            <a:endParaRPr lang="de-DE" dirty="0" smtClean="0"/>
          </a:p>
          <a:p>
            <a:pPr lvl="1"/>
            <a:r>
              <a:rPr lang="de-DE" dirty="0" smtClean="0"/>
              <a:t>Verringern der Schiffsgröße/Hauptabmessungen</a:t>
            </a:r>
          </a:p>
          <a:p>
            <a:pPr lvl="1"/>
            <a:r>
              <a:rPr lang="de-DE" dirty="0" smtClean="0"/>
              <a:t>Vergrößern der Zuladung</a:t>
            </a:r>
          </a:p>
          <a:p>
            <a:pPr lvl="1"/>
            <a:r>
              <a:rPr lang="de-DE" dirty="0" smtClean="0"/>
              <a:t>Reduzierung der Vortriebsleistung</a:t>
            </a:r>
          </a:p>
          <a:p>
            <a:pPr lvl="1"/>
            <a:endParaRPr lang="de-DE" dirty="0" smtClean="0"/>
          </a:p>
          <a:p>
            <a:pPr lvl="1"/>
            <a:endParaRPr lang="de-DE" dirty="0" smtClean="0"/>
          </a:p>
          <a:p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E0D9F6-4AD9-423E-90EA-CB3FA2A6AB44}" type="slidenum">
              <a:rPr lang="de-DE" smtClean="0"/>
              <a:pPr/>
              <a:t>9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 smtClean="0"/>
              <a:t>Prof. Dr. Hans Gudenschwager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7"/>
          </p:nvPr>
        </p:nvSpPr>
        <p:spPr>
          <a:xfrm>
            <a:off x="395536" y="620688"/>
            <a:ext cx="6336952" cy="504279"/>
          </a:xfrm>
        </p:spPr>
        <p:txBody>
          <a:bodyPr/>
          <a:lstStyle/>
          <a:p>
            <a:pPr marL="0" indent="0"/>
            <a:r>
              <a:rPr lang="de-DE" sz="3200" dirty="0" smtClean="0"/>
              <a:t>Schiffseigengewicht</a:t>
            </a:r>
            <a:r>
              <a:rPr lang="de-DE" sz="2800" dirty="0" smtClean="0"/>
              <a:t> </a:t>
            </a:r>
            <a:endParaRPr lang="de-DE" sz="2800" dirty="0"/>
          </a:p>
        </p:txBody>
      </p:sp>
      <p:cxnSp>
        <p:nvCxnSpPr>
          <p:cNvPr id="7" name="Gerade Verbindung 6"/>
          <p:cNvCxnSpPr/>
          <p:nvPr/>
        </p:nvCxnSpPr>
        <p:spPr>
          <a:xfrm>
            <a:off x="1691680" y="4077072"/>
            <a:ext cx="532859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431</Words>
  <Application>Microsoft Office PowerPoint</Application>
  <PresentationFormat>Bildschirmpräsentation (4:3)</PresentationFormat>
  <Paragraphs>135</Paragraphs>
  <Slides>14</Slides>
  <Notes>12</Notes>
  <HiddenSlides>1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5" baseType="lpstr">
      <vt:lpstr>Larissa-Design</vt:lpstr>
      <vt:lpstr>Schiffbau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Vielen Dank</vt:lpstr>
      <vt:lpstr>Folie 14</vt:lpstr>
    </vt:vector>
  </TitlesOfParts>
  <Company>HSB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</dc:title>
  <dc:creator>GUD</dc:creator>
  <cp:lastModifiedBy>gudens-m</cp:lastModifiedBy>
  <cp:revision>151</cp:revision>
  <dcterms:created xsi:type="dcterms:W3CDTF">2013-09-24T18:00:40Z</dcterms:created>
  <dcterms:modified xsi:type="dcterms:W3CDTF">2013-09-30T15:17:28Z</dcterms:modified>
</cp:coreProperties>
</file>