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1" r:id="rId3"/>
    <p:sldId id="290" r:id="rId4"/>
    <p:sldId id="292" r:id="rId5"/>
    <p:sldId id="293" r:id="rId6"/>
    <p:sldId id="294" r:id="rId7"/>
    <p:sldId id="298" r:id="rId8"/>
    <p:sldId id="283" r:id="rId9"/>
    <p:sldId id="295" r:id="rId10"/>
    <p:sldId id="296" r:id="rId11"/>
    <p:sldId id="297" r:id="rId12"/>
    <p:sldId id="266" r:id="rId13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9900"/>
    <a:srgbClr val="FFCC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49915" autoAdjust="0"/>
  </p:normalViewPr>
  <p:slideViewPr>
    <p:cSldViewPr>
      <p:cViewPr varScale="1">
        <p:scale>
          <a:sx n="73" d="100"/>
          <a:sy n="73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020" y="-90"/>
      </p:cViewPr>
      <p:guideLst>
        <p:guide orient="horz" pos="3126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7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7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205952A-F367-4783-A58A-A187C14C40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965325" y="0"/>
            <a:ext cx="2841625" cy="2130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0" y="2154238"/>
            <a:ext cx="6669088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3EF672-EC07-4E0F-8A62-FC93AA0ED08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BA328-0622-4582-A782-9C4483B9D7D6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966913" y="0"/>
            <a:ext cx="2840037" cy="213042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555625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95625" y="6486525"/>
            <a:ext cx="586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de-DE" sz="1200" b="1">
                <a:latin typeface="Arial" charset="0"/>
              </a:rPr>
              <a:t> Dr. Till Markus, LL.M.</a:t>
            </a:r>
          </a:p>
          <a:p>
            <a:pPr algn="r">
              <a:spcBef>
                <a:spcPct val="50000"/>
              </a:spcBef>
              <a:defRPr/>
            </a:pPr>
            <a:endParaRPr lang="de-DE" sz="1200" b="1">
              <a:latin typeface="Arial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600200"/>
          </a:xfrm>
          <a:noFill/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 altLang="en-US"/>
              <a:t>Klicken Sie, um den Titel zu bearbeiten.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68638"/>
            <a:ext cx="6781800" cy="19812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de-DE" altLang="en-US"/>
              <a:t>Klicken Sie, um das Format des Untertitel-Masters zu bearbeiten.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622300"/>
            <a:ext cx="2286000" cy="532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622300"/>
            <a:ext cx="6705600" cy="532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916113"/>
            <a:ext cx="4191000" cy="4027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91000" cy="4027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622300"/>
            <a:ext cx="9144000" cy="719138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6113"/>
            <a:ext cx="8534400" cy="402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Master-Textformat zu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0" y="555625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6408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200" b="1" dirty="0">
                <a:latin typeface="Arial" charset="0"/>
              </a:rPr>
              <a:t>Int. Umweltrecht &amp; seine Auswirkungen auf die Seeschifffahrt			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95625" y="6486525"/>
            <a:ext cx="58689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de-DE" sz="1200" b="1" dirty="0">
                <a:latin typeface="Arial" charset="0"/>
              </a:rPr>
              <a:t>Oktober 2013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164388" y="260350"/>
            <a:ext cx="1720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200" b="1">
                <a:latin typeface="Arial" charset="0"/>
              </a:rPr>
              <a:t>Dr. Till Markus, LL.M.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8351837" cy="2592388"/>
          </a:xfrm>
          <a:noFill/>
        </p:spPr>
        <p:txBody>
          <a:bodyPr/>
          <a:lstStyle/>
          <a:p>
            <a:r>
              <a:rPr lang="de-DE" smtClean="0"/>
              <a:t>Internationales (Meeres)Umweltrecht </a:t>
            </a:r>
            <a:br>
              <a:rPr lang="de-DE" smtClean="0"/>
            </a:br>
            <a:r>
              <a:rPr lang="de-DE" smtClean="0"/>
              <a:t>und seine </a:t>
            </a:r>
            <a:br>
              <a:rPr lang="de-DE" smtClean="0"/>
            </a:br>
            <a:r>
              <a:rPr lang="de-DE" smtClean="0"/>
              <a:t>Auswirkungen auf die Seeschifffahrt</a:t>
            </a:r>
            <a:r>
              <a:rPr lang="de-DE" sz="3600" smtClean="0"/>
              <a:t/>
            </a:r>
            <a:br>
              <a:rPr lang="de-DE" sz="3600" smtClean="0"/>
            </a:br>
            <a:r>
              <a:rPr lang="de-DE" sz="3600" smtClean="0"/>
              <a:t/>
            </a:r>
            <a:br>
              <a:rPr lang="de-DE" sz="3600" smtClean="0"/>
            </a:br>
            <a:endParaRPr lang="de-DE" sz="2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644900"/>
            <a:ext cx="7991475" cy="2232025"/>
          </a:xfrm>
        </p:spPr>
        <p:txBody>
          <a:bodyPr/>
          <a:lstStyle/>
          <a:p>
            <a:endParaRPr lang="de-DE" sz="3200" smtClean="0"/>
          </a:p>
          <a:p>
            <a:r>
              <a:rPr lang="de-DE" sz="1400" smtClean="0"/>
              <a:t>Till Markus</a:t>
            </a:r>
          </a:p>
          <a:p>
            <a:r>
              <a:rPr lang="de-DE" sz="1400" smtClean="0"/>
              <a:t>Forschungsstelle für Europäisches Umweltrecht</a:t>
            </a:r>
          </a:p>
          <a:p>
            <a:r>
              <a:rPr lang="de-DE" sz="1400" smtClean="0"/>
              <a:t>Zentrum für Transnationale Studien (ZenTra)</a:t>
            </a:r>
          </a:p>
          <a:p>
            <a:r>
              <a:rPr lang="de-DE" sz="1400" smtClean="0"/>
              <a:t>Universität Bremen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Bedeutsame Entwicklungen für die Seeschifffahrt </a:t>
            </a:r>
            <a:br>
              <a:rPr lang="de-DE" smtClean="0"/>
            </a:br>
            <a:r>
              <a:rPr lang="de-DE" smtClean="0"/>
              <a:t>im Meeresumweltrecht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>
          <a:xfrm>
            <a:off x="304800" y="1700213"/>
            <a:ext cx="8534400" cy="4243387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Seeschifffahrtsumweltrecht</a:t>
            </a:r>
          </a:p>
          <a:p>
            <a:pPr lvl="1">
              <a:defRPr/>
            </a:pPr>
            <a:r>
              <a:rPr lang="de-DE" sz="2000" dirty="0" smtClean="0"/>
              <a:t>Ballastwasser; Recycling; </a:t>
            </a:r>
            <a:r>
              <a:rPr lang="de-DE" sz="2000" dirty="0" err="1" smtClean="0"/>
              <a:t>Wrecks</a:t>
            </a:r>
            <a:endParaRPr lang="de-DE" sz="2000" dirty="0" smtClean="0"/>
          </a:p>
          <a:p>
            <a:pPr lvl="1">
              <a:defRPr/>
            </a:pPr>
            <a:r>
              <a:rPr lang="de-DE" sz="2000" dirty="0" smtClean="0"/>
              <a:t>Arktis &amp; Antarktis (Polar Code)</a:t>
            </a:r>
          </a:p>
          <a:p>
            <a:pPr lvl="1">
              <a:defRPr/>
            </a:pPr>
            <a:r>
              <a:rPr lang="de-DE" sz="2000" dirty="0" smtClean="0"/>
              <a:t>Market </a:t>
            </a:r>
            <a:r>
              <a:rPr lang="de-DE" sz="2000" dirty="0" err="1" smtClean="0"/>
              <a:t>Based</a:t>
            </a:r>
            <a:r>
              <a:rPr lang="de-DE" sz="2000" dirty="0" smtClean="0"/>
              <a:t> </a:t>
            </a:r>
            <a:r>
              <a:rPr lang="de-DE" sz="2000" dirty="0" err="1" smtClean="0"/>
              <a:t>Measures</a:t>
            </a:r>
            <a:endParaRPr lang="de-DE" sz="2000" dirty="0" smtClean="0"/>
          </a:p>
          <a:p>
            <a:pPr>
              <a:defRPr/>
            </a:pPr>
            <a:r>
              <a:rPr lang="de-DE" dirty="0" smtClean="0"/>
              <a:t>Klimaschutz</a:t>
            </a:r>
          </a:p>
          <a:p>
            <a:pPr lvl="1">
              <a:defRPr/>
            </a:pPr>
            <a:r>
              <a:rPr lang="de-DE" sz="2000" dirty="0" smtClean="0"/>
              <a:t>Klimarahmenvertrag 2015</a:t>
            </a:r>
          </a:p>
          <a:p>
            <a:pPr marL="342900" lvl="1" indent="-342900">
              <a:buFontTx/>
              <a:buChar char="•"/>
              <a:defRPr/>
            </a:pPr>
            <a:r>
              <a:rPr lang="de-DE" b="1" dirty="0" smtClean="0">
                <a:ea typeface="+mn-ea"/>
                <a:cs typeface="+mn-cs"/>
              </a:rPr>
              <a:t>Artenschutz und Fischereimanagement</a:t>
            </a:r>
          </a:p>
          <a:p>
            <a:pPr>
              <a:defRPr/>
            </a:pPr>
            <a:r>
              <a:rPr lang="de-DE" dirty="0" err="1" smtClean="0"/>
              <a:t>Biodiversitäts</a:t>
            </a:r>
            <a:r>
              <a:rPr lang="de-DE" dirty="0" smtClean="0"/>
              <a:t>- und Gebietsschutz</a:t>
            </a:r>
          </a:p>
          <a:p>
            <a:pPr>
              <a:defRPr/>
            </a:pPr>
            <a:r>
              <a:rPr lang="de-DE" dirty="0" err="1" smtClean="0"/>
              <a:t>Spatial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&amp; ICZM</a:t>
            </a:r>
          </a:p>
          <a:p>
            <a:pPr>
              <a:defRPr/>
            </a:pPr>
            <a:r>
              <a:rPr lang="de-DE" dirty="0" smtClean="0"/>
              <a:t>Zertifizierung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Fazit und Ausblick…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250825" y="1412875"/>
            <a:ext cx="8534400" cy="4459288"/>
          </a:xfrm>
        </p:spPr>
        <p:txBody>
          <a:bodyPr/>
          <a:lstStyle/>
          <a:p>
            <a:pPr>
              <a:buFontTx/>
              <a:buNone/>
            </a:pPr>
            <a:endParaRPr lang="de-DE" smtClean="0"/>
          </a:p>
          <a:p>
            <a:r>
              <a:rPr lang="de-DE" smtClean="0"/>
              <a:t>Regulierung zum Schutze der Umwelt wird zunehmen…</a:t>
            </a:r>
          </a:p>
          <a:p>
            <a:pPr lvl="1"/>
            <a:r>
              <a:rPr lang="de-DE" smtClean="0"/>
              <a:t>Wie kann die Seeschifffahrt sich auf den umweltbedingten Wandel einstellen?</a:t>
            </a:r>
          </a:p>
          <a:p>
            <a:pPr lvl="1"/>
            <a:r>
              <a:rPr lang="de-DE" smtClean="0"/>
              <a:t>Welchen Beitrag kann sie zu den Umweltherausforderungen leisten?</a:t>
            </a:r>
          </a:p>
          <a:p>
            <a:pPr lvl="1"/>
            <a:r>
              <a:rPr lang="de-DE" smtClean="0"/>
              <a:t>Wie kann sie davon ökonomisch profitieren? </a:t>
            </a:r>
          </a:p>
          <a:p>
            <a:r>
              <a:rPr lang="de-DE" smtClean="0"/>
              <a:t>„Sustainableshipping“ bietet ökonomisch interessante Perspektiven…</a:t>
            </a:r>
          </a:p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 Ende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mtClean="0"/>
          </a:p>
          <a:p>
            <a:endParaRPr lang="de-DE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22388"/>
            <a:ext cx="9144000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 Seeschifffahrt im internationalen Umweltrecht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304800" y="1916113"/>
            <a:ext cx="8839200" cy="4027487"/>
          </a:xfrm>
        </p:spPr>
        <p:txBody>
          <a:bodyPr/>
          <a:lstStyle/>
          <a:p>
            <a:r>
              <a:rPr lang="de-DE" b="0" smtClean="0"/>
              <a:t>Schifffahrtsakteure </a:t>
            </a:r>
            <a:r>
              <a:rPr lang="de-DE" smtClean="0"/>
              <a:t>aus verschiedenen Staaten </a:t>
            </a:r>
            <a:r>
              <a:rPr lang="de-DE" b="0" smtClean="0"/>
              <a:t>nutzen Umweltmedium Meer </a:t>
            </a:r>
            <a:r>
              <a:rPr lang="de-DE" smtClean="0"/>
              <a:t>grenzüberschreitend</a:t>
            </a:r>
          </a:p>
          <a:p>
            <a:r>
              <a:rPr lang="de-DE" b="0" smtClean="0"/>
              <a:t>Seeschifffahrt stellt zunehmend lediglich </a:t>
            </a:r>
            <a:r>
              <a:rPr lang="de-DE" smtClean="0"/>
              <a:t>eine unter vielen Nutzungen</a:t>
            </a:r>
            <a:r>
              <a:rPr lang="de-DE" b="0" smtClean="0"/>
              <a:t> der Meere &amp; </a:t>
            </a:r>
            <a:r>
              <a:rPr lang="de-DE" smtClean="0"/>
              <a:t>Stressoren</a:t>
            </a:r>
            <a:r>
              <a:rPr lang="de-DE" b="0" smtClean="0"/>
              <a:t> der Meeresumwelt dar.</a:t>
            </a:r>
          </a:p>
          <a:p>
            <a:r>
              <a:rPr lang="de-DE" b="0" smtClean="0"/>
              <a:t>Umweltrecht schützt die Umwelt als </a:t>
            </a:r>
            <a:r>
              <a:rPr lang="de-DE" smtClean="0"/>
              <a:t>Ganzes.</a:t>
            </a:r>
            <a:endParaRPr lang="de-DE" b="0" smtClean="0"/>
          </a:p>
          <a:p>
            <a:r>
              <a:rPr lang="de-DE" b="0" smtClean="0"/>
              <a:t>Das Meer nur sehr </a:t>
            </a:r>
            <a:r>
              <a:rPr lang="de-DE" smtClean="0"/>
              <a:t>eingeschränkt nationaler Hoheitsgewalt </a:t>
            </a:r>
            <a:r>
              <a:rPr lang="de-DE" b="0" smtClean="0"/>
              <a:t>unterworfen („Jur. Flickenteppich“).</a:t>
            </a:r>
          </a:p>
          <a:p>
            <a:r>
              <a:rPr lang="de-DE" b="0" smtClean="0"/>
              <a:t>Regelungen sind meist </a:t>
            </a:r>
            <a:r>
              <a:rPr lang="de-DE" smtClean="0"/>
              <a:t>nur international sinnvoll (</a:t>
            </a:r>
            <a:r>
              <a:rPr lang="de-DE" b="0" smtClean="0"/>
              <a:t>Effektivität &amp; „equal playing field“).</a:t>
            </a:r>
          </a:p>
          <a:p>
            <a:pPr>
              <a:buFontTx/>
              <a:buNone/>
            </a:pPr>
            <a:endParaRPr lang="de-DE" smtClean="0"/>
          </a:p>
          <a:p>
            <a:pPr>
              <a:buFontTx/>
              <a:buNone/>
            </a:pPr>
            <a:r>
              <a:rPr lang="de-DE" smtClean="0"/>
              <a:t>		</a:t>
            </a:r>
          </a:p>
          <a:p>
            <a:endParaRPr lang="de-DE" smtClean="0"/>
          </a:p>
          <a:p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Klassische &amp; Neue Nutzungsformen</a:t>
            </a:r>
          </a:p>
        </p:txBody>
      </p:sp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304800" y="1916113"/>
            <a:ext cx="8534400" cy="4033167"/>
          </a:xfrm>
        </p:spPr>
        <p:txBody>
          <a:bodyPr/>
          <a:lstStyle/>
          <a:p>
            <a:r>
              <a:rPr lang="de-DE" dirty="0" smtClean="0"/>
              <a:t>Klassische Nutzungen</a:t>
            </a:r>
          </a:p>
          <a:p>
            <a:pPr marL="742950" lvl="2" indent="-342900"/>
            <a:r>
              <a:rPr lang="de-DE" dirty="0" smtClean="0"/>
              <a:t>Schifffahrt, Aquakultur, </a:t>
            </a:r>
          </a:p>
          <a:p>
            <a:pPr marL="742950" lvl="2" indent="-342900"/>
            <a:r>
              <a:rPr lang="de-DE" dirty="0" smtClean="0"/>
              <a:t>Tourismus, </a:t>
            </a:r>
          </a:p>
          <a:p>
            <a:pPr marL="742950" lvl="2" indent="-342900"/>
            <a:r>
              <a:rPr lang="de-DE" dirty="0" smtClean="0"/>
              <a:t>Meeresbergbau (Öl, Gas, Sand, etc.)</a:t>
            </a:r>
            <a:endParaRPr lang="de-DE" dirty="0" smtClean="0"/>
          </a:p>
          <a:p>
            <a:r>
              <a:rPr lang="de-DE" dirty="0" smtClean="0"/>
              <a:t>Neue Nutzungen</a:t>
            </a:r>
          </a:p>
          <a:p>
            <a:pPr lvl="1"/>
            <a:r>
              <a:rPr lang="de-DE" dirty="0" smtClean="0"/>
              <a:t>Genetische Ressourcen</a:t>
            </a:r>
          </a:p>
          <a:p>
            <a:pPr lvl="1"/>
            <a:r>
              <a:rPr lang="de-DE" dirty="0" smtClean="0"/>
              <a:t>Energiegewinnung</a:t>
            </a:r>
          </a:p>
          <a:p>
            <a:pPr lvl="1"/>
            <a:r>
              <a:rPr lang="de-DE" dirty="0" smtClean="0"/>
              <a:t>CCS, </a:t>
            </a:r>
            <a:r>
              <a:rPr lang="de-DE" dirty="0" err="1" smtClean="0"/>
              <a:t>Climate</a:t>
            </a:r>
            <a:r>
              <a:rPr lang="de-DE" dirty="0" smtClean="0"/>
              <a:t> Engineering, etc.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Effekte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304800" y="1700213"/>
            <a:ext cx="8534400" cy="4243387"/>
          </a:xfrm>
        </p:spPr>
        <p:txBody>
          <a:bodyPr/>
          <a:lstStyle/>
          <a:p>
            <a:r>
              <a:rPr lang="de-DE" smtClean="0"/>
              <a:t>Allgemein</a:t>
            </a:r>
            <a:r>
              <a:rPr lang="de-DE" b="0" smtClean="0"/>
              <a:t>…</a:t>
            </a:r>
          </a:p>
          <a:p>
            <a:r>
              <a:rPr lang="de-DE" smtClean="0"/>
              <a:t>Klimawandel</a:t>
            </a:r>
          </a:p>
          <a:p>
            <a:pPr lvl="1"/>
            <a:r>
              <a:rPr lang="de-DE" sz="2000" smtClean="0"/>
              <a:t>Wärmer, höher, saurer…</a:t>
            </a:r>
          </a:p>
          <a:p>
            <a:pPr lvl="1"/>
            <a:r>
              <a:rPr lang="de-DE" sz="2000" smtClean="0"/>
              <a:t>Neue Artenzusammensetzung</a:t>
            </a:r>
          </a:p>
          <a:p>
            <a:pPr lvl="1"/>
            <a:r>
              <a:rPr lang="de-DE" sz="2000" smtClean="0"/>
              <a:t>Zunahme von Stürmen, veränderte Strömungsbedingungen</a:t>
            </a:r>
          </a:p>
          <a:p>
            <a:pPr lvl="1"/>
            <a:r>
              <a:rPr lang="de-DE" sz="2000" smtClean="0"/>
              <a:t>Neue arktische Schifffahrtsrouten, steigend  Zahl an Eisbergen</a:t>
            </a:r>
          </a:p>
          <a:p>
            <a:r>
              <a:rPr lang="de-DE" smtClean="0"/>
              <a:t>Schifffahrt</a:t>
            </a:r>
          </a:p>
          <a:p>
            <a:pPr lvl="1"/>
            <a:r>
              <a:rPr lang="de-DE" sz="2000" smtClean="0"/>
              <a:t>Potentielle Unfälle (Einbringung von Schadstoffen und Wracks…)</a:t>
            </a:r>
          </a:p>
          <a:p>
            <a:pPr lvl="1"/>
            <a:r>
              <a:rPr lang="de-DE" sz="2000" smtClean="0"/>
              <a:t>Atmosphärische Verschmutzung (CO</a:t>
            </a:r>
            <a:r>
              <a:rPr lang="de-DE" sz="2000" baseline="-25000" smtClean="0"/>
              <a:t>2</a:t>
            </a:r>
            <a:r>
              <a:rPr lang="de-DE" sz="2000" smtClean="0"/>
              <a:t>, NO</a:t>
            </a:r>
            <a:r>
              <a:rPr lang="de-DE" sz="2000" baseline="-25000" smtClean="0"/>
              <a:t>x</a:t>
            </a:r>
            <a:r>
              <a:rPr lang="de-DE" sz="2000" smtClean="0"/>
              <a:t>, SO</a:t>
            </a:r>
            <a:r>
              <a:rPr lang="de-DE" sz="2000" baseline="-25000" smtClean="0"/>
              <a:t>2, etc…</a:t>
            </a:r>
            <a:r>
              <a:rPr lang="de-DE" sz="2000" smtClean="0"/>
              <a:t>)</a:t>
            </a:r>
          </a:p>
          <a:p>
            <a:pPr lvl="1"/>
            <a:r>
              <a:rPr lang="de-DE" sz="2000" smtClean="0"/>
              <a:t>Öl, BilgenH</a:t>
            </a:r>
            <a:r>
              <a:rPr lang="de-DE" sz="2000" baseline="-25000" smtClean="0"/>
              <a:t>2</a:t>
            </a:r>
            <a:r>
              <a:rPr lang="de-DE" sz="2000" smtClean="0"/>
              <a:t>O, Ladungsrückständen, Ballastwasser, Schiffslärms</a:t>
            </a:r>
          </a:p>
          <a:p>
            <a:pPr lvl="1"/>
            <a:r>
              <a:rPr lang="de-DE" sz="2000" smtClean="0"/>
              <a:t>Im Hafen: Lärm und atmosphärische Verschmutzungen</a:t>
            </a:r>
          </a:p>
          <a:p>
            <a:pPr>
              <a:buFontTx/>
              <a:buNone/>
            </a:pPr>
            <a:endParaRPr lang="de-DE" sz="1800" smtClean="0"/>
          </a:p>
          <a:p>
            <a:pPr lvl="1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Drei globale Trends für die Seeschifffahrt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Steigender Koordinierungsbedarf, </a:t>
            </a:r>
          </a:p>
          <a:p>
            <a:pPr lvl="1"/>
            <a:r>
              <a:rPr lang="de-DE" sz="2000" smtClean="0"/>
              <a:t>Inhaltlich und räumlich</a:t>
            </a:r>
          </a:p>
          <a:p>
            <a:r>
              <a:rPr lang="de-DE" smtClean="0"/>
              <a:t>Steigende Anforderungen durch das sich rasant entwickelnde int. und regionalen Meeresumweltrecht</a:t>
            </a:r>
          </a:p>
          <a:p>
            <a:r>
              <a:rPr lang="de-DE" smtClean="0"/>
              <a:t>Steigende Sicherheitsanforderungen</a:t>
            </a:r>
          </a:p>
          <a:p>
            <a:pPr lvl="1"/>
            <a:r>
              <a:rPr lang="de-DE" sz="2000" smtClean="0"/>
              <a:t>Risikomanagement, </a:t>
            </a:r>
          </a:p>
          <a:p>
            <a:pPr lvl="1"/>
            <a:r>
              <a:rPr lang="de-DE" sz="2000" smtClean="0"/>
              <a:t>Polluter Pays Principle, </a:t>
            </a:r>
          </a:p>
          <a:p>
            <a:pPr lvl="1"/>
            <a:r>
              <a:rPr lang="de-DE" sz="2000" smtClean="0"/>
              <a:t>Vorsorgeansatz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 bwMode="auto">
          <a:xfrm>
            <a:off x="1619672" y="1484784"/>
            <a:ext cx="5904656" cy="14401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FF5050"/>
            </a:solidFill>
            <a:prstDash val="solid"/>
            <a:round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dirty="0">
                <a:latin typeface="+mj-lt"/>
              </a:rPr>
              <a:t> </a:t>
            </a:r>
            <a:r>
              <a:rPr lang="de-DE" sz="2200" dirty="0">
                <a:latin typeface="+mj-lt"/>
              </a:rPr>
              <a:t>Sektorale, regionale Einzelfallregelungen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Unsystematisch / fragmentiert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Reaktiv („ex post“)</a:t>
            </a:r>
          </a:p>
        </p:txBody>
      </p:sp>
      <p:sp>
        <p:nvSpPr>
          <p:cNvPr id="819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Entwicklung des internationalen Meeresumweltrechts</a:t>
            </a:r>
          </a:p>
        </p:txBody>
      </p:sp>
      <p:sp>
        <p:nvSpPr>
          <p:cNvPr id="8198" name="Inhaltsplatzhalter 2"/>
          <p:cNvSpPr>
            <a:spLocks noGrp="1"/>
          </p:cNvSpPr>
          <p:nvPr>
            <p:ph idx="1"/>
          </p:nvPr>
        </p:nvSpPr>
        <p:spPr>
          <a:xfrm>
            <a:off x="304800" y="5805488"/>
            <a:ext cx="8534400" cy="138112"/>
          </a:xfrm>
        </p:spPr>
        <p:txBody>
          <a:bodyPr/>
          <a:lstStyle/>
          <a:p>
            <a:pPr algn="r"/>
            <a:endParaRPr lang="de-DE" smtClean="0"/>
          </a:p>
        </p:txBody>
      </p:sp>
      <p:sp>
        <p:nvSpPr>
          <p:cNvPr id="6" name="Abgerundetes Rechteck 5"/>
          <p:cNvSpPr/>
          <p:nvPr/>
        </p:nvSpPr>
        <p:spPr bwMode="auto">
          <a:xfrm>
            <a:off x="539750" y="2708275"/>
            <a:ext cx="7920038" cy="309721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  <a:alpha val="46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58000"/>
              </a:prstClr>
            </a:outerShdw>
          </a:effectLst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e-DE" sz="2200" dirty="0"/>
              <a:t> </a:t>
            </a:r>
            <a:r>
              <a:rPr lang="de-DE" sz="2200" dirty="0">
                <a:latin typeface="+mj-lt"/>
              </a:rPr>
              <a:t>Internationalisierung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Programme, Pläne &amp; Strategien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</a:t>
            </a:r>
            <a:r>
              <a:rPr lang="de-DE" sz="2200" dirty="0" err="1">
                <a:latin typeface="+mj-lt"/>
              </a:rPr>
              <a:t>proaktiv</a:t>
            </a:r>
            <a:r>
              <a:rPr lang="de-DE" sz="2200" dirty="0">
                <a:latin typeface="+mj-lt"/>
              </a:rPr>
              <a:t>, also vorsorglich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systematisch leitbildorientiert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raumbezogen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Prinzipienbasiert (Vorsorge, Ökosystemansatz, P.P.)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e-DE" sz="2200" dirty="0">
                <a:latin typeface="+mj-lt"/>
              </a:rPr>
              <a:t> Kohärenz unterschiedlicher sektoraler Rechtssätze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Wirkweisen des internationalen Umweltrechts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Umweltrelevante Normen entstehen in den unterschiedlichsten Foren, z.B.</a:t>
            </a:r>
          </a:p>
          <a:p>
            <a:pPr lvl="1"/>
            <a:r>
              <a:rPr lang="de-DE" dirty="0" smtClean="0"/>
              <a:t>Internationaler Seegerichtshof,</a:t>
            </a:r>
          </a:p>
          <a:p>
            <a:pPr lvl="1"/>
            <a:r>
              <a:rPr lang="de-DE" dirty="0" smtClean="0"/>
              <a:t>UNFCCC</a:t>
            </a:r>
          </a:p>
          <a:p>
            <a:pPr lvl="1"/>
            <a:r>
              <a:rPr lang="de-DE" dirty="0" smtClean="0"/>
              <a:t>OSPAR, HELCOM,</a:t>
            </a:r>
          </a:p>
          <a:p>
            <a:pPr lvl="1"/>
            <a:r>
              <a:rPr lang="de-DE" dirty="0" smtClean="0"/>
              <a:t>ASCOBANS,</a:t>
            </a:r>
          </a:p>
          <a:p>
            <a:pPr lvl="1"/>
            <a:r>
              <a:rPr lang="de-DE" dirty="0" smtClean="0"/>
              <a:t>EU-(Meeres)Umweltrecht.</a:t>
            </a:r>
          </a:p>
          <a:p>
            <a:r>
              <a:rPr lang="de-DE" dirty="0" smtClean="0"/>
              <a:t>Regelungen erfolgen im Rahmen der IMO</a:t>
            </a:r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Architektur des Internationalen Seerechts</a:t>
            </a:r>
            <a:br>
              <a:rPr lang="de-DE" smtClean="0"/>
            </a:br>
            <a:r>
              <a:rPr lang="de-DE" smtClean="0"/>
              <a:t>Art. 211 SRÜ</a:t>
            </a:r>
          </a:p>
        </p:txBody>
      </p:sp>
      <p:sp>
        <p:nvSpPr>
          <p:cNvPr id="10243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b="0" smtClean="0"/>
              <a:t>Die Staaten stellen im Rahmen der </a:t>
            </a:r>
            <a:r>
              <a:rPr lang="de-DE" smtClean="0"/>
              <a:t>zuständigen internationalen Organisation</a:t>
            </a:r>
            <a:r>
              <a:rPr lang="de-DE" b="0" smtClean="0"/>
              <a:t> […] </a:t>
            </a:r>
            <a:r>
              <a:rPr lang="de-DE" smtClean="0"/>
              <a:t>internationale Regeln </a:t>
            </a:r>
            <a:r>
              <a:rPr lang="de-DE" b="0" smtClean="0"/>
              <a:t>[…] zur </a:t>
            </a:r>
            <a:r>
              <a:rPr lang="de-DE" smtClean="0"/>
              <a:t>Verhütung, Verringerung und Überwachung </a:t>
            </a:r>
            <a:r>
              <a:rPr lang="de-DE" b="0" smtClean="0"/>
              <a:t>der</a:t>
            </a:r>
            <a:r>
              <a:rPr lang="de-DE" smtClean="0"/>
              <a:t> Verschmutzung der Meeresumwelt durch Schiffe auf </a:t>
            </a:r>
            <a:r>
              <a:rPr lang="de-DE" b="0" smtClean="0"/>
              <a:t>und fördern, wo es angebracht ist in derselben Weise, die Annahme von Systemen der </a:t>
            </a:r>
            <a:r>
              <a:rPr lang="de-DE" smtClean="0"/>
              <a:t>Schiffswegeführung</a:t>
            </a:r>
            <a:r>
              <a:rPr lang="de-DE" b="0" smtClean="0"/>
              <a:t>, um die Gefahr von Unfällen, die eine Verschmutzung der Meeresumwelt, einschließlich der Küste […] durch Verschmutzung verursachen könnten, auf ein Mindestmaß zu beschränken</a:t>
            </a:r>
            <a:r>
              <a:rPr lang="de-DE" smtClean="0"/>
              <a:t>. </a:t>
            </a:r>
          </a:p>
          <a:p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Relevante IMO-Abkommen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250825" y="1628775"/>
            <a:ext cx="8534400" cy="4386263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Schiffssicherheit</a:t>
            </a:r>
          </a:p>
          <a:p>
            <a:pPr lvl="1">
              <a:defRPr/>
            </a:pPr>
            <a:r>
              <a:rPr lang="de-DE" sz="2000" dirty="0" smtClean="0"/>
              <a:t>INTERVENTION 1969 / INTERVENTION-Protokoll 1973 </a:t>
            </a:r>
          </a:p>
          <a:p>
            <a:pPr lvl="1">
              <a:defRPr/>
            </a:pPr>
            <a:r>
              <a:rPr lang="de-DE" sz="2000" dirty="0" smtClean="0"/>
              <a:t>Ü.E. über die Vorsorge, Bekämpfung und Zusammenarbeit auf dem Gebiet der Ölverschmutzung 1990/2000</a:t>
            </a:r>
          </a:p>
          <a:p>
            <a:pPr>
              <a:defRPr/>
            </a:pPr>
            <a:r>
              <a:rPr lang="de-DE" dirty="0" smtClean="0"/>
              <a:t>Haftungsabkommen</a:t>
            </a:r>
          </a:p>
          <a:p>
            <a:pPr lvl="1">
              <a:defRPr/>
            </a:pPr>
            <a:r>
              <a:rPr lang="de-DE" sz="2000" dirty="0" smtClean="0"/>
              <a:t>ICCL, Bunker, NUCLEAR, FUND</a:t>
            </a:r>
          </a:p>
          <a:p>
            <a:pPr>
              <a:defRPr/>
            </a:pPr>
            <a:r>
              <a:rPr lang="de-DE" dirty="0" smtClean="0"/>
              <a:t>Verschmutzung durch den Schiffsbetrieb</a:t>
            </a:r>
          </a:p>
          <a:p>
            <a:pPr lvl="1">
              <a:defRPr/>
            </a:pPr>
            <a:r>
              <a:rPr lang="de-DE" sz="2000" dirty="0" smtClean="0"/>
              <a:t>MARPOL, insbesondere </a:t>
            </a:r>
            <a:r>
              <a:rPr lang="de-DE" sz="2000" b="1" dirty="0" smtClean="0"/>
              <a:t>Anlagen I – VI</a:t>
            </a:r>
          </a:p>
          <a:p>
            <a:pPr lvl="1">
              <a:defRPr/>
            </a:pPr>
            <a:r>
              <a:rPr lang="de-DE" sz="2000" dirty="0" err="1" smtClean="0"/>
              <a:t>Bewuchsschutzsysteme</a:t>
            </a:r>
            <a:r>
              <a:rPr lang="de-DE" sz="2000" dirty="0" smtClean="0"/>
              <a:t> (2008)</a:t>
            </a:r>
          </a:p>
          <a:p>
            <a:pPr lvl="1">
              <a:defRPr/>
            </a:pPr>
            <a:r>
              <a:rPr lang="de-DE" sz="2000" dirty="0" smtClean="0">
                <a:solidFill>
                  <a:schemeClr val="accent3">
                    <a:lumMod val="65000"/>
                  </a:schemeClr>
                </a:solidFill>
              </a:rPr>
              <a:t>Ballastwasser</a:t>
            </a:r>
          </a:p>
          <a:p>
            <a:pPr>
              <a:defRPr/>
            </a:pPr>
            <a:r>
              <a:rPr lang="de-DE" dirty="0" smtClean="0">
                <a:solidFill>
                  <a:schemeClr val="accent3">
                    <a:lumMod val="65000"/>
                  </a:schemeClr>
                </a:solidFill>
              </a:rPr>
              <a:t>„Hong-Kong Recycling“ / „Nairobi </a:t>
            </a:r>
            <a:r>
              <a:rPr lang="de-DE" dirty="0" err="1" smtClean="0">
                <a:solidFill>
                  <a:schemeClr val="accent3">
                    <a:lumMod val="65000"/>
                  </a:schemeClr>
                </a:solidFill>
              </a:rPr>
              <a:t>Wrecks</a:t>
            </a:r>
            <a:r>
              <a:rPr lang="de-DE" dirty="0" smtClean="0">
                <a:solidFill>
                  <a:schemeClr val="accent3">
                    <a:lumMod val="65000"/>
                  </a:schemeClr>
                </a:solidFill>
              </a:rPr>
              <a:t>“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_11_beamer">
  <a:themeElements>
    <a:clrScheme name="c_11_beam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_11_beam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_11_beam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_11_beam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_11_beam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_11_beam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_11_beam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_11_beam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_11_beam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c_11_beamer</Template>
  <TotalTime>0</TotalTime>
  <Words>512</Words>
  <Application>Microsoft Office PowerPoint</Application>
  <PresentationFormat>Bildschirmpräsentation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Times</vt:lpstr>
      <vt:lpstr>Arial</vt:lpstr>
      <vt:lpstr>c_11_beamer</vt:lpstr>
      <vt:lpstr>Internationales (Meeres)Umweltrecht  und seine  Auswirkungen auf die Seeschifffahrt  </vt:lpstr>
      <vt:lpstr> Seeschifffahrt im internationalen Umweltrecht</vt:lpstr>
      <vt:lpstr>Klassische &amp; Neue Nutzungsformen</vt:lpstr>
      <vt:lpstr>Effekte</vt:lpstr>
      <vt:lpstr>Drei globale Trends für die Seeschifffahrt</vt:lpstr>
      <vt:lpstr>Entwicklung des internationalen Meeresumweltrechts</vt:lpstr>
      <vt:lpstr>Wirkweisen des internationalen Umweltrechts</vt:lpstr>
      <vt:lpstr>Architektur des Internationalen Seerechts Art. 211 SRÜ</vt:lpstr>
      <vt:lpstr>Relevante IMO-Abkommen</vt:lpstr>
      <vt:lpstr>Bedeutsame Entwicklungen für die Seeschifffahrt  im Meeresumweltrecht</vt:lpstr>
      <vt:lpstr>Fazit und Ausblick…</vt:lpstr>
      <vt:lpstr> Ende</vt:lpstr>
    </vt:vector>
  </TitlesOfParts>
  <Company>Uni Bremen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Nadine Dembski</dc:creator>
  <cp:lastModifiedBy>uni</cp:lastModifiedBy>
  <cp:revision>201</cp:revision>
  <dcterms:created xsi:type="dcterms:W3CDTF">2009-09-10T09:28:53Z</dcterms:created>
  <dcterms:modified xsi:type="dcterms:W3CDTF">2013-10-04T06:57:39Z</dcterms:modified>
</cp:coreProperties>
</file>