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50" r:id="rId2"/>
    <p:sldMasterId id="2147483862" r:id="rId3"/>
    <p:sldMasterId id="2147483876" r:id="rId4"/>
  </p:sldMasterIdLst>
  <p:notesMasterIdLst>
    <p:notesMasterId r:id="rId48"/>
  </p:notesMasterIdLst>
  <p:handoutMasterIdLst>
    <p:handoutMasterId r:id="rId49"/>
  </p:handoutMasterIdLst>
  <p:sldIdLst>
    <p:sldId id="810" r:id="rId5"/>
    <p:sldId id="965" r:id="rId6"/>
    <p:sldId id="966" r:id="rId7"/>
    <p:sldId id="962" r:id="rId8"/>
    <p:sldId id="937" r:id="rId9"/>
    <p:sldId id="938" r:id="rId10"/>
    <p:sldId id="935" r:id="rId11"/>
    <p:sldId id="959" r:id="rId12"/>
    <p:sldId id="953" r:id="rId13"/>
    <p:sldId id="813" r:id="rId14"/>
    <p:sldId id="814" r:id="rId15"/>
    <p:sldId id="922" r:id="rId16"/>
    <p:sldId id="957" r:id="rId17"/>
    <p:sldId id="967" r:id="rId18"/>
    <p:sldId id="968" r:id="rId19"/>
    <p:sldId id="940" r:id="rId20"/>
    <p:sldId id="941" r:id="rId21"/>
    <p:sldId id="942" r:id="rId22"/>
    <p:sldId id="866" r:id="rId23"/>
    <p:sldId id="868" r:id="rId24"/>
    <p:sldId id="943" r:id="rId25"/>
    <p:sldId id="973" r:id="rId26"/>
    <p:sldId id="944" r:id="rId27"/>
    <p:sldId id="945" r:id="rId28"/>
    <p:sldId id="948" r:id="rId29"/>
    <p:sldId id="949" r:id="rId30"/>
    <p:sldId id="950" r:id="rId31"/>
    <p:sldId id="951" r:id="rId32"/>
    <p:sldId id="958" r:id="rId33"/>
    <p:sldId id="963" r:id="rId34"/>
    <p:sldId id="971" r:id="rId35"/>
    <p:sldId id="891" r:id="rId36"/>
    <p:sldId id="843" r:id="rId37"/>
    <p:sldId id="886" r:id="rId38"/>
    <p:sldId id="904" r:id="rId39"/>
    <p:sldId id="898" r:id="rId40"/>
    <p:sldId id="896" r:id="rId41"/>
    <p:sldId id="897" r:id="rId42"/>
    <p:sldId id="899" r:id="rId43"/>
    <p:sldId id="900" r:id="rId44"/>
    <p:sldId id="916" r:id="rId45"/>
    <p:sldId id="969" r:id="rId46"/>
    <p:sldId id="939" r:id="rId47"/>
  </p:sldIdLst>
  <p:sldSz cx="9144000" cy="6858000" type="screen4x3"/>
  <p:notesSz cx="7315200" cy="96012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F0C8"/>
    <a:srgbClr val="FFFFAF"/>
    <a:srgbClr val="FFFFFF"/>
    <a:srgbClr val="C6E6A2"/>
    <a:srgbClr val="66FF66"/>
    <a:srgbClr val="BF841E"/>
    <a:srgbClr val="426290"/>
    <a:srgbClr val="456595"/>
    <a:srgbClr val="EAEAEA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8" autoAdjust="0"/>
    <p:restoredTop sz="98767" autoAdjust="0"/>
  </p:normalViewPr>
  <p:slideViewPr>
    <p:cSldViewPr snapToGrid="0">
      <p:cViewPr varScale="1">
        <p:scale>
          <a:sx n="73" d="100"/>
          <a:sy n="73" d="100"/>
        </p:scale>
        <p:origin x="-1260" y="-96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572"/>
    </p:cViewPr>
  </p:sorterViewPr>
  <p:notesViewPr>
    <p:cSldViewPr snapToGrid="0">
      <p:cViewPr varScale="1">
        <p:scale>
          <a:sx n="74" d="100"/>
          <a:sy n="74" d="100"/>
        </p:scale>
        <p:origin x="-1590" y="-84"/>
      </p:cViewPr>
      <p:guideLst>
        <p:guide orient="horz" pos="3024"/>
        <p:guide pos="2304"/>
        <p:guide pos="625"/>
        <p:guide pos="399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noProof="0" dirty="0" smtClean="0"/>
              <a:t>Mean weekly consumption </a:t>
            </a:r>
            <a:r>
              <a:rPr lang="fr-FR" sz="1600" dirty="0"/>
              <a:t>
   </a:t>
            </a:r>
            <a:r>
              <a:rPr lang="fr-FR" sz="1600" dirty="0" smtClean="0"/>
              <a:t>2010-2012</a:t>
            </a:r>
            <a:endParaRPr lang="fr-FR" sz="1600" dirty="0"/>
          </a:p>
        </c:rich>
      </c:tx>
      <c:layout>
        <c:manualLayout>
          <c:xMode val="edge"/>
          <c:yMode val="edge"/>
          <c:x val="0.22758620689655173"/>
          <c:y val="2.750491159135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758620689655173"/>
          <c:y val="0.17485265225933203"/>
          <c:w val="0.86482758620689659"/>
          <c:h val="0.7269155206286837"/>
        </c:manualLayout>
      </c:layout>
      <c:lineChart>
        <c:grouping val="standard"/>
        <c:varyColors val="0"/>
        <c:ser>
          <c:idx val="4"/>
          <c:order val="0"/>
          <c:tx>
            <c:v>2010</c:v>
          </c:tx>
          <c:spPr>
            <a:ln w="25400">
              <a:solidFill>
                <a:srgbClr val="FF9900"/>
              </a:solidFill>
              <a:prstDash val="solid"/>
            </a:ln>
          </c:spPr>
          <c:marker>
            <c:symbol val="square"/>
            <c:size val="3"/>
            <c:spPr>
              <a:noFill/>
              <a:ln w="9525">
                <a:noFill/>
              </a:ln>
            </c:spPr>
          </c:marker>
          <c:val>
            <c:numRef>
              <c:f>'[Récapitulatif Consommation MPx MP+GE par bateau depuis 2008.xls]CAP FINISTÈRE'!$D$7:$D$59</c:f>
              <c:numCache>
                <c:formatCode>General</c:formatCode>
                <c:ptCount val="53"/>
                <c:pt idx="33" formatCode="0.00">
                  <c:v>258.98696461824898</c:v>
                </c:pt>
                <c:pt idx="34" formatCode="0.00">
                  <c:v>282.907721280602</c:v>
                </c:pt>
                <c:pt idx="35" formatCode="0.00">
                  <c:v>260.85854765506798</c:v>
                </c:pt>
                <c:pt idx="36" formatCode="0.00">
                  <c:v>276.23183004099798</c:v>
                </c:pt>
                <c:pt idx="37" formatCode="0.00">
                  <c:v>271.529539688292</c:v>
                </c:pt>
                <c:pt idx="38" formatCode="0.00">
                  <c:v>283.01431801055003</c:v>
                </c:pt>
                <c:pt idx="39" formatCode="0.00">
                  <c:v>268.98027540007399</c:v>
                </c:pt>
                <c:pt idx="40" formatCode="0.00">
                  <c:v>276.56479690522201</c:v>
                </c:pt>
                <c:pt idx="41" formatCode="0.00">
                  <c:v>267.670876671619</c:v>
                </c:pt>
                <c:pt idx="42" formatCode="0.00">
                  <c:v>273.33333333333297</c:v>
                </c:pt>
                <c:pt idx="43" formatCode="0.00">
                  <c:v>267.17651458489098</c:v>
                </c:pt>
                <c:pt idx="44" formatCode="0.00">
                  <c:v>275.857592446892</c:v>
                </c:pt>
                <c:pt idx="45" formatCode="0.00">
                  <c:v>282.76899924755401</c:v>
                </c:pt>
                <c:pt idx="46" formatCode="0.00">
                  <c:v>274.78846153846098</c:v>
                </c:pt>
                <c:pt idx="47" formatCode="0.00">
                  <c:v>277.88353413654602</c:v>
                </c:pt>
                <c:pt idx="48" formatCode="0.00">
                  <c:v>272.77484939759</c:v>
                </c:pt>
                <c:pt idx="49" formatCode="0.00">
                  <c:v>277.90619136960601</c:v>
                </c:pt>
                <c:pt idx="50" formatCode="0.00">
                  <c:v>243.634868421052</c:v>
                </c:pt>
                <c:pt idx="51" formatCode="0.00">
                  <c:v>261.63057324840702</c:v>
                </c:pt>
              </c:numCache>
            </c:numRef>
          </c:val>
          <c:smooth val="0"/>
        </c:ser>
        <c:ser>
          <c:idx val="5"/>
          <c:order val="1"/>
          <c:tx>
            <c:v>2011</c:v>
          </c:tx>
          <c:spPr>
            <a:ln w="25400">
              <a:solidFill>
                <a:schemeClr val="tx2"/>
              </a:solidFill>
              <a:prstDash val="solid"/>
            </a:ln>
          </c:spPr>
          <c:marker>
            <c:symbol val="square"/>
            <c:size val="3"/>
            <c:spPr>
              <a:noFill/>
              <a:ln w="9525">
                <a:noFill/>
              </a:ln>
            </c:spPr>
          </c:marker>
          <c:val>
            <c:numRef>
              <c:f>'[Récapitulatif Consommation MPx MP+GE par bateau depuis 2008.xls]CAP FINISTÈRE'!$E$7:$E$59</c:f>
              <c:numCache>
                <c:formatCode>0.00</c:formatCode>
                <c:ptCount val="53"/>
                <c:pt idx="0">
                  <c:v>273.23690955693797</c:v>
                </c:pt>
                <c:pt idx="1">
                  <c:v>273.19004524886799</c:v>
                </c:pt>
                <c:pt idx="2">
                  <c:v>267.47580044675999</c:v>
                </c:pt>
                <c:pt idx="3">
                  <c:v>278.80014858841002</c:v>
                </c:pt>
                <c:pt idx="4">
                  <c:v>273.12072892938397</c:v>
                </c:pt>
                <c:pt idx="5">
                  <c:v>271.49093904448102</c:v>
                </c:pt>
                <c:pt idx="11">
                  <c:v>253.76951672862401</c:v>
                </c:pt>
                <c:pt idx="12">
                  <c:v>273.636363636363</c:v>
                </c:pt>
                <c:pt idx="13">
                  <c:v>266.352693349383</c:v>
                </c:pt>
                <c:pt idx="14">
                  <c:v>274.64404725840598</c:v>
                </c:pt>
                <c:pt idx="15">
                  <c:v>252.23260018077701</c:v>
                </c:pt>
                <c:pt idx="16">
                  <c:v>280.43699491170298</c:v>
                </c:pt>
                <c:pt idx="17">
                  <c:v>257.11596842744302</c:v>
                </c:pt>
                <c:pt idx="18">
                  <c:v>267.80813600485698</c:v>
                </c:pt>
                <c:pt idx="19">
                  <c:v>253.18181818181799</c:v>
                </c:pt>
                <c:pt idx="20">
                  <c:v>276.32100991884499</c:v>
                </c:pt>
                <c:pt idx="21">
                  <c:v>252.156626506024</c:v>
                </c:pt>
                <c:pt idx="22">
                  <c:v>265.03927492447099</c:v>
                </c:pt>
                <c:pt idx="23">
                  <c:v>268.888888888888</c:v>
                </c:pt>
                <c:pt idx="24">
                  <c:v>270.057401812688</c:v>
                </c:pt>
                <c:pt idx="25">
                  <c:v>252.71608643457299</c:v>
                </c:pt>
                <c:pt idx="26">
                  <c:v>271.39047048246903</c:v>
                </c:pt>
                <c:pt idx="27">
                  <c:v>251.58816425120699</c:v>
                </c:pt>
                <c:pt idx="28">
                  <c:v>264.777644230769</c:v>
                </c:pt>
                <c:pt idx="29">
                  <c:v>248.403133473937</c:v>
                </c:pt>
                <c:pt idx="30">
                  <c:v>258.74174174174101</c:v>
                </c:pt>
                <c:pt idx="31">
                  <c:v>260.44284859365598</c:v>
                </c:pt>
                <c:pt idx="32">
                  <c:v>254.69846984698401</c:v>
                </c:pt>
                <c:pt idx="33">
                  <c:v>248.997126436781</c:v>
                </c:pt>
                <c:pt idx="34">
                  <c:v>259.41123460498602</c:v>
                </c:pt>
                <c:pt idx="35">
                  <c:v>271.55260777811202</c:v>
                </c:pt>
                <c:pt idx="36">
                  <c:v>272.97014925373099</c:v>
                </c:pt>
                <c:pt idx="37">
                  <c:v>268.891225961538</c:v>
                </c:pt>
                <c:pt idx="38">
                  <c:v>255.513513513513</c:v>
                </c:pt>
                <c:pt idx="39">
                  <c:v>263.65956169318503</c:v>
                </c:pt>
                <c:pt idx="40">
                  <c:v>255.038922155688</c:v>
                </c:pt>
                <c:pt idx="41">
                  <c:v>260.75876662636</c:v>
                </c:pt>
                <c:pt idx="42">
                  <c:v>267.471573907839</c:v>
                </c:pt>
                <c:pt idx="43">
                  <c:v>265.58083832335302</c:v>
                </c:pt>
                <c:pt idx="44">
                  <c:v>274.36526946107699</c:v>
                </c:pt>
                <c:pt idx="45">
                  <c:v>270.596412556053</c:v>
                </c:pt>
                <c:pt idx="46">
                  <c:v>262.55855855855799</c:v>
                </c:pt>
                <c:pt idx="47">
                  <c:v>263.66270204330499</c:v>
                </c:pt>
                <c:pt idx="48">
                  <c:v>258.59005457853198</c:v>
                </c:pt>
                <c:pt idx="49">
                  <c:v>255.1953125</c:v>
                </c:pt>
                <c:pt idx="50">
                  <c:v>253.08046791917701</c:v>
                </c:pt>
                <c:pt idx="51">
                  <c:v>263.94929093253103</c:v>
                </c:pt>
              </c:numCache>
            </c:numRef>
          </c:val>
          <c:smooth val="0"/>
        </c:ser>
        <c:ser>
          <c:idx val="0"/>
          <c:order val="2"/>
          <c:tx>
            <c:v>2012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square"/>
            <c:size val="5"/>
            <c:spPr>
              <a:noFill/>
              <a:ln w="9525">
                <a:noFill/>
              </a:ln>
            </c:spPr>
          </c:marker>
          <c:val>
            <c:numRef>
              <c:f>'[Récapitulatif Consommation MPx MP+GE par bateau depuis 2008.xls]CAP FINISTÈRE'!$F$7:$F$59</c:f>
              <c:numCache>
                <c:formatCode>0.00</c:formatCode>
                <c:ptCount val="53"/>
                <c:pt idx="0">
                  <c:v>281.19107592659202</c:v>
                </c:pt>
                <c:pt idx="1">
                  <c:v>277.14055448097997</c:v>
                </c:pt>
                <c:pt idx="2">
                  <c:v>256.31037706450599</c:v>
                </c:pt>
                <c:pt idx="3">
                  <c:v>256.84970191402499</c:v>
                </c:pt>
                <c:pt idx="4">
                  <c:v>263.86114494518802</c:v>
                </c:pt>
                <c:pt idx="7">
                  <c:v>250.26509572901301</c:v>
                </c:pt>
                <c:pt idx="8">
                  <c:v>236.011253516723</c:v>
                </c:pt>
                <c:pt idx="9">
                  <c:v>249.11173011451501</c:v>
                </c:pt>
                <c:pt idx="10">
                  <c:v>235.51404754553801</c:v>
                </c:pt>
                <c:pt idx="11">
                  <c:v>239.327521793275</c:v>
                </c:pt>
                <c:pt idx="12">
                  <c:v>243.89267990074401</c:v>
                </c:pt>
                <c:pt idx="13">
                  <c:v>235.52893590541299</c:v>
                </c:pt>
                <c:pt idx="14">
                  <c:v>187.75611095852699</c:v>
                </c:pt>
                <c:pt idx="15">
                  <c:v>249.65759706511699</c:v>
                </c:pt>
                <c:pt idx="16">
                  <c:v>253.65283930728901</c:v>
                </c:pt>
                <c:pt idx="17">
                  <c:v>242.229437229437</c:v>
                </c:pt>
                <c:pt idx="18">
                  <c:v>254.01173563928299</c:v>
                </c:pt>
                <c:pt idx="19">
                  <c:v>241.84300341296901</c:v>
                </c:pt>
                <c:pt idx="20">
                  <c:v>249.03395061728301</c:v>
                </c:pt>
                <c:pt idx="21">
                  <c:v>245.48557244802899</c:v>
                </c:pt>
                <c:pt idx="22">
                  <c:v>259.25492610837398</c:v>
                </c:pt>
                <c:pt idx="23">
                  <c:v>252.97029702970201</c:v>
                </c:pt>
                <c:pt idx="24">
                  <c:v>258.16610064834799</c:v>
                </c:pt>
                <c:pt idx="25">
                  <c:v>240.030950170225</c:v>
                </c:pt>
                <c:pt idx="26">
                  <c:v>257.39999999999998</c:v>
                </c:pt>
                <c:pt idx="27">
                  <c:v>244.1</c:v>
                </c:pt>
                <c:pt idx="28">
                  <c:v>267.5</c:v>
                </c:pt>
                <c:pt idx="29">
                  <c:v>238</c:v>
                </c:pt>
                <c:pt idx="30" formatCode="General">
                  <c:v>252.7</c:v>
                </c:pt>
                <c:pt idx="31" formatCode="General">
                  <c:v>236</c:v>
                </c:pt>
                <c:pt idx="32" formatCode="General">
                  <c:v>263.10000000000002</c:v>
                </c:pt>
                <c:pt idx="33" formatCode="General">
                  <c:v>238.6</c:v>
                </c:pt>
                <c:pt idx="34" formatCode="General">
                  <c:v>255.7</c:v>
                </c:pt>
                <c:pt idx="35" formatCode="General">
                  <c:v>242.5</c:v>
                </c:pt>
                <c:pt idx="36" formatCode="General">
                  <c:v>265</c:v>
                </c:pt>
                <c:pt idx="37" formatCode="General">
                  <c:v>245.2</c:v>
                </c:pt>
                <c:pt idx="38" formatCode="General">
                  <c:v>0</c:v>
                </c:pt>
                <c:pt idx="39" formatCode="General">
                  <c:v>95.1</c:v>
                </c:pt>
                <c:pt idx="40" formatCode="General">
                  <c:v>264.2</c:v>
                </c:pt>
                <c:pt idx="41" formatCode="General">
                  <c:v>207.7</c:v>
                </c:pt>
                <c:pt idx="42" formatCode="General">
                  <c:v>250.3</c:v>
                </c:pt>
                <c:pt idx="43" formatCode="General">
                  <c:v>208.1</c:v>
                </c:pt>
                <c:pt idx="44" formatCode="General">
                  <c:v>242.2</c:v>
                </c:pt>
                <c:pt idx="45" formatCode="General">
                  <c:v>263.39999999999998</c:v>
                </c:pt>
                <c:pt idx="46" formatCode="General">
                  <c:v>266.7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306944"/>
        <c:axId val="124456960"/>
      </c:lineChart>
      <c:catAx>
        <c:axId val="1243069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dirty="0" smtClean="0"/>
                  <a:t>Week</a:t>
                </a:r>
                <a:endParaRPr lang="fr-FR" dirty="0"/>
              </a:p>
            </c:rich>
          </c:tx>
          <c:layout>
            <c:manualLayout>
              <c:xMode val="edge"/>
              <c:yMode val="edge"/>
              <c:x val="0.46344827586206899"/>
              <c:y val="0.950884086444007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4456960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124456960"/>
        <c:scaling>
          <c:orientation val="minMax"/>
          <c:max val="300"/>
          <c:min val="15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8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dirty="0" smtClean="0"/>
                  <a:t>kg/mille</a:t>
                </a:r>
                <a:endParaRPr lang="fr-FR" dirty="0"/>
              </a:p>
            </c:rich>
          </c:tx>
          <c:layout>
            <c:manualLayout>
              <c:xMode val="edge"/>
              <c:yMode val="edge"/>
              <c:x val="3.6217556138815984E-2"/>
              <c:y val="0.4990177780949601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none"/>
        <c:minorTickMark val="none"/>
        <c:tickLblPos val="none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24306944"/>
        <c:crosses val="autoZero"/>
        <c:crossBetween val="between"/>
        <c:majorUnit val="50"/>
      </c:valAx>
      <c:spPr>
        <a:noFill/>
        <a:ln w="12700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137931034482764"/>
          <c:y val="9.823182711198428E-3"/>
          <c:w val="0.10896551724137926"/>
          <c:h val="0.16502946954813361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845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9921" cy="48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837" tIns="43918" rIns="87837" bIns="43918" numCol="1" anchor="t" anchorCtr="0" compatLnSpc="1">
            <a:prstTxWarp prst="textNoShape">
              <a:avLst/>
            </a:prstTxWarp>
          </a:bodyPr>
          <a:lstStyle>
            <a:lvl1pPr defTabSz="879021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3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76" y="9118304"/>
            <a:ext cx="3169921" cy="48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837" tIns="43918" rIns="87837" bIns="43918" numCol="1" anchor="b" anchorCtr="0" compatLnSpc="1">
            <a:prstTxWarp prst="textNoShape">
              <a:avLst/>
            </a:prstTxWarp>
          </a:bodyPr>
          <a:lstStyle>
            <a:lvl1pPr algn="r" defTabSz="879021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cs typeface="+mn-cs"/>
              </a:defRPr>
            </a:lvl1pPr>
          </a:lstStyle>
          <a:p>
            <a:pPr>
              <a:defRPr/>
            </a:pPr>
            <a:fld id="{DD8A7FFC-E512-4930-B42E-51CA359F77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85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19138"/>
            <a:ext cx="4803775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gray">
          <a:xfrm>
            <a:off x="1079378" y="4862687"/>
            <a:ext cx="5268990" cy="425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847" tIns="43923" rIns="87847" bIns="439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89283" y="9118304"/>
            <a:ext cx="736635" cy="48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76" tIns="45588" rIns="91176" bIns="45588" numCol="1" anchor="b" anchorCtr="0" compatLnSpc="1">
            <a:prstTxWarp prst="textNoShape">
              <a:avLst/>
            </a:prstTxWarp>
          </a:bodyPr>
          <a:lstStyle>
            <a:lvl1pPr algn="ctr" defTabSz="912161">
              <a:lnSpc>
                <a:spcPct val="100000"/>
              </a:lnSpc>
              <a:spcBef>
                <a:spcPct val="0"/>
              </a:spcBef>
              <a:buFontTx/>
              <a:buNone/>
              <a:defRPr sz="1000" b="0">
                <a:solidFill>
                  <a:srgbClr val="B0002D"/>
                </a:solidFill>
                <a:cs typeface="+mn-cs"/>
              </a:defRPr>
            </a:lvl1pPr>
          </a:lstStyle>
          <a:p>
            <a:pPr>
              <a:defRPr/>
            </a:pPr>
            <a:fld id="{4C3BFC53-01EC-4834-B32F-22914DF1AAC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1269" name="Line 8"/>
          <p:cNvSpPr>
            <a:spLocks noChangeShapeType="1"/>
          </p:cNvSpPr>
          <p:nvPr/>
        </p:nvSpPr>
        <p:spPr bwMode="gray">
          <a:xfrm>
            <a:off x="978771" y="4617406"/>
            <a:ext cx="0" cy="4838158"/>
          </a:xfrm>
          <a:prstGeom prst="line">
            <a:avLst/>
          </a:prstGeom>
          <a:noFill/>
          <a:ln w="12700">
            <a:solidFill>
              <a:srgbClr val="B0002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895" tIns="45448" rIns="90895" bIns="45448">
            <a:spAutoFit/>
          </a:bodyPr>
          <a:lstStyle/>
          <a:p>
            <a:endParaRPr lang="en-US"/>
          </a:p>
        </p:txBody>
      </p:sp>
      <p:sp>
        <p:nvSpPr>
          <p:cNvPr id="11270" name="Line 9"/>
          <p:cNvSpPr>
            <a:spLocks noChangeShapeType="1"/>
          </p:cNvSpPr>
          <p:nvPr/>
        </p:nvSpPr>
        <p:spPr bwMode="gray">
          <a:xfrm rot="-5400000">
            <a:off x="3519481" y="1955291"/>
            <a:ext cx="0" cy="5633898"/>
          </a:xfrm>
          <a:prstGeom prst="line">
            <a:avLst/>
          </a:prstGeom>
          <a:noFill/>
          <a:ln w="12700">
            <a:solidFill>
              <a:srgbClr val="B0002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895" tIns="45448" rIns="90895" bIns="45448">
            <a:spAutoFit/>
          </a:bodyPr>
          <a:lstStyle/>
          <a:p>
            <a:endParaRPr lang="en-US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gray">
          <a:xfrm>
            <a:off x="963426" y="4533091"/>
            <a:ext cx="656491" cy="275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3F5C87"/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accent2"/>
                  </a:outerShdw>
                </a:effectLst>
              </a14:hiddenEffects>
            </a:ext>
          </a:extLst>
        </p:spPr>
        <p:txBody>
          <a:bodyPr lIns="91176" tIns="45588" rIns="91176" bIns="45588"/>
          <a:lstStyle>
            <a:lvl1pPr defTabSz="9175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6125" indent="-287338" defTabSz="9175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6175" indent="-228600" defTabSz="9175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4963" indent="-228600" defTabSz="9175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63750" indent="-228600" defTabSz="9175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20950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8150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35350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92550" indent="-228600" defTabSz="9175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fr-FR" sz="1200" b="0" i="1" smtClean="0">
                <a:solidFill>
                  <a:srgbClr val="4F74AA"/>
                </a:solidFill>
                <a:cs typeface="+mn-cs"/>
              </a:rPr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1516816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61938" indent="-261938" algn="l" rtl="0" eaLnBrk="0" fontAlgn="base" hangingPunct="0">
      <a:lnSpc>
        <a:spcPct val="90000"/>
      </a:lnSpc>
      <a:spcBef>
        <a:spcPct val="70000"/>
      </a:spcBef>
      <a:spcAft>
        <a:spcPct val="0"/>
      </a:spcAft>
      <a:buClr>
        <a:srgbClr val="B0002D"/>
      </a:buClr>
      <a:buSzPct val="85000"/>
      <a:buFont typeface="Arial" charset="0"/>
      <a:buChar char="►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38150" indent="-174625" algn="l" rtl="0" eaLnBrk="0" fontAlgn="base" hangingPunct="0">
      <a:lnSpc>
        <a:spcPct val="90000"/>
      </a:lnSpc>
      <a:spcBef>
        <a:spcPct val="70000"/>
      </a:spcBef>
      <a:spcAft>
        <a:spcPct val="0"/>
      </a:spcAft>
      <a:buClr>
        <a:srgbClr val="4F74AA"/>
      </a:buClr>
      <a:buSzPct val="50000"/>
      <a:buFont typeface="Wingdings" pitchFamily="2" charset="2"/>
      <a:buChar char="l"/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6763" indent="-195263" algn="l" rtl="0" eaLnBrk="0" fontAlgn="base" hangingPunct="0">
      <a:lnSpc>
        <a:spcPct val="90000"/>
      </a:lnSpc>
      <a:spcBef>
        <a:spcPct val="70000"/>
      </a:spcBef>
      <a:spcAft>
        <a:spcPct val="0"/>
      </a:spcAft>
      <a:buChar char="•"/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lnSpc>
        <a:spcPct val="90000"/>
      </a:lnSpc>
      <a:spcBef>
        <a:spcPct val="70000"/>
      </a:spcBef>
      <a:spcAft>
        <a:spcPct val="0"/>
      </a:spcAft>
      <a:buChar char="•"/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lnSpc>
        <a:spcPct val="90000"/>
      </a:lnSpc>
      <a:spcBef>
        <a:spcPct val="70000"/>
      </a:spcBef>
      <a:spcAft>
        <a:spcPct val="0"/>
      </a:spcAft>
      <a:buChar char="•"/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hip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n.wikipedia.org/wiki/Anton_Flettner" TargetMode="External"/><Relationship Id="rId4" Type="http://schemas.openxmlformats.org/officeDocument/2006/relationships/hyperlink" Target="http://en.wikipedia.org/wiki/Magnus_effect" TargetMode="Externa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Ramona ZETEELMAIER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3BFC53-01EC-4834-B32F-22914DF1AAC0}" type="slidenum">
              <a:rPr lang="fr-FR" smtClean="0"/>
              <a:pPr>
                <a:defRPr/>
              </a:pPr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7826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66337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3743" indent="-289900" defTabSz="966337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9604" indent="-231922" defTabSz="966337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3444" indent="-231922" defTabSz="966337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7286" indent="-231922" defTabSz="966337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1126" indent="-231922" defTabSz="966337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4968" indent="-231922" defTabSz="966337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78809" indent="-231922" defTabSz="966337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2650" indent="-231922" defTabSz="966337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14EE752C-41C5-4978-B5B9-6330CFC1E5E1}" type="slidenum">
              <a:rPr lang="fr-FR" sz="1000">
                <a:solidFill>
                  <a:srgbClr val="B0002D"/>
                </a:solidFill>
              </a:rPr>
              <a:pPr eaLnBrk="1" hangingPunct="1">
                <a:defRPr/>
              </a:pPr>
              <a:t>20</a:t>
            </a:fld>
            <a:endParaRPr lang="fr-FR" sz="1000">
              <a:solidFill>
                <a:srgbClr val="B0002D"/>
              </a:solidFill>
            </a:endParaRPr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289286" y="9118307"/>
            <a:ext cx="736636" cy="48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84" tIns="48291" rIns="96584" bIns="48291" anchor="b"/>
          <a:lstStyle>
            <a:lvl1pPr defTabSz="9525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defTabSz="9525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defTabSz="9525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defTabSz="9525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defTabSz="952500" eaLnBrk="0" hangingPunct="0"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9525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9525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9525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9525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fld id="{01B8DF1B-A32B-4989-B8C1-008323A280AF}" type="slidenum">
              <a:rPr lang="fr-FR" sz="1000">
                <a:solidFill>
                  <a:srgbClr val="B0002D"/>
                </a:solidFill>
              </a:rPr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fr-FR" sz="1000">
              <a:solidFill>
                <a:srgbClr val="B0002D"/>
              </a:solidFill>
            </a:endParaRPr>
          </a:p>
        </p:txBody>
      </p:sp>
      <p:sp>
        <p:nvSpPr>
          <p:cNvPr id="2266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15963"/>
            <a:ext cx="4802187" cy="3600450"/>
          </a:xfrm>
          <a:ln/>
        </p:spPr>
      </p:sp>
      <p:sp>
        <p:nvSpPr>
          <p:cNvPr id="2266116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55" tIns="46529" rIns="93055" bIns="46529"/>
          <a:lstStyle/>
          <a:p>
            <a:pPr eaLnBrk="1" hangingPunct="1">
              <a:buFont typeface="Arial" charset="0"/>
              <a:buChar char="►"/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14375"/>
            <a:ext cx="4803775" cy="3602038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8100" y="4862818"/>
            <a:ext cx="5268134" cy="42521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Assumptions:</a:t>
            </a:r>
          </a:p>
          <a:p>
            <a:pPr lvl="1">
              <a:buFontTx/>
              <a:buNone/>
            </a:pPr>
            <a:r>
              <a:rPr lang="en-US" smtClean="0"/>
              <a:t>- Rendement HFO 2 temps = 0.49</a:t>
            </a:r>
          </a:p>
          <a:p>
            <a:pPr lvl="1">
              <a:buFontTx/>
              <a:buNone/>
            </a:pPr>
            <a:r>
              <a:rPr lang="en-US" smtClean="0"/>
              <a:t>- Rendement DF 4 temps attaque directe = .47</a:t>
            </a:r>
          </a:p>
          <a:p>
            <a:pPr lvl="1">
              <a:buFontTx/>
              <a:buNone/>
            </a:pPr>
            <a:r>
              <a:rPr lang="en-US" smtClean="0"/>
              <a:t>- Rendement DFDE 4 temps = .43  </a:t>
            </a:r>
          </a:p>
          <a:p>
            <a:r>
              <a:rPr lang="en-US" smtClean="0"/>
              <a:t>Therefore:</a:t>
            </a:r>
          </a:p>
          <a:p>
            <a:pPr lvl="1"/>
            <a:r>
              <a:rPr lang="en-US" smtClean="0"/>
              <a:t>Cas HFO 2 temps versus DFDE:	EEDI (natural gas) = EEDI HFO x 2.75 / 3.1144 / 1.25 x .49 / .43 = EEDI HFO x 0.805</a:t>
            </a:r>
          </a:p>
          <a:p>
            <a:pPr lvl="1"/>
            <a:r>
              <a:rPr lang="en-US" smtClean="0"/>
              <a:t>Cas HFO 2 temps versus DF:	EEDI (natural gas) = EEDI HFO x 2.75 / 3.1144 / 1.25 x .49 / .47 = EEDI HFO x 0.7365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A </a:t>
            </a:r>
            <a:r>
              <a:rPr lang="en-GB" b="1" dirty="0" smtClean="0"/>
              <a:t>rotor ship</a:t>
            </a:r>
            <a:r>
              <a:rPr lang="en-GB" dirty="0" smtClean="0"/>
              <a:t>, or </a:t>
            </a:r>
            <a:r>
              <a:rPr lang="en-GB" b="1" dirty="0" err="1" smtClean="0"/>
              <a:t>Flettner</a:t>
            </a:r>
            <a:r>
              <a:rPr lang="en-GB" b="1" dirty="0" smtClean="0"/>
              <a:t> ship</a:t>
            </a:r>
            <a:r>
              <a:rPr lang="en-GB" dirty="0" smtClean="0"/>
              <a:t>, is a </a:t>
            </a:r>
            <a:r>
              <a:rPr lang="en-GB" dirty="0" smtClean="0">
                <a:hlinkClick r:id="rId3" tooltip="Ship"/>
              </a:rPr>
              <a:t>ship</a:t>
            </a:r>
            <a:r>
              <a:rPr lang="en-GB" dirty="0" smtClean="0"/>
              <a:t> designed to use the </a:t>
            </a:r>
            <a:r>
              <a:rPr lang="en-GB" dirty="0" smtClean="0">
                <a:hlinkClick r:id="rId4" tooltip="Magnus effect"/>
              </a:rPr>
              <a:t>Magnus effect</a:t>
            </a:r>
            <a:r>
              <a:rPr lang="en-GB" dirty="0" smtClean="0"/>
              <a:t> for propulsion. To take advantage of this effect, it uses </a:t>
            </a:r>
            <a:r>
              <a:rPr lang="en-GB" dirty="0" err="1" smtClean="0"/>
              <a:t>rotorsails</a:t>
            </a:r>
            <a:r>
              <a:rPr lang="en-GB" dirty="0" smtClean="0"/>
              <a:t> which are powered by an engine. The Magnus effect is a force acting on a spinning body in a moving airstream, which acts perpendicularly to the direction of the airstream. German engineer </a:t>
            </a:r>
            <a:r>
              <a:rPr lang="en-GB" dirty="0" smtClean="0">
                <a:hlinkClick r:id="rId5" tooltip="Anton Flettner"/>
              </a:rPr>
              <a:t>Anton </a:t>
            </a:r>
            <a:r>
              <a:rPr lang="en-GB" dirty="0" err="1" smtClean="0">
                <a:hlinkClick r:id="rId5" tooltip="Anton Flettner"/>
              </a:rPr>
              <a:t>Flettner</a:t>
            </a:r>
            <a:r>
              <a:rPr lang="en-GB" dirty="0" smtClean="0"/>
              <a:t> was the first to build a ship which attempted to tap this force for propulsion.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99763D-3759-41C5-A1BD-EF254093A5B6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7658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3574" indent="-278297" defTabSz="927658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13190" indent="-222638" defTabSz="927658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58466" indent="-222638" defTabSz="927658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03743" indent="-222638" defTabSz="927658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49019" indent="-222638" defTabSz="927658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94294" indent="-222638" defTabSz="927658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39571" indent="-222638" defTabSz="927658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784847" indent="-222638" defTabSz="927658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36C8D6C-5AFF-4AFC-B0C4-4A85F94AC716}" type="slidenum">
              <a:rPr lang="fr-FR" sz="1000">
                <a:solidFill>
                  <a:srgbClr val="B0002D"/>
                </a:solidFill>
              </a:rPr>
              <a:pPr eaLnBrk="1" hangingPunct="1">
                <a:defRPr/>
              </a:pPr>
              <a:t>26</a:t>
            </a:fld>
            <a:endParaRPr lang="fr-FR" sz="1000">
              <a:solidFill>
                <a:srgbClr val="B0002D"/>
              </a:solidFill>
            </a:endParaRPr>
          </a:p>
        </p:txBody>
      </p:sp>
      <p:sp>
        <p:nvSpPr>
          <p:cNvPr id="236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2788"/>
            <a:ext cx="4805363" cy="3603625"/>
          </a:xfrm>
          <a:ln/>
          <a:extLst>
            <a:ext uri="{FAA26D3D-D897-4be2-8F04-BA451C77F1D7}"/>
          </a:extLst>
        </p:spPr>
      </p:sp>
      <p:sp>
        <p:nvSpPr>
          <p:cNvPr id="236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8099" y="4862819"/>
            <a:ext cx="5268134" cy="4253738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8567" indent="-28406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6256" indent="-22725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0759" indent="-22725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45261" indent="-22725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99764" indent="-2272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54266" indent="-2272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08769" indent="-2272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63271" indent="-2272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14488B5-9113-4660-8232-BADFD4D229E9}" type="slidenum">
              <a:rPr lang="en-GB" smtClean="0"/>
              <a:pPr eaLnBrk="1" hangingPunct="1"/>
              <a:t>27</a:t>
            </a:fld>
            <a:endParaRPr lang="en-GB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14375"/>
            <a:ext cx="4803775" cy="360203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8656" y="4862277"/>
            <a:ext cx="5267959" cy="4255531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7658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23574" indent="-278297" defTabSz="927658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13190" indent="-222638" defTabSz="927658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58466" indent="-222638" defTabSz="927658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03743" indent="-222638" defTabSz="927658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49019" indent="-222638" defTabSz="927658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94294" indent="-222638" defTabSz="927658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39571" indent="-222638" defTabSz="927658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784847" indent="-222638" defTabSz="927658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8229199F-A4A1-4F24-86A5-F808ACCF2BA0}" type="slidenum">
              <a:rPr lang="fr-FR" sz="1000">
                <a:solidFill>
                  <a:srgbClr val="B0002D"/>
                </a:solidFill>
              </a:rPr>
              <a:pPr eaLnBrk="1" hangingPunct="1">
                <a:defRPr/>
              </a:pPr>
              <a:t>28</a:t>
            </a:fld>
            <a:endParaRPr lang="fr-FR" sz="1000">
              <a:solidFill>
                <a:srgbClr val="B0002D"/>
              </a:solidFill>
            </a:endParaRPr>
          </a:p>
        </p:txBody>
      </p:sp>
      <p:sp>
        <p:nvSpPr>
          <p:cNvPr id="236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0475" y="712788"/>
            <a:ext cx="4805363" cy="3603625"/>
          </a:xfrm>
          <a:ln/>
          <a:extLst>
            <a:ext uri="{FAA26D3D-D897-4be2-8F04-BA451C77F1D7}"/>
          </a:extLst>
        </p:spPr>
      </p:sp>
      <p:sp>
        <p:nvSpPr>
          <p:cNvPr id="236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8099" y="4862819"/>
            <a:ext cx="5268134" cy="4253738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dirty="0" smtClean="0">
                <a:cs typeface="+mn-cs"/>
              </a:rPr>
              <a:t>For LNG carriers, there is proposal for the shaft power of the steam turbine to be used for PME (steam turbine)</a:t>
            </a:r>
          </a:p>
          <a:p>
            <a:pPr eaLnBrk="1" hangingPunct="1">
              <a:buFont typeface="Arial" charset="0"/>
              <a:buChar char="►"/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4688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8567" indent="-284064" defTabSz="94688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36256" indent="-227251" defTabSz="94688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0759" indent="-227251" defTabSz="94688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45261" indent="-227251" defTabSz="94688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99764" indent="-227251" defTabSz="94688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54266" indent="-227251" defTabSz="94688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08769" indent="-227251" defTabSz="94688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63271" indent="-227251" defTabSz="94688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AA8F25E-334C-4D6C-A9D9-26423B0EC0AD}" type="slidenum">
              <a:rPr lang="fr-FR" sz="1000">
                <a:solidFill>
                  <a:srgbClr val="B0002D"/>
                </a:solidFill>
              </a:rPr>
              <a:pPr eaLnBrk="1" hangingPunct="1"/>
              <a:t>29</a:t>
            </a:fld>
            <a:endParaRPr lang="fr-FR" sz="1000">
              <a:solidFill>
                <a:srgbClr val="B0002D"/>
              </a:solidFill>
            </a:endParaRPr>
          </a:p>
        </p:txBody>
      </p:sp>
      <p:sp>
        <p:nvSpPr>
          <p:cNvPr id="237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14375"/>
            <a:ext cx="4802188" cy="3602038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7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8567" indent="-28406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6256" indent="-22725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0759" indent="-22725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45261" indent="-22725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99764" indent="-2272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54266" indent="-2272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08769" indent="-2272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63271" indent="-2272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14488B5-9113-4660-8232-BADFD4D229E9}" type="slidenum">
              <a:rPr lang="en-GB" smtClean="0"/>
              <a:pPr eaLnBrk="1" hangingPunct="1"/>
              <a:t>30</a:t>
            </a:fld>
            <a:endParaRPr lang="en-GB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14375"/>
            <a:ext cx="4803775" cy="360203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8656" y="4862277"/>
            <a:ext cx="5267959" cy="4255531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Folgende</a:t>
            </a:r>
            <a:r>
              <a:rPr lang="en-GB" dirty="0" smtClean="0"/>
              <a:t> </a:t>
            </a:r>
            <a:r>
              <a:rPr lang="en-GB" dirty="0" err="1" smtClean="0"/>
              <a:t>Thematiken</a:t>
            </a:r>
            <a:r>
              <a:rPr lang="en-GB" dirty="0" smtClean="0"/>
              <a:t> </a:t>
            </a:r>
            <a:r>
              <a:rPr lang="en-GB" dirty="0" err="1" smtClean="0"/>
              <a:t>sind</a:t>
            </a:r>
            <a:r>
              <a:rPr lang="en-GB" dirty="0" smtClean="0"/>
              <a:t> </a:t>
            </a:r>
            <a:r>
              <a:rPr lang="en-GB" dirty="0" err="1" smtClean="0"/>
              <a:t>typisch</a:t>
            </a:r>
            <a:r>
              <a:rPr lang="en-GB" dirty="0" smtClean="0"/>
              <a:t> </a:t>
            </a:r>
            <a:r>
              <a:rPr lang="en-GB" dirty="0" err="1" smtClean="0"/>
              <a:t>für</a:t>
            </a:r>
            <a:r>
              <a:rPr lang="en-GB" dirty="0" smtClean="0"/>
              <a:t> </a:t>
            </a:r>
            <a:r>
              <a:rPr lang="en-GB" dirty="0" err="1" smtClean="0"/>
              <a:t>eine</a:t>
            </a:r>
            <a:r>
              <a:rPr lang="en-GB" dirty="0" smtClean="0"/>
              <a:t> </a:t>
            </a:r>
            <a:r>
              <a:rPr lang="en-GB" dirty="0" err="1" smtClean="0"/>
              <a:t>Reederei</a:t>
            </a:r>
            <a:r>
              <a:rPr lang="en-GB" dirty="0" smtClean="0"/>
              <a:t> </a:t>
            </a:r>
            <a:r>
              <a:rPr lang="en-GB" dirty="0" err="1" smtClean="0"/>
              <a:t>oder</a:t>
            </a:r>
            <a:r>
              <a:rPr lang="en-GB" dirty="0" smtClean="0"/>
              <a:t> </a:t>
            </a:r>
            <a:r>
              <a:rPr lang="en-GB" dirty="0" err="1" smtClean="0"/>
              <a:t>einen</a:t>
            </a:r>
            <a:r>
              <a:rPr lang="en-GB" dirty="0" smtClean="0"/>
              <a:t> </a:t>
            </a:r>
            <a:r>
              <a:rPr lang="en-GB" dirty="0" err="1" smtClean="0"/>
              <a:t>Schiffsmanager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pPr marL="227251" indent="-227251">
              <a:buAutoNum type="arabicParenR"/>
            </a:pPr>
            <a:r>
              <a:rPr lang="en-GB" baseline="0" dirty="0" err="1" smtClean="0"/>
              <a:t>Umweltschutz</a:t>
            </a:r>
            <a:endParaRPr lang="en-GB" baseline="0" dirty="0" smtClean="0"/>
          </a:p>
          <a:p>
            <a:pPr marL="681754" lvl="1" indent="-227251">
              <a:buAutoNum type="arabicParenR"/>
            </a:pPr>
            <a:r>
              <a:rPr lang="en-GB" baseline="0" dirty="0" err="1" smtClean="0"/>
              <a:t>Übereinstimmung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mit</a:t>
            </a:r>
            <a:r>
              <a:rPr lang="en-GB" baseline="0" dirty="0" smtClean="0"/>
              <a:t> den </a:t>
            </a:r>
            <a:r>
              <a:rPr lang="en-GB" baseline="0" dirty="0" err="1" smtClean="0"/>
              <a:t>gesetzlichen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Vorgaben</a:t>
            </a:r>
            <a:endParaRPr lang="en-GB" baseline="0" dirty="0" smtClean="0"/>
          </a:p>
          <a:p>
            <a:pPr marL="681754" lvl="1" indent="-227251">
              <a:buAutoNum type="arabicParenR"/>
            </a:pPr>
            <a:r>
              <a:rPr lang="en-GB" baseline="0" dirty="0" err="1" smtClean="0"/>
              <a:t>Reduzierung</a:t>
            </a:r>
            <a:r>
              <a:rPr lang="en-GB" baseline="0" dirty="0" smtClean="0"/>
              <a:t> des </a:t>
            </a:r>
            <a:r>
              <a:rPr lang="en-GB" baseline="0" dirty="0" err="1" smtClean="0"/>
              <a:t>Schadstoffausstosses</a:t>
            </a:r>
            <a:endParaRPr lang="en-GB" baseline="0" dirty="0" smtClean="0"/>
          </a:p>
          <a:p>
            <a:pPr marL="681754" lvl="1" indent="-227251">
              <a:buAutoNum type="arabicParenR"/>
            </a:pPr>
            <a:r>
              <a:rPr lang="en-GB" baseline="0" dirty="0" err="1" smtClean="0"/>
              <a:t>Mimimierung</a:t>
            </a:r>
            <a:r>
              <a:rPr lang="en-GB" baseline="0" dirty="0" smtClean="0"/>
              <a:t> des </a:t>
            </a:r>
            <a:r>
              <a:rPr lang="en-GB" baseline="0" dirty="0" err="1" smtClean="0"/>
              <a:t>erzeugten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Abfalls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einschliesslich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Ladungsreste</a:t>
            </a:r>
            <a:endParaRPr lang="en-GB" baseline="0" dirty="0" smtClean="0"/>
          </a:p>
          <a:p>
            <a:pPr marL="681754" lvl="1" indent="-227251">
              <a:buAutoNum type="arabicParenR"/>
            </a:pPr>
            <a:r>
              <a:rPr lang="en-GB" baseline="0" dirty="0" err="1" smtClean="0"/>
              <a:t>Klimawandel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Reduzierung</a:t>
            </a:r>
            <a:r>
              <a:rPr lang="en-GB" baseline="0" dirty="0" smtClean="0"/>
              <a:t> des CO2 </a:t>
            </a:r>
            <a:r>
              <a:rPr lang="en-GB" baseline="0" dirty="0" err="1" smtClean="0"/>
              <a:t>Ausstosses</a:t>
            </a:r>
            <a:r>
              <a:rPr lang="en-GB" baseline="0" dirty="0" smtClean="0"/>
              <a:t>, Energy </a:t>
            </a:r>
            <a:r>
              <a:rPr lang="en-GB" baseline="0" dirty="0" err="1" smtClean="0"/>
              <a:t>Effizienz</a:t>
            </a:r>
            <a:r>
              <a:rPr lang="en-GB" baseline="0" dirty="0" smtClean="0"/>
              <a:t>, ISO 14064-Treibhausgasreduzierung</a:t>
            </a:r>
          </a:p>
          <a:p>
            <a:pPr marL="681754" lvl="1" indent="-227251">
              <a:buAutoNum type="arabicParenR"/>
            </a:pPr>
            <a:r>
              <a:rPr lang="en-GB" baseline="0" dirty="0" err="1" smtClean="0"/>
              <a:t>Umweltfreundlicher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Einkauf</a:t>
            </a:r>
            <a:r>
              <a:rPr lang="en-GB" baseline="0" dirty="0" smtClean="0"/>
              <a:t> und </a:t>
            </a:r>
            <a:r>
              <a:rPr lang="en-GB" baseline="0" dirty="0" err="1" smtClean="0"/>
              <a:t>Einsatz</a:t>
            </a:r>
            <a:r>
              <a:rPr lang="en-GB" baseline="0" dirty="0" smtClean="0"/>
              <a:t> von </a:t>
            </a:r>
            <a:r>
              <a:rPr lang="en-GB" baseline="0" dirty="0" err="1" smtClean="0"/>
              <a:t>entsprechenden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Materialen</a:t>
            </a:r>
            <a:r>
              <a:rPr lang="en-GB" baseline="0" dirty="0" smtClean="0"/>
              <a:t> (Green Passport)</a:t>
            </a:r>
          </a:p>
          <a:p>
            <a:pPr marL="681754" lvl="1" indent="-227251">
              <a:buAutoNum type="arabicParenR"/>
            </a:pPr>
            <a:r>
              <a:rPr lang="en-GB" baseline="0" dirty="0" err="1" smtClean="0"/>
              <a:t>Vermeidung</a:t>
            </a:r>
            <a:r>
              <a:rPr lang="en-GB" baseline="0" dirty="0" smtClean="0"/>
              <a:t> von </a:t>
            </a:r>
            <a:r>
              <a:rPr lang="en-GB" baseline="0" dirty="0" err="1" smtClean="0"/>
              <a:t>Verschmutzung</a:t>
            </a:r>
            <a:endParaRPr lang="en-GB" baseline="0" dirty="0" smtClean="0"/>
          </a:p>
          <a:p>
            <a:pPr marL="681754" lvl="1" indent="-227251">
              <a:buAutoNum type="arabicParenR"/>
            </a:pPr>
            <a:r>
              <a:rPr lang="en-GB" baseline="0" dirty="0" err="1" smtClean="0"/>
              <a:t>Erhaltung</a:t>
            </a:r>
            <a:r>
              <a:rPr lang="en-GB" baseline="0" dirty="0" smtClean="0"/>
              <a:t> der </a:t>
            </a:r>
            <a:r>
              <a:rPr lang="en-GB" baseline="0" dirty="0" err="1" smtClean="0"/>
              <a:t>Artenvielfalt</a:t>
            </a:r>
            <a:r>
              <a:rPr lang="en-GB" baseline="0" dirty="0" smtClean="0"/>
              <a:t> (Ballast </a:t>
            </a:r>
            <a:r>
              <a:rPr lang="en-GB" baseline="0" dirty="0" err="1" smtClean="0"/>
              <a:t>Wasser</a:t>
            </a:r>
            <a:r>
              <a:rPr lang="en-GB" baseline="0" dirty="0" smtClean="0"/>
              <a:t> Management)</a:t>
            </a:r>
          </a:p>
          <a:p>
            <a:pPr marL="681754" lvl="1" indent="-227251">
              <a:buAutoNum type="arabicParenR"/>
            </a:pPr>
            <a:r>
              <a:rPr lang="en-GB" baseline="0" dirty="0" err="1" smtClean="0"/>
              <a:t>Arbeiten</a:t>
            </a:r>
            <a:r>
              <a:rPr lang="en-GB" baseline="0" dirty="0" smtClean="0"/>
              <a:t> in </a:t>
            </a:r>
            <a:r>
              <a:rPr lang="en-GB" baseline="0" dirty="0" err="1" smtClean="0"/>
              <a:t>umweltkritischen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Bereichen</a:t>
            </a:r>
            <a:r>
              <a:rPr lang="en-GB" baseline="0" dirty="0" smtClean="0"/>
              <a:t> und </a:t>
            </a:r>
            <a:r>
              <a:rPr lang="en-GB" baseline="0" dirty="0" err="1" smtClean="0"/>
              <a:t>Regionen</a:t>
            </a:r>
            <a:endParaRPr lang="en-GB" baseline="0" dirty="0" smtClean="0"/>
          </a:p>
          <a:p>
            <a:pPr marL="681754" lvl="1" indent="-227251">
              <a:buAutoNum type="arabicParenR"/>
            </a:pPr>
            <a:endParaRPr lang="en-GB" baseline="0" dirty="0" smtClean="0"/>
          </a:p>
          <a:p>
            <a:pPr marL="227251" indent="-227251">
              <a:buAutoNum type="arabicParenR"/>
            </a:pPr>
            <a:r>
              <a:rPr lang="en-GB" baseline="0" dirty="0" err="1" smtClean="0"/>
              <a:t>Sozialer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Fortschritt</a:t>
            </a:r>
            <a:endParaRPr lang="en-GB" baseline="0" smtClean="0"/>
          </a:p>
          <a:p>
            <a:pPr marL="681754" lvl="1" indent="-227251">
              <a:buAutoNum type="arabicParenR"/>
            </a:pPr>
            <a:endParaRPr lang="en-GB" baseline="0" dirty="0" smtClean="0"/>
          </a:p>
          <a:p>
            <a:pPr marL="681754" lvl="1" indent="-227251">
              <a:buAutoNum type="arabicParenR"/>
            </a:pPr>
            <a:endParaRPr lang="en-GB" baseline="0" dirty="0" smtClean="0"/>
          </a:p>
          <a:p>
            <a:pPr marL="227251" indent="-227251">
              <a:buAutoNum type="arabicParenR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D487AC-3014-4BBA-84EB-BECC57CB44DB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580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Thank you Mr Chairman,</a:t>
            </a:r>
          </a:p>
          <a:p>
            <a:r>
              <a:rPr lang="en-US" noProof="0" dirty="0" smtClean="0"/>
              <a:t>This presentation is based on Brittany Ferries experience</a:t>
            </a:r>
            <a:r>
              <a:rPr lang="en-US" baseline="0" noProof="0" dirty="0" smtClean="0"/>
              <a:t> with the use of SEEMP to help us in energy management and fuel savings.</a:t>
            </a:r>
          </a:p>
          <a:p>
            <a:r>
              <a:rPr lang="en-US" baseline="0" noProof="0" dirty="0" smtClean="0"/>
              <a:t>As we had some hard times and long discussions with Martial from Bureau Veritas on what to do and how to do it, we finally decided to have a common presentation showing both the Owner’s point of view and the way the Class society managed to help us in formalizing and simulating experimental results.</a:t>
            </a:r>
          </a:p>
          <a:p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A367-20A1-4CF9-9C4A-603F5AFB11DE}" type="slidenum">
              <a:rPr lang="fr-FR" smtClean="0">
                <a:solidFill>
                  <a:prstClr val="black"/>
                </a:solidFill>
              </a:rPr>
              <a:pPr/>
              <a:t>33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881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4688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8567" indent="-284064" defTabSz="94688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36256" indent="-227251" defTabSz="94688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0759" indent="-227251" defTabSz="94688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45261" indent="-227251" defTabSz="94688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99764" indent="-227251" defTabSz="94688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54266" indent="-227251" defTabSz="94688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08769" indent="-227251" defTabSz="94688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63271" indent="-227251" defTabSz="94688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2BB8DB3-D60A-45F9-AA70-AFA829D6D4A3}" type="slidenum">
              <a:rPr lang="fr-FR" sz="1000">
                <a:solidFill>
                  <a:srgbClr val="B0002D"/>
                </a:solidFill>
              </a:rPr>
              <a:pPr eaLnBrk="1" hangingPunct="1"/>
              <a:t>8</a:t>
            </a:fld>
            <a:endParaRPr lang="fr-FR" sz="1000">
              <a:solidFill>
                <a:srgbClr val="B0002D"/>
              </a:solidFill>
            </a:endParaRPr>
          </a:p>
        </p:txBody>
      </p:sp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289283" y="9118304"/>
            <a:ext cx="736635" cy="4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08" tIns="47304" rIns="94608" bIns="47304" anchor="b"/>
          <a:lstStyle>
            <a:lvl1pPr defTabSz="9525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525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525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525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525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525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525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525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525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8424A350-9188-43FD-8012-2600F41284D7}" type="slidenum">
              <a:rPr lang="fr-FR" sz="1000">
                <a:solidFill>
                  <a:srgbClr val="B0002D"/>
                </a:solidFill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fr-FR" sz="1000">
              <a:solidFill>
                <a:srgbClr val="B0002D"/>
              </a:solidFill>
            </a:endParaRPr>
          </a:p>
        </p:txBody>
      </p:sp>
      <p:sp>
        <p:nvSpPr>
          <p:cNvPr id="2259971" name="Rectangle 9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9972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US" smtClean="0">
                <a:cs typeface="+mn-cs"/>
              </a:rPr>
              <a:t>Primary Measures: Improvements inside the engine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US" smtClean="0">
                <a:cs typeface="+mn-cs"/>
              </a:rPr>
              <a:t>Secondary measures: Improvements outside the engine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From 2007 we had experiments with silicone</a:t>
            </a:r>
            <a:r>
              <a:rPr lang="en-US" baseline="0" noProof="0" dirty="0" smtClean="0"/>
              <a:t> paint.</a:t>
            </a:r>
          </a:p>
          <a:p>
            <a:r>
              <a:rPr lang="en-US" baseline="0" noProof="0" dirty="0" smtClean="0"/>
              <a:t>The graph displays Consumption in grams/nautical mile and, you can see three curves :</a:t>
            </a:r>
          </a:p>
          <a:p>
            <a:pPr marL="178416" indent="-178416">
              <a:buFontTx/>
              <a:buChar char="-"/>
            </a:pPr>
            <a:r>
              <a:rPr lang="en-US" baseline="0" noProof="0" dirty="0" smtClean="0"/>
              <a:t>The yellow curve is the consumption of a vessel before dry-docking </a:t>
            </a:r>
          </a:p>
          <a:p>
            <a:pPr marL="178416" indent="-178416">
              <a:buFontTx/>
              <a:buChar char="-"/>
            </a:pPr>
            <a:r>
              <a:rPr lang="en-US" baseline="0" noProof="0" dirty="0" smtClean="0"/>
              <a:t>The blue curve shows the consumption of the same vessel after dry-docking, including complete main engine overhaul and sand blasting + complete new paint system</a:t>
            </a:r>
          </a:p>
          <a:p>
            <a:pPr marL="178416" indent="-178416">
              <a:buFontTx/>
              <a:buChar char="-"/>
            </a:pPr>
            <a:r>
              <a:rPr lang="en-US" baseline="0" noProof="0" dirty="0" smtClean="0"/>
              <a:t>The red curve shows the consumption after applying silicon paint (without blasting) and without main engine overhaul (it was not required)</a:t>
            </a:r>
          </a:p>
          <a:p>
            <a:pPr marL="178416" indent="-178416">
              <a:buFontTx/>
              <a:buChar char="-"/>
            </a:pPr>
            <a:endParaRPr lang="en-US" baseline="0" noProof="0" dirty="0" smtClean="0"/>
          </a:p>
          <a:p>
            <a:pPr marL="178416" indent="-178416">
              <a:buFontTx/>
              <a:buChar char="-"/>
            </a:pPr>
            <a:r>
              <a:rPr lang="en-US" baseline="0" noProof="0" dirty="0" smtClean="0"/>
              <a:t>There is no scale on the graph, but you have already understood that we consider it as a great result.</a:t>
            </a:r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E5A367-20A1-4CF9-9C4A-603F5AFB11DE}" type="slidenum">
              <a:rPr lang="fr-FR" smtClean="0">
                <a:solidFill>
                  <a:prstClr val="black"/>
                </a:solidFill>
              </a:rPr>
              <a:pPr/>
              <a:t>34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1275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91114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73069" indent="-297333" defTabSz="991114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89336" indent="-237868" defTabSz="991114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65070" indent="-237868" defTabSz="991114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140804" indent="-237868" defTabSz="991114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616538" indent="-237868" defTabSz="991114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92272" indent="-237868" defTabSz="991114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568008" indent="-237868" defTabSz="991114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043741" indent="-237868" defTabSz="991114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509A43B-3F3C-41E9-8214-CF300242D2A3}" type="slidenum">
              <a:rPr lang="fr-FR" sz="1100">
                <a:solidFill>
                  <a:srgbClr val="B0002D"/>
                </a:solidFill>
              </a:rPr>
              <a:pPr eaLnBrk="1" hangingPunct="1">
                <a:defRPr/>
              </a:pPr>
              <a:t>35</a:t>
            </a:fld>
            <a:endParaRPr lang="fr-FR" sz="1100">
              <a:solidFill>
                <a:srgbClr val="B0002D"/>
              </a:solidFill>
            </a:endParaRPr>
          </a:p>
        </p:txBody>
      </p:sp>
      <p:sp>
        <p:nvSpPr>
          <p:cNvPr id="234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endParaRPr lang="fr-FR" dirty="0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 txBox="1">
            <a:spLocks noGrp="1" noChangeArrowheads="1"/>
          </p:cNvSpPr>
          <p:nvPr/>
        </p:nvSpPr>
        <p:spPr bwMode="auto">
          <a:xfrm>
            <a:off x="3288865" y="9118195"/>
            <a:ext cx="737473" cy="48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38" tIns="47319" rIns="94638" bIns="47319" anchor="b"/>
          <a:lstStyle>
            <a:lvl1pPr defTabSz="9525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250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25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25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25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525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525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525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525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EDB66F0-124F-4CAD-9637-64A8C847107B}" type="slidenum">
              <a:rPr lang="fr-FR" sz="1000">
                <a:solidFill>
                  <a:srgbClr val="B0002D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41</a:t>
            </a:fld>
            <a:endParaRPr lang="fr-FR" sz="1000">
              <a:solidFill>
                <a:srgbClr val="B0002D"/>
              </a:solidFill>
            </a:endParaRPr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8100" y="4864457"/>
            <a:ext cx="5269788" cy="4252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70000"/>
              </a:lnSpc>
            </a:pPr>
            <a:endParaRPr lang="en-GB" sz="10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6847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-108" charset="-128"/>
              </a:defRPr>
            </a:lvl1pPr>
            <a:lvl2pPr marL="738542" indent="-284054" defTabSz="946847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-108" charset="-128"/>
              </a:defRPr>
            </a:lvl2pPr>
            <a:lvl3pPr marL="1136217" indent="-227243" defTabSz="946847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-108" charset="-128"/>
              </a:defRPr>
            </a:lvl3pPr>
            <a:lvl4pPr marL="1590703" indent="-227243" defTabSz="946847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-108" charset="-128"/>
              </a:defRPr>
            </a:lvl4pPr>
            <a:lvl5pPr marL="2045190" indent="-227243" defTabSz="946847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-108" charset="-128"/>
              </a:defRPr>
            </a:lvl5pPr>
            <a:lvl6pPr marL="2499677" indent="-227243" defTabSz="946847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-108" charset="-128"/>
              </a:defRPr>
            </a:lvl6pPr>
            <a:lvl7pPr marL="2954163" indent="-227243" defTabSz="946847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-108" charset="-128"/>
              </a:defRPr>
            </a:lvl7pPr>
            <a:lvl8pPr marL="3408651" indent="-227243" defTabSz="946847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-108" charset="-128"/>
              </a:defRPr>
            </a:lvl8pPr>
            <a:lvl9pPr marL="3863136" indent="-227243" defTabSz="946847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-108" charset="-128"/>
              </a:defRPr>
            </a:lvl9pPr>
          </a:lstStyle>
          <a:p>
            <a:pPr eaLnBrk="1" hangingPunct="1">
              <a:defRPr/>
            </a:pPr>
            <a:fld id="{8AC193FF-7887-42EE-B161-331F1028DA8C}" type="slidenum">
              <a:rPr lang="fr-FR" sz="1000">
                <a:solidFill>
                  <a:srgbClr val="B0002D"/>
                </a:solidFill>
              </a:rPr>
              <a:pPr eaLnBrk="1" hangingPunct="1">
                <a:defRPr/>
              </a:pPr>
              <a:t>43</a:t>
            </a:fld>
            <a:endParaRPr lang="fr-FR" sz="1000">
              <a:solidFill>
                <a:srgbClr val="B0002D"/>
              </a:solidFill>
            </a:endParaRPr>
          </a:p>
        </p:txBody>
      </p:sp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3288596" y="9118743"/>
            <a:ext cx="738012" cy="48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605" tIns="47302" rIns="94605" bIns="47302" anchor="b"/>
          <a:lstStyle>
            <a:lvl1pPr defTabSz="9525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525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525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525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525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525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525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525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525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F038A02-8EAA-4019-B027-C4990AC3BD44}" type="slidenum">
              <a:rPr lang="fr-FR" sz="1000">
                <a:solidFill>
                  <a:srgbClr val="B0002D"/>
                </a:solidFill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43</a:t>
            </a:fld>
            <a:endParaRPr lang="fr-FR" sz="1000">
              <a:solidFill>
                <a:srgbClr val="B0002D"/>
              </a:solidFill>
            </a:endParaRPr>
          </a:p>
        </p:txBody>
      </p:sp>
      <p:sp>
        <p:nvSpPr>
          <p:cNvPr id="205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2187" cy="3600450"/>
          </a:xfrm>
          <a:ln/>
          <a:extLst>
            <a:ext uri="{FAA26D3D-D897-4be2-8F04-BA451C77F1D7}"/>
          </a:extLst>
        </p:spPr>
      </p:sp>
      <p:sp>
        <p:nvSpPr>
          <p:cNvPr id="205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7978" y="4864774"/>
            <a:ext cx="5270292" cy="4252424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 typeface="Arial" charset="0"/>
              <a:buChar char="►"/>
              <a:defRPr/>
            </a:pPr>
            <a:endParaRPr lang="en-GB" sz="10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14375"/>
            <a:ext cx="4803775" cy="3602038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7976" y="4864773"/>
            <a:ext cx="5268584" cy="425087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charset="0"/>
              <a:buChar char="►"/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079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13741" indent="-274516" defTabSz="947079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098063" indent="-219613" defTabSz="947079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537288" indent="-219613" defTabSz="947079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1976513" indent="-219613" defTabSz="947079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415739" indent="-219613" defTabSz="947079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854963" indent="-219613" defTabSz="947079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294189" indent="-219613" defTabSz="947079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733413" indent="-219613" defTabSz="947079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4EB724D-D7B7-4D2E-AC7E-4C149097DB87}" type="slidenum">
              <a:rPr lang="fr-FR" smtClean="0">
                <a:solidFill>
                  <a:srgbClr val="B0002D"/>
                </a:solidFill>
              </a:rPr>
              <a:pPr eaLnBrk="1" hangingPunct="1"/>
              <a:t>12</a:t>
            </a:fld>
            <a:endParaRPr lang="fr-FR" smtClean="0">
              <a:solidFill>
                <a:srgbClr val="B0002D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14375"/>
            <a:ext cx="4805363" cy="3603625"/>
          </a:xfrm>
          <a:ln/>
        </p:spPr>
      </p:sp>
      <p:sp>
        <p:nvSpPr>
          <p:cNvPr id="111620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141" tIns="45573" rIns="91141" bIns="45573"/>
          <a:lstStyle/>
          <a:p>
            <a:pPr eaLnBrk="1" hangingPunct="1">
              <a:buFont typeface="Arial" pitchFamily="34" charset="0"/>
              <a:buNone/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15963"/>
            <a:ext cx="4802187" cy="3602037"/>
          </a:xfrm>
          <a:ln/>
        </p:spPr>
      </p:sp>
      <p:sp>
        <p:nvSpPr>
          <p:cNvPr id="7373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60" tIns="44431" rIns="88860" bIns="44431"/>
          <a:lstStyle/>
          <a:p>
            <a:pPr eaLnBrk="1" hangingPunct="1">
              <a:buFont typeface="Arial" pitchFamily="34" charset="0"/>
              <a:buNone/>
            </a:pP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079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13741" indent="-274516" defTabSz="947079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098063" indent="-219613" defTabSz="947079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537288" indent="-219613" defTabSz="947079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1976513" indent="-219613" defTabSz="947079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415739" indent="-219613" defTabSz="947079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854963" indent="-219613" defTabSz="947079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294189" indent="-219613" defTabSz="947079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733413" indent="-219613" defTabSz="947079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4EB724D-D7B7-4D2E-AC7E-4C149097DB87}" type="slidenum">
              <a:rPr lang="fr-FR" smtClean="0">
                <a:solidFill>
                  <a:srgbClr val="B0002D"/>
                </a:solidFill>
              </a:rPr>
              <a:pPr eaLnBrk="1" hangingPunct="1"/>
              <a:t>14</a:t>
            </a:fld>
            <a:endParaRPr lang="fr-FR" smtClean="0">
              <a:solidFill>
                <a:srgbClr val="B0002D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14375"/>
            <a:ext cx="4805363" cy="3603625"/>
          </a:xfrm>
          <a:ln/>
        </p:spPr>
      </p:sp>
      <p:sp>
        <p:nvSpPr>
          <p:cNvPr id="111620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141" tIns="45573" rIns="91141" bIns="45573"/>
          <a:lstStyle/>
          <a:p>
            <a:pPr eaLnBrk="1" hangingPunct="1">
              <a:buFont typeface="Arial" pitchFamily="34" charset="0"/>
              <a:buNone/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079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13741" indent="-274516" defTabSz="947079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098063" indent="-219613" defTabSz="947079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537288" indent="-219613" defTabSz="947079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1976513" indent="-219613" defTabSz="947079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415739" indent="-219613" defTabSz="947079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854963" indent="-219613" defTabSz="947079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294189" indent="-219613" defTabSz="947079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733413" indent="-219613" defTabSz="947079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4EB724D-D7B7-4D2E-AC7E-4C149097DB87}" type="slidenum">
              <a:rPr lang="fr-FR" smtClean="0">
                <a:solidFill>
                  <a:srgbClr val="B0002D"/>
                </a:solidFill>
              </a:rPr>
              <a:pPr eaLnBrk="1" hangingPunct="1"/>
              <a:t>15</a:t>
            </a:fld>
            <a:endParaRPr lang="fr-FR" smtClean="0">
              <a:solidFill>
                <a:srgbClr val="B0002D"/>
              </a:solidFill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14375"/>
            <a:ext cx="4805363" cy="3603625"/>
          </a:xfrm>
          <a:ln/>
        </p:spPr>
      </p:sp>
      <p:sp>
        <p:nvSpPr>
          <p:cNvPr id="111620" name="Rectangle 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141" tIns="45573" rIns="91141" bIns="45573"/>
          <a:lstStyle/>
          <a:p>
            <a:pPr eaLnBrk="1" hangingPunct="1">
              <a:buFont typeface="Arial" pitchFamily="34" charset="0"/>
              <a:buNone/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530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8567" indent="-284064" defTabSz="94530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6256" indent="-227251" defTabSz="94530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0759" indent="-227251" defTabSz="94530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45261" indent="-227251" defTabSz="94530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99764" indent="-227251" defTabSz="9453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54266" indent="-227251" defTabSz="9453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08769" indent="-227251" defTabSz="9453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63271" indent="-227251" defTabSz="9453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9106AE5-975C-4330-881C-1E06B52B4EA8}" type="slidenum">
              <a:rPr lang="fr-FR">
                <a:solidFill>
                  <a:srgbClr val="B0002D"/>
                </a:solidFill>
              </a:rPr>
              <a:pPr eaLnBrk="1" hangingPunct="1"/>
              <a:t>16</a:t>
            </a:fld>
            <a:endParaRPr lang="fr-FR">
              <a:solidFill>
                <a:srgbClr val="B0002D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17550"/>
            <a:ext cx="4795837" cy="359727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521" y="4558903"/>
            <a:ext cx="5852160" cy="4318873"/>
          </a:xfrm>
          <a:noFill/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912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21073" indent="-277336" defTabSz="922912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09344" indent="-221869" defTabSz="922912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553081" indent="-221869" defTabSz="922912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1996819" indent="-221869" defTabSz="922912" eaLnBrk="0" hangingPunct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440556" indent="-221869" defTabSz="922912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884294" indent="-221869" defTabSz="922912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328031" indent="-221869" defTabSz="922912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771768" indent="-221869" defTabSz="922912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F78D04D-54A8-477E-AB6A-4C5BDD4ACDF1}" type="slidenum">
              <a:rPr lang="fr-FR" sz="900">
                <a:solidFill>
                  <a:srgbClr val="B0002D"/>
                </a:solidFill>
              </a:rPr>
              <a:pPr eaLnBrk="1" hangingPunct="1"/>
              <a:t>19</a:t>
            </a:fld>
            <a:endParaRPr lang="fr-FR" sz="900">
              <a:solidFill>
                <a:srgbClr val="B0002D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15963"/>
            <a:ext cx="4802187" cy="360045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152258" lvl="2" indent="-214097">
              <a:lnSpc>
                <a:spcPct val="70000"/>
              </a:lnSpc>
              <a:tabLst>
                <a:tab pos="170981" algn="l"/>
              </a:tabLst>
            </a:pPr>
            <a:r>
              <a:rPr lang="en-US" sz="1500" dirty="0">
                <a:latin typeface="Times New Roman" pitchFamily="18" charset="0"/>
              </a:rPr>
              <a:t>f</a:t>
            </a:r>
            <a:r>
              <a:rPr lang="en-US" sz="1500" baseline="-25000" dirty="0">
                <a:latin typeface="Times New Roman" pitchFamily="18" charset="0"/>
              </a:rPr>
              <a:t>i</a:t>
            </a:r>
            <a:r>
              <a:rPr lang="en-US" sz="1500" dirty="0"/>
              <a:t>, </a:t>
            </a:r>
            <a:r>
              <a:rPr lang="en-US" sz="1500" dirty="0" err="1">
                <a:latin typeface="Times New Roman" pitchFamily="18" charset="0"/>
              </a:rPr>
              <a:t>f</a:t>
            </a:r>
            <a:r>
              <a:rPr lang="en-US" sz="1500" baseline="-25000" dirty="0" err="1">
                <a:latin typeface="Times New Roman" pitchFamily="18" charset="0"/>
              </a:rPr>
              <a:t>j</a:t>
            </a:r>
            <a:r>
              <a:rPr lang="en-US" sz="1500" dirty="0"/>
              <a:t> for Ice Class Ships </a:t>
            </a:r>
          </a:p>
          <a:p>
            <a:pPr marL="1152258" lvl="2" indent="-214097">
              <a:lnSpc>
                <a:spcPct val="70000"/>
              </a:lnSpc>
              <a:tabLst>
                <a:tab pos="170981" algn="l"/>
              </a:tabLst>
            </a:pPr>
            <a:r>
              <a:rPr lang="en-US" sz="1500" dirty="0" err="1">
                <a:latin typeface="Times New Roman" pitchFamily="18" charset="0"/>
              </a:rPr>
              <a:t>f</a:t>
            </a:r>
            <a:r>
              <a:rPr lang="en-US" sz="1500" baseline="-25000" dirty="0" err="1">
                <a:latin typeface="Times New Roman" pitchFamily="18" charset="0"/>
              </a:rPr>
              <a:t>j</a:t>
            </a:r>
            <a:r>
              <a:rPr lang="en-US" sz="1500" dirty="0"/>
              <a:t> for shuttle tankers with propulsion </a:t>
            </a:r>
            <a:r>
              <a:rPr lang="en-US" sz="1500" dirty="0" err="1"/>
              <a:t>redudancy</a:t>
            </a:r>
            <a:r>
              <a:rPr lang="en-US" sz="1500" dirty="0"/>
              <a:t> </a:t>
            </a:r>
          </a:p>
          <a:p>
            <a:pPr marL="1152258" lvl="2" indent="-214097">
              <a:lnSpc>
                <a:spcPct val="70000"/>
              </a:lnSpc>
              <a:tabLst>
                <a:tab pos="170981" algn="l"/>
              </a:tabLst>
            </a:pPr>
            <a:r>
              <a:rPr lang="en-US" sz="1500" dirty="0" err="1">
                <a:latin typeface="Times New Roman" pitchFamily="18" charset="0"/>
              </a:rPr>
              <a:t>f</a:t>
            </a:r>
            <a:r>
              <a:rPr lang="en-US" sz="1500" baseline="-25000" dirty="0" err="1">
                <a:latin typeface="Times New Roman" pitchFamily="18" charset="0"/>
              </a:rPr>
              <a:t>i,VSE</a:t>
            </a:r>
            <a:r>
              <a:rPr lang="en-US" sz="1500" baseline="-25000" dirty="0">
                <a:latin typeface="Times New Roman" pitchFamily="18" charset="0"/>
              </a:rPr>
              <a:t> </a:t>
            </a:r>
            <a:r>
              <a:rPr lang="en-US" sz="1500" dirty="0"/>
              <a:t>for voluntary structural enhancement</a:t>
            </a:r>
          </a:p>
          <a:p>
            <a:pPr marL="1152258" lvl="2" indent="-214097">
              <a:lnSpc>
                <a:spcPct val="70000"/>
              </a:lnSpc>
              <a:tabLst>
                <a:tab pos="170981" algn="l"/>
              </a:tabLst>
            </a:pPr>
            <a:r>
              <a:rPr lang="en-US" sz="1500" dirty="0" err="1">
                <a:latin typeface="Times New Roman" pitchFamily="18" charset="0"/>
              </a:rPr>
              <a:t>f</a:t>
            </a:r>
            <a:r>
              <a:rPr lang="en-US" sz="1500" baseline="-25000" dirty="0" err="1">
                <a:latin typeface="Times New Roman" pitchFamily="18" charset="0"/>
              </a:rPr>
              <a:t>i,CSR</a:t>
            </a:r>
            <a:r>
              <a:rPr lang="en-US" sz="1500" baseline="-25000" dirty="0">
                <a:latin typeface="Times New Roman" pitchFamily="18" charset="0"/>
              </a:rPr>
              <a:t> </a:t>
            </a:r>
            <a:r>
              <a:rPr lang="en-US" sz="1500" dirty="0"/>
              <a:t>for bulk carrier and oil tankers built in acc. with CSR notation</a:t>
            </a:r>
          </a:p>
          <a:p>
            <a:pPr marL="1152258" lvl="2" indent="-214097">
              <a:lnSpc>
                <a:spcPct val="70000"/>
              </a:lnSpc>
              <a:tabLst>
                <a:tab pos="170981" algn="l"/>
              </a:tabLst>
            </a:pPr>
            <a:r>
              <a:rPr lang="en-US" sz="1500" dirty="0">
                <a:latin typeface="Times New Roman" pitchFamily="18" charset="0"/>
              </a:rPr>
              <a:t>f</a:t>
            </a:r>
            <a:r>
              <a:rPr lang="en-US" sz="1500" baseline="-25000" dirty="0">
                <a:latin typeface="Times New Roman" pitchFamily="18" charset="0"/>
              </a:rPr>
              <a:t>c</a:t>
            </a:r>
            <a:r>
              <a:rPr lang="en-US" sz="1500" dirty="0"/>
              <a:t>  cubic capacity corr. factor for chemical tankers / LNG carriers.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Rectangle 530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543175"/>
            <a:ext cx="8218488" cy="8937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defRPr b="0">
                <a:solidFill>
                  <a:srgbClr val="B0002D"/>
                </a:solidFill>
                <a:ea typeface="ＭＳ Ｐゴシック" pitchFamily="34" charset="-128"/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038427329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739321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81788" y="101600"/>
            <a:ext cx="2143125" cy="60848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2413" y="101600"/>
            <a:ext cx="6276975" cy="60848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703165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413" y="101600"/>
            <a:ext cx="7893050" cy="6540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66700" y="987425"/>
            <a:ext cx="4202113" cy="51990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1213" y="987425"/>
            <a:ext cx="4203700" cy="51990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3483658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859039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3491-AB49-40DC-9D6D-DE34EA0C64D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30/09/2013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0866-9849-4537-9AD7-E44B0775F9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77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3491-AB49-40DC-9D6D-DE34EA0C64D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30/09/2013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0866-9849-4537-9AD7-E44B0775F9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75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3491-AB49-40DC-9D6D-DE34EA0C64D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30/09/2013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0866-9849-4537-9AD7-E44B0775F9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10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3491-AB49-40DC-9D6D-DE34EA0C64D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30/09/2013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0866-9849-4537-9AD7-E44B0775F9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35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3491-AB49-40DC-9D6D-DE34EA0C64D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30/09/2013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0866-9849-4537-9AD7-E44B0775F9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25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3491-AB49-40DC-9D6D-DE34EA0C64D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30/09/2013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0866-9849-4537-9AD7-E44B0775F9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1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63435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3491-AB49-40DC-9D6D-DE34EA0C64D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30/09/2013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0866-9849-4537-9AD7-E44B0775F9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941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3491-AB49-40DC-9D6D-DE34EA0C64D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30/09/2013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0866-9849-4537-9AD7-E44B0775F9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915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3491-AB49-40DC-9D6D-DE34EA0C64D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30/09/2013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0866-9849-4537-9AD7-E44B0775F9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9278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3491-AB49-40DC-9D6D-DE34EA0C64D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30/09/2013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0866-9849-4537-9AD7-E44B0775F9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835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3491-AB49-40DC-9D6D-DE34EA0C64D2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30/09/2013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20866-9849-4537-9AD7-E44B0775F96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706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58468"/>
      </p:ext>
    </p:extLst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8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B0002D"/>
              </a:solidFill>
            </a:endParaRPr>
          </a:p>
        </p:txBody>
      </p:sp>
      <p:sp>
        <p:nvSpPr>
          <p:cNvPr id="5" name="Rectangle 8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B0002D"/>
                </a:solidFill>
              </a:rPr>
              <a:t>SEEMP &amp; BV Services</a:t>
            </a:r>
          </a:p>
        </p:txBody>
      </p:sp>
    </p:spTree>
    <p:extLst>
      <p:ext uri="{BB962C8B-B14F-4D97-AF65-F5344CB8AC3E}">
        <p14:creationId xmlns:p14="http://schemas.microsoft.com/office/powerpoint/2010/main" val="1170006456"/>
      </p:ext>
    </p:extLst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8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B0002D"/>
              </a:solidFill>
            </a:endParaRPr>
          </a:p>
        </p:txBody>
      </p:sp>
      <p:sp>
        <p:nvSpPr>
          <p:cNvPr id="5" name="Rectangle 8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B0002D"/>
                </a:solidFill>
              </a:rPr>
              <a:t>SEEMP &amp; BV Services</a:t>
            </a:r>
          </a:p>
        </p:txBody>
      </p:sp>
    </p:spTree>
    <p:extLst>
      <p:ext uri="{BB962C8B-B14F-4D97-AF65-F5344CB8AC3E}">
        <p14:creationId xmlns:p14="http://schemas.microsoft.com/office/powerpoint/2010/main" val="1633934563"/>
      </p:ext>
    </p:extLst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66700" y="987425"/>
            <a:ext cx="4202113" cy="5199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1213" y="987425"/>
            <a:ext cx="4203700" cy="5199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8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B0002D"/>
              </a:solidFill>
            </a:endParaRPr>
          </a:p>
        </p:txBody>
      </p:sp>
      <p:sp>
        <p:nvSpPr>
          <p:cNvPr id="6" name="Rectangle 8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B0002D"/>
                </a:solidFill>
              </a:rPr>
              <a:t>SEEMP &amp; BV Services</a:t>
            </a:r>
          </a:p>
        </p:txBody>
      </p:sp>
    </p:spTree>
    <p:extLst>
      <p:ext uri="{BB962C8B-B14F-4D97-AF65-F5344CB8AC3E}">
        <p14:creationId xmlns:p14="http://schemas.microsoft.com/office/powerpoint/2010/main" val="3223282079"/>
      </p:ext>
    </p:extLst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8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B0002D"/>
              </a:solidFill>
            </a:endParaRPr>
          </a:p>
        </p:txBody>
      </p:sp>
      <p:sp>
        <p:nvSpPr>
          <p:cNvPr id="8" name="Rectangle 8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B0002D"/>
                </a:solidFill>
              </a:rPr>
              <a:t>SEEMP &amp; BV Services</a:t>
            </a:r>
          </a:p>
        </p:txBody>
      </p:sp>
    </p:spTree>
    <p:extLst>
      <p:ext uri="{BB962C8B-B14F-4D97-AF65-F5344CB8AC3E}">
        <p14:creationId xmlns:p14="http://schemas.microsoft.com/office/powerpoint/2010/main" val="3503445483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71571645"/>
      </p:ext>
    </p:extLst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Rectangle 8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B0002D"/>
              </a:solidFill>
            </a:endParaRPr>
          </a:p>
        </p:txBody>
      </p:sp>
      <p:sp>
        <p:nvSpPr>
          <p:cNvPr id="4" name="Rectangle 8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B0002D"/>
                </a:solidFill>
              </a:rPr>
              <a:t>SEEMP &amp; BV Services</a:t>
            </a:r>
          </a:p>
        </p:txBody>
      </p:sp>
    </p:spTree>
    <p:extLst>
      <p:ext uri="{BB962C8B-B14F-4D97-AF65-F5344CB8AC3E}">
        <p14:creationId xmlns:p14="http://schemas.microsoft.com/office/powerpoint/2010/main" val="2473416297"/>
      </p:ext>
    </p:extLst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B0002D"/>
              </a:solidFill>
            </a:endParaRPr>
          </a:p>
        </p:txBody>
      </p:sp>
      <p:sp>
        <p:nvSpPr>
          <p:cNvPr id="3" name="Rectangle 8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B0002D"/>
                </a:solidFill>
              </a:rPr>
              <a:t>SEEMP &amp; BV Services</a:t>
            </a:r>
          </a:p>
        </p:txBody>
      </p:sp>
    </p:spTree>
    <p:extLst>
      <p:ext uri="{BB962C8B-B14F-4D97-AF65-F5344CB8AC3E}">
        <p14:creationId xmlns:p14="http://schemas.microsoft.com/office/powerpoint/2010/main" val="2209778010"/>
      </p:ext>
    </p:extLst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8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B0002D"/>
              </a:solidFill>
            </a:endParaRPr>
          </a:p>
        </p:txBody>
      </p:sp>
      <p:sp>
        <p:nvSpPr>
          <p:cNvPr id="6" name="Rectangle 8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B0002D"/>
                </a:solidFill>
              </a:rPr>
              <a:t>SEEMP &amp; BV Services</a:t>
            </a:r>
          </a:p>
        </p:txBody>
      </p:sp>
    </p:spTree>
    <p:extLst>
      <p:ext uri="{BB962C8B-B14F-4D97-AF65-F5344CB8AC3E}">
        <p14:creationId xmlns:p14="http://schemas.microsoft.com/office/powerpoint/2010/main" val="15388247"/>
      </p:ext>
    </p:extLst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8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B0002D"/>
              </a:solidFill>
            </a:endParaRPr>
          </a:p>
        </p:txBody>
      </p:sp>
      <p:sp>
        <p:nvSpPr>
          <p:cNvPr id="6" name="Rectangle 8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B0002D"/>
                </a:solidFill>
              </a:rPr>
              <a:t>SEEMP &amp; BV Services</a:t>
            </a:r>
          </a:p>
        </p:txBody>
      </p:sp>
    </p:spTree>
    <p:extLst>
      <p:ext uri="{BB962C8B-B14F-4D97-AF65-F5344CB8AC3E}">
        <p14:creationId xmlns:p14="http://schemas.microsoft.com/office/powerpoint/2010/main" val="1571206909"/>
      </p:ext>
    </p:extLst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8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B0002D"/>
              </a:solidFill>
            </a:endParaRPr>
          </a:p>
        </p:txBody>
      </p:sp>
      <p:sp>
        <p:nvSpPr>
          <p:cNvPr id="5" name="Rectangle 8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B0002D"/>
                </a:solidFill>
              </a:rPr>
              <a:t>SEEMP &amp; BV Services</a:t>
            </a:r>
          </a:p>
        </p:txBody>
      </p:sp>
    </p:spTree>
    <p:extLst>
      <p:ext uri="{BB962C8B-B14F-4D97-AF65-F5344CB8AC3E}">
        <p14:creationId xmlns:p14="http://schemas.microsoft.com/office/powerpoint/2010/main" val="4169159845"/>
      </p:ext>
    </p:extLst>
  </p:cSld>
  <p:clrMapOvr>
    <a:masterClrMapping/>
  </p:clrMapOvr>
  <p:transition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81788" y="101600"/>
            <a:ext cx="2143125" cy="60848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2413" y="101600"/>
            <a:ext cx="6276975" cy="60848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8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B0002D"/>
              </a:solidFill>
            </a:endParaRPr>
          </a:p>
        </p:txBody>
      </p:sp>
      <p:sp>
        <p:nvSpPr>
          <p:cNvPr id="5" name="Rectangle 8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B0002D"/>
                </a:solidFill>
              </a:rPr>
              <a:t>SEEMP &amp; BV Services</a:t>
            </a:r>
          </a:p>
        </p:txBody>
      </p:sp>
    </p:spTree>
    <p:extLst>
      <p:ext uri="{BB962C8B-B14F-4D97-AF65-F5344CB8AC3E}">
        <p14:creationId xmlns:p14="http://schemas.microsoft.com/office/powerpoint/2010/main" val="1911796771"/>
      </p:ext>
    </p:extLst>
  </p:cSld>
  <p:clrMapOvr>
    <a:masterClrMapping/>
  </p:clrMapOvr>
  <p:transition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0710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605938"/>
      </p:ext>
    </p:extLst>
  </p:cSld>
  <p:clrMapOvr>
    <a:masterClrMapping/>
  </p:clrMapOvr>
  <p:transition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8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B0002D"/>
              </a:solidFill>
            </a:endParaRPr>
          </a:p>
        </p:txBody>
      </p:sp>
      <p:sp>
        <p:nvSpPr>
          <p:cNvPr id="5" name="Rectangle 8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B0002D"/>
                </a:solidFill>
              </a:rPr>
              <a:t>SEEMP &amp; BV Services</a:t>
            </a:r>
          </a:p>
        </p:txBody>
      </p:sp>
    </p:spTree>
    <p:extLst>
      <p:ext uri="{BB962C8B-B14F-4D97-AF65-F5344CB8AC3E}">
        <p14:creationId xmlns:p14="http://schemas.microsoft.com/office/powerpoint/2010/main" val="3533551405"/>
      </p:ext>
    </p:extLst>
  </p:cSld>
  <p:clrMapOvr>
    <a:masterClrMapping/>
  </p:clrMapOvr>
  <p:transition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8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B0002D"/>
              </a:solidFill>
            </a:endParaRPr>
          </a:p>
        </p:txBody>
      </p:sp>
      <p:sp>
        <p:nvSpPr>
          <p:cNvPr id="5" name="Rectangle 8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B0002D"/>
                </a:solidFill>
              </a:rPr>
              <a:t>SEEMP &amp; BV Services</a:t>
            </a:r>
          </a:p>
        </p:txBody>
      </p:sp>
    </p:spTree>
    <p:extLst>
      <p:ext uri="{BB962C8B-B14F-4D97-AF65-F5344CB8AC3E}">
        <p14:creationId xmlns:p14="http://schemas.microsoft.com/office/powerpoint/2010/main" val="2259016630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66700" y="987425"/>
            <a:ext cx="4202113" cy="5199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1213" y="987425"/>
            <a:ext cx="4203700" cy="5199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7971549"/>
      </p:ext>
    </p:extLst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66700" y="987425"/>
            <a:ext cx="4202113" cy="5199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1213" y="987425"/>
            <a:ext cx="4203700" cy="5199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8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B0002D"/>
              </a:solidFill>
            </a:endParaRPr>
          </a:p>
        </p:txBody>
      </p:sp>
      <p:sp>
        <p:nvSpPr>
          <p:cNvPr id="6" name="Rectangle 8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B0002D"/>
                </a:solidFill>
              </a:rPr>
              <a:t>SEEMP &amp; BV Services</a:t>
            </a:r>
          </a:p>
        </p:txBody>
      </p:sp>
    </p:spTree>
    <p:extLst>
      <p:ext uri="{BB962C8B-B14F-4D97-AF65-F5344CB8AC3E}">
        <p14:creationId xmlns:p14="http://schemas.microsoft.com/office/powerpoint/2010/main" val="2585981871"/>
      </p:ext>
    </p:extLst>
  </p:cSld>
  <p:clrMapOvr>
    <a:masterClrMapping/>
  </p:clrMapOvr>
  <p:transition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8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B0002D"/>
              </a:solidFill>
            </a:endParaRPr>
          </a:p>
        </p:txBody>
      </p:sp>
      <p:sp>
        <p:nvSpPr>
          <p:cNvPr id="8" name="Rectangle 8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B0002D"/>
                </a:solidFill>
              </a:rPr>
              <a:t>SEEMP &amp; BV Services</a:t>
            </a:r>
          </a:p>
        </p:txBody>
      </p:sp>
    </p:spTree>
    <p:extLst>
      <p:ext uri="{BB962C8B-B14F-4D97-AF65-F5344CB8AC3E}">
        <p14:creationId xmlns:p14="http://schemas.microsoft.com/office/powerpoint/2010/main" val="2129096281"/>
      </p:ext>
    </p:extLst>
  </p:cSld>
  <p:clrMapOvr>
    <a:masterClrMapping/>
  </p:clrMapOvr>
  <p:transition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Rectangle 8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B0002D"/>
              </a:solidFill>
            </a:endParaRPr>
          </a:p>
        </p:txBody>
      </p:sp>
      <p:sp>
        <p:nvSpPr>
          <p:cNvPr id="4" name="Rectangle 8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B0002D"/>
                </a:solidFill>
              </a:rPr>
              <a:t>SEEMP &amp; BV Services</a:t>
            </a:r>
          </a:p>
        </p:txBody>
      </p:sp>
    </p:spTree>
    <p:extLst>
      <p:ext uri="{BB962C8B-B14F-4D97-AF65-F5344CB8AC3E}">
        <p14:creationId xmlns:p14="http://schemas.microsoft.com/office/powerpoint/2010/main" val="802269522"/>
      </p:ext>
    </p:extLst>
  </p:cSld>
  <p:clrMapOvr>
    <a:masterClrMapping/>
  </p:clrMapOvr>
  <p:transition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B0002D"/>
              </a:solidFill>
            </a:endParaRPr>
          </a:p>
        </p:txBody>
      </p:sp>
      <p:sp>
        <p:nvSpPr>
          <p:cNvPr id="3" name="Rectangle 8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B0002D"/>
                </a:solidFill>
              </a:rPr>
              <a:t>SEEMP &amp; BV Services</a:t>
            </a:r>
          </a:p>
        </p:txBody>
      </p:sp>
    </p:spTree>
    <p:extLst>
      <p:ext uri="{BB962C8B-B14F-4D97-AF65-F5344CB8AC3E}">
        <p14:creationId xmlns:p14="http://schemas.microsoft.com/office/powerpoint/2010/main" val="3283446029"/>
      </p:ext>
    </p:extLst>
  </p:cSld>
  <p:clrMapOvr>
    <a:masterClrMapping/>
  </p:clrMapOvr>
  <p:transition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8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B0002D"/>
              </a:solidFill>
            </a:endParaRPr>
          </a:p>
        </p:txBody>
      </p:sp>
      <p:sp>
        <p:nvSpPr>
          <p:cNvPr id="6" name="Rectangle 8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B0002D"/>
                </a:solidFill>
              </a:rPr>
              <a:t>SEEMP &amp; BV Services</a:t>
            </a:r>
          </a:p>
        </p:txBody>
      </p:sp>
    </p:spTree>
    <p:extLst>
      <p:ext uri="{BB962C8B-B14F-4D97-AF65-F5344CB8AC3E}">
        <p14:creationId xmlns:p14="http://schemas.microsoft.com/office/powerpoint/2010/main" val="2847829590"/>
      </p:ext>
    </p:extLst>
  </p:cSld>
  <p:clrMapOvr>
    <a:masterClrMapping/>
  </p:clrMapOvr>
  <p:transition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8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B0002D"/>
              </a:solidFill>
            </a:endParaRPr>
          </a:p>
        </p:txBody>
      </p:sp>
      <p:sp>
        <p:nvSpPr>
          <p:cNvPr id="6" name="Rectangle 8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B0002D"/>
                </a:solidFill>
              </a:rPr>
              <a:t>SEEMP &amp; BV Services</a:t>
            </a:r>
          </a:p>
        </p:txBody>
      </p:sp>
    </p:spTree>
    <p:extLst>
      <p:ext uri="{BB962C8B-B14F-4D97-AF65-F5344CB8AC3E}">
        <p14:creationId xmlns:p14="http://schemas.microsoft.com/office/powerpoint/2010/main" val="1112523929"/>
      </p:ext>
    </p:extLst>
  </p:cSld>
  <p:clrMapOvr>
    <a:masterClrMapping/>
  </p:clrMapOvr>
  <p:transition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8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B0002D"/>
              </a:solidFill>
            </a:endParaRPr>
          </a:p>
        </p:txBody>
      </p:sp>
      <p:sp>
        <p:nvSpPr>
          <p:cNvPr id="5" name="Rectangle 8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B0002D"/>
                </a:solidFill>
              </a:rPr>
              <a:t>SEEMP &amp; BV Services</a:t>
            </a:r>
          </a:p>
        </p:txBody>
      </p:sp>
    </p:spTree>
    <p:extLst>
      <p:ext uri="{BB962C8B-B14F-4D97-AF65-F5344CB8AC3E}">
        <p14:creationId xmlns:p14="http://schemas.microsoft.com/office/powerpoint/2010/main" val="361068592"/>
      </p:ext>
    </p:extLst>
  </p:cSld>
  <p:clrMapOvr>
    <a:masterClrMapping/>
  </p:clrMapOvr>
  <p:transition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81788" y="101600"/>
            <a:ext cx="2143125" cy="608488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2413" y="101600"/>
            <a:ext cx="6276975" cy="608488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8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B0002D"/>
              </a:solidFill>
            </a:endParaRPr>
          </a:p>
        </p:txBody>
      </p:sp>
      <p:sp>
        <p:nvSpPr>
          <p:cNvPr id="5" name="Rectangle 8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B0002D"/>
                </a:solidFill>
              </a:rPr>
              <a:t>SEEMP &amp; BV Services</a:t>
            </a:r>
          </a:p>
        </p:txBody>
      </p:sp>
    </p:spTree>
    <p:extLst>
      <p:ext uri="{BB962C8B-B14F-4D97-AF65-F5344CB8AC3E}">
        <p14:creationId xmlns:p14="http://schemas.microsoft.com/office/powerpoint/2010/main" val="1188301851"/>
      </p:ext>
    </p:extLst>
  </p:cSld>
  <p:clrMapOvr>
    <a:masterClrMapping/>
  </p:clrMapOvr>
  <p:transition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3057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413" y="101600"/>
            <a:ext cx="7893050" cy="6540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266700" y="987425"/>
            <a:ext cx="4202113" cy="51990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1213" y="987425"/>
            <a:ext cx="4203700" cy="51990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510411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2433521"/>
      </p:ext>
    </p:extLst>
  </p:cSld>
  <p:clrMapOvr>
    <a:masterClrMapping/>
  </p:clrMapOvr>
  <p:transition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re et diagramme ou 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413" y="101600"/>
            <a:ext cx="7893050" cy="6540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266700" y="987425"/>
            <a:ext cx="8558213" cy="5199063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44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B0002D"/>
                </a:solidFill>
              </a:rPr>
              <a:t>23 Oct 2012</a:t>
            </a:r>
            <a:endParaRPr lang="en-GB" dirty="0">
              <a:solidFill>
                <a:srgbClr val="B0002D"/>
              </a:solidFill>
            </a:endParaRPr>
          </a:p>
        </p:txBody>
      </p:sp>
      <p:sp>
        <p:nvSpPr>
          <p:cNvPr id="5" name="Rectangle 450"/>
          <p:cNvSpPr>
            <a:spLocks noGrp="1" noChangeArrowheads="1"/>
          </p:cNvSpPr>
          <p:nvPr>
            <p:ph type="ftr" sz="quarter" idx="11"/>
          </p:nvPr>
        </p:nvSpPr>
        <p:spPr>
          <a:xfrm>
            <a:off x="909638" y="6613525"/>
            <a:ext cx="7688262" cy="2444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>
                <a:solidFill>
                  <a:srgbClr val="B0002D"/>
                </a:solidFill>
              </a:rPr>
              <a:t>DEV Budget 2013 - DT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8140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0912666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506272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27538560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74114796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52413" y="101600"/>
            <a:ext cx="789305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66700" y="987425"/>
            <a:ext cx="8558213" cy="519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gray">
          <a:xfrm>
            <a:off x="0" y="793750"/>
            <a:ext cx="8820150" cy="174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70000"/>
              </a:spcBef>
              <a:buFontTx/>
              <a:buChar char="•"/>
              <a:defRPr/>
            </a:pPr>
            <a:endParaRPr lang="fr-FR">
              <a:cs typeface="+mn-cs"/>
            </a:endParaRPr>
          </a:p>
        </p:txBody>
      </p:sp>
      <p:sp>
        <p:nvSpPr>
          <p:cNvPr id="1029" name="Text Box 435"/>
          <p:cNvSpPr txBox="1">
            <a:spLocks noChangeArrowheads="1"/>
          </p:cNvSpPr>
          <p:nvPr/>
        </p:nvSpPr>
        <p:spPr bwMode="gray">
          <a:xfrm>
            <a:off x="8502650" y="6573838"/>
            <a:ext cx="631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F9191372-F35C-42AA-BDD1-7EA1B106A4FB}" type="slidenum">
              <a:rPr lang="en-GB" sz="1200" b="0" smtClean="0">
                <a:solidFill>
                  <a:schemeClr val="hlink"/>
                </a:solidFill>
                <a:cs typeface="+mn-cs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en-GB" sz="1200" b="0" smtClean="0">
              <a:solidFill>
                <a:schemeClr val="hlink"/>
              </a:solidFill>
              <a:cs typeface="+mn-cs"/>
            </a:endParaRPr>
          </a:p>
        </p:txBody>
      </p:sp>
      <p:sp>
        <p:nvSpPr>
          <p:cNvPr id="1030" name="Rectangle 442"/>
          <p:cNvSpPr>
            <a:spLocks noChangeArrowheads="1"/>
          </p:cNvSpPr>
          <p:nvPr/>
        </p:nvSpPr>
        <p:spPr bwMode="gray">
          <a:xfrm flipH="1">
            <a:off x="682625" y="6550025"/>
            <a:ext cx="8461375" cy="22225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rgbClr val="F1F0E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70000"/>
              </a:spcBef>
              <a:buFontTx/>
              <a:buChar char="•"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9" r:id="rId13"/>
  </p:sldLayoutIdLst>
  <p:transition advClick="0"/>
  <p:timing>
    <p:tnLst>
      <p:par>
        <p:cTn id="1" dur="indefinite" restart="never" nodeType="tmRoot"/>
      </p:par>
    </p:tnLst>
  </p:timing>
  <p:txStyles>
    <p:titleStyle>
      <a:lvl1pPr marL="457200" indent="-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+mj-lt"/>
          <a:ea typeface="+mj-ea"/>
          <a:cs typeface="+mj-cs"/>
        </a:defRPr>
      </a:lvl1pPr>
      <a:lvl2pPr marL="457200" indent="-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2pPr>
      <a:lvl3pPr marL="457200" indent="-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3pPr>
      <a:lvl4pPr marL="457200" indent="-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4pPr>
      <a:lvl5pPr marL="457200" indent="-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5pPr>
      <a:lvl6pPr marL="914400" indent="-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6pPr>
      <a:lvl7pPr marL="1371600" indent="-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7pPr>
      <a:lvl8pPr marL="1828800" indent="-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8pPr>
      <a:lvl9pPr marL="2286000" indent="-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9pPr>
    </p:titleStyle>
    <p:bodyStyle>
      <a:lvl1pPr marL="261938" indent="-261938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chemeClr val="hlink"/>
        </a:buClr>
        <a:buSzPct val="85000"/>
        <a:buFont typeface="Arial" charset="0"/>
        <a:buChar char="►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38150" indent="-17462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860425" indent="-28892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141413" indent="-279400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1457325" indent="-31432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1914525" indent="-31432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371725" indent="-31432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2828925" indent="-31432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286125" indent="-31432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01F3491-AB49-40DC-9D6D-DE34EA0C64D2}" type="datetimeFigureOut">
              <a:rPr lang="fr-FR" b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30/09/2013</a:t>
            </a:fld>
            <a:endParaRPr lang="fr-FR" b="0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b="0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6820866-9849-4537-9AD7-E44B0775F96B}" type="slidenum">
              <a:rPr lang="fr-FR" b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fr-FR" b="0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47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52413" y="101600"/>
            <a:ext cx="789305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66700" y="987425"/>
            <a:ext cx="8558213" cy="519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gray">
          <a:xfrm>
            <a:off x="0" y="793750"/>
            <a:ext cx="8820150" cy="174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gray">
          <a:xfrm>
            <a:off x="8636000" y="128588"/>
            <a:ext cx="0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30" name="Freeform 6"/>
          <p:cNvSpPr>
            <a:spLocks/>
          </p:cNvSpPr>
          <p:nvPr/>
        </p:nvSpPr>
        <p:spPr bwMode="gray">
          <a:xfrm>
            <a:off x="8636000" y="128588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31" name="Freeform 7"/>
          <p:cNvSpPr>
            <a:spLocks/>
          </p:cNvSpPr>
          <p:nvPr/>
        </p:nvSpPr>
        <p:spPr bwMode="gray">
          <a:xfrm>
            <a:off x="8636000" y="128588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gray">
          <a:xfrm>
            <a:off x="8636000" y="128588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8520113" y="117475"/>
            <a:ext cx="390525" cy="482600"/>
          </a:xfrm>
          <a:custGeom>
            <a:avLst/>
            <a:gdLst>
              <a:gd name="T0" fmla="*/ 2147483647 w 546"/>
              <a:gd name="T1" fmla="*/ 2147483647 h 680"/>
              <a:gd name="T2" fmla="*/ 2147483647 w 546"/>
              <a:gd name="T3" fmla="*/ 2147483647 h 680"/>
              <a:gd name="T4" fmla="*/ 2147483647 w 546"/>
              <a:gd name="T5" fmla="*/ 2147483647 h 680"/>
              <a:gd name="T6" fmla="*/ 2147483647 w 546"/>
              <a:gd name="T7" fmla="*/ 2147483647 h 680"/>
              <a:gd name="T8" fmla="*/ 2147483647 w 546"/>
              <a:gd name="T9" fmla="*/ 2147483647 h 680"/>
              <a:gd name="T10" fmla="*/ 2147483647 w 546"/>
              <a:gd name="T11" fmla="*/ 2147483647 h 680"/>
              <a:gd name="T12" fmla="*/ 2147483647 w 546"/>
              <a:gd name="T13" fmla="*/ 2147483647 h 680"/>
              <a:gd name="T14" fmla="*/ 2147483647 w 546"/>
              <a:gd name="T15" fmla="*/ 2147483647 h 680"/>
              <a:gd name="T16" fmla="*/ 2147483647 w 546"/>
              <a:gd name="T17" fmla="*/ 2147483647 h 680"/>
              <a:gd name="T18" fmla="*/ 2147483647 w 546"/>
              <a:gd name="T19" fmla="*/ 2147483647 h 680"/>
              <a:gd name="T20" fmla="*/ 2147483647 w 546"/>
              <a:gd name="T21" fmla="*/ 2147483647 h 680"/>
              <a:gd name="T22" fmla="*/ 2147483647 w 546"/>
              <a:gd name="T23" fmla="*/ 2147483647 h 680"/>
              <a:gd name="T24" fmla="*/ 2147483647 w 546"/>
              <a:gd name="T25" fmla="*/ 2147483647 h 680"/>
              <a:gd name="T26" fmla="*/ 2147483647 w 546"/>
              <a:gd name="T27" fmla="*/ 2147483647 h 680"/>
              <a:gd name="T28" fmla="*/ 2147483647 w 546"/>
              <a:gd name="T29" fmla="*/ 2147483647 h 680"/>
              <a:gd name="T30" fmla="*/ 2147483647 w 546"/>
              <a:gd name="T31" fmla="*/ 2147483647 h 680"/>
              <a:gd name="T32" fmla="*/ 2147483647 w 546"/>
              <a:gd name="T33" fmla="*/ 2147483647 h 680"/>
              <a:gd name="T34" fmla="*/ 2147483647 w 546"/>
              <a:gd name="T35" fmla="*/ 2147483647 h 680"/>
              <a:gd name="T36" fmla="*/ 2147483647 w 546"/>
              <a:gd name="T37" fmla="*/ 2147483647 h 680"/>
              <a:gd name="T38" fmla="*/ 2147483647 w 546"/>
              <a:gd name="T39" fmla="*/ 2147483647 h 680"/>
              <a:gd name="T40" fmla="*/ 2147483647 w 546"/>
              <a:gd name="T41" fmla="*/ 2147483647 h 680"/>
              <a:gd name="T42" fmla="*/ 2147483647 w 546"/>
              <a:gd name="T43" fmla="*/ 2147483647 h 680"/>
              <a:gd name="T44" fmla="*/ 2147483647 w 546"/>
              <a:gd name="T45" fmla="*/ 2147483647 h 680"/>
              <a:gd name="T46" fmla="*/ 2147483647 w 546"/>
              <a:gd name="T47" fmla="*/ 2147483647 h 680"/>
              <a:gd name="T48" fmla="*/ 2147483647 w 546"/>
              <a:gd name="T49" fmla="*/ 0 h 680"/>
              <a:gd name="T50" fmla="*/ 2147483647 w 546"/>
              <a:gd name="T51" fmla="*/ 0 h 680"/>
              <a:gd name="T52" fmla="*/ 2147483647 w 546"/>
              <a:gd name="T53" fmla="*/ 2147483647 h 680"/>
              <a:gd name="T54" fmla="*/ 2147483647 w 546"/>
              <a:gd name="T55" fmla="*/ 2147483647 h 680"/>
              <a:gd name="T56" fmla="*/ 2147483647 w 546"/>
              <a:gd name="T57" fmla="*/ 2147483647 h 680"/>
              <a:gd name="T58" fmla="*/ 2147483647 w 546"/>
              <a:gd name="T59" fmla="*/ 2147483647 h 680"/>
              <a:gd name="T60" fmla="*/ 2147483647 w 546"/>
              <a:gd name="T61" fmla="*/ 2147483647 h 680"/>
              <a:gd name="T62" fmla="*/ 2147483647 w 546"/>
              <a:gd name="T63" fmla="*/ 2147483647 h 680"/>
              <a:gd name="T64" fmla="*/ 2147483647 w 546"/>
              <a:gd name="T65" fmla="*/ 2147483647 h 680"/>
              <a:gd name="T66" fmla="*/ 2147483647 w 546"/>
              <a:gd name="T67" fmla="*/ 2147483647 h 680"/>
              <a:gd name="T68" fmla="*/ 2147483647 w 546"/>
              <a:gd name="T69" fmla="*/ 2147483647 h 680"/>
              <a:gd name="T70" fmla="*/ 2147483647 w 546"/>
              <a:gd name="T71" fmla="*/ 2147483647 h 680"/>
              <a:gd name="T72" fmla="*/ 2147483647 w 546"/>
              <a:gd name="T73" fmla="*/ 2147483647 h 680"/>
              <a:gd name="T74" fmla="*/ 0 w 546"/>
              <a:gd name="T75" fmla="*/ 2147483647 h 680"/>
              <a:gd name="T76" fmla="*/ 2147483647 w 546"/>
              <a:gd name="T77" fmla="*/ 2147483647 h 680"/>
              <a:gd name="T78" fmla="*/ 2147483647 w 546"/>
              <a:gd name="T79" fmla="*/ 2147483647 h 680"/>
              <a:gd name="T80" fmla="*/ 2147483647 w 546"/>
              <a:gd name="T81" fmla="*/ 2147483647 h 680"/>
              <a:gd name="T82" fmla="*/ 2147483647 w 546"/>
              <a:gd name="T83" fmla="*/ 2147483647 h 680"/>
              <a:gd name="T84" fmla="*/ 2147483647 w 546"/>
              <a:gd name="T85" fmla="*/ 2147483647 h 680"/>
              <a:gd name="T86" fmla="*/ 2147483647 w 546"/>
              <a:gd name="T87" fmla="*/ 2147483647 h 680"/>
              <a:gd name="T88" fmla="*/ 2147483647 w 546"/>
              <a:gd name="T89" fmla="*/ 2147483647 h 680"/>
              <a:gd name="T90" fmla="*/ 2147483647 w 546"/>
              <a:gd name="T91" fmla="*/ 2147483647 h 680"/>
              <a:gd name="T92" fmla="*/ 2147483647 w 546"/>
              <a:gd name="T93" fmla="*/ 2147483647 h 680"/>
              <a:gd name="T94" fmla="*/ 2147483647 w 546"/>
              <a:gd name="T95" fmla="*/ 2147483647 h 680"/>
              <a:gd name="T96" fmla="*/ 2147483647 w 546"/>
              <a:gd name="T97" fmla="*/ 2147483647 h 680"/>
              <a:gd name="T98" fmla="*/ 2147483647 w 546"/>
              <a:gd name="T99" fmla="*/ 2147483647 h 680"/>
              <a:gd name="T100" fmla="*/ 2147483647 w 546"/>
              <a:gd name="T101" fmla="*/ 2147483647 h 68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46" h="680">
                <a:moveTo>
                  <a:pt x="274" y="680"/>
                </a:moveTo>
                <a:lnTo>
                  <a:pt x="274" y="680"/>
                </a:lnTo>
                <a:lnTo>
                  <a:pt x="302" y="678"/>
                </a:lnTo>
                <a:lnTo>
                  <a:pt x="330" y="676"/>
                </a:lnTo>
                <a:lnTo>
                  <a:pt x="358" y="670"/>
                </a:lnTo>
                <a:lnTo>
                  <a:pt x="384" y="664"/>
                </a:lnTo>
                <a:lnTo>
                  <a:pt x="412" y="652"/>
                </a:lnTo>
                <a:lnTo>
                  <a:pt x="436" y="634"/>
                </a:lnTo>
                <a:lnTo>
                  <a:pt x="448" y="626"/>
                </a:lnTo>
                <a:lnTo>
                  <a:pt x="460" y="614"/>
                </a:lnTo>
                <a:lnTo>
                  <a:pt x="470" y="604"/>
                </a:lnTo>
                <a:lnTo>
                  <a:pt x="478" y="592"/>
                </a:lnTo>
                <a:lnTo>
                  <a:pt x="492" y="570"/>
                </a:lnTo>
                <a:lnTo>
                  <a:pt x="504" y="544"/>
                </a:lnTo>
                <a:lnTo>
                  <a:pt x="514" y="516"/>
                </a:lnTo>
                <a:lnTo>
                  <a:pt x="526" y="484"/>
                </a:lnTo>
                <a:lnTo>
                  <a:pt x="534" y="450"/>
                </a:lnTo>
                <a:lnTo>
                  <a:pt x="540" y="414"/>
                </a:lnTo>
                <a:lnTo>
                  <a:pt x="544" y="378"/>
                </a:lnTo>
                <a:lnTo>
                  <a:pt x="546" y="340"/>
                </a:lnTo>
                <a:lnTo>
                  <a:pt x="544" y="302"/>
                </a:lnTo>
                <a:lnTo>
                  <a:pt x="540" y="266"/>
                </a:lnTo>
                <a:lnTo>
                  <a:pt x="534" y="230"/>
                </a:lnTo>
                <a:lnTo>
                  <a:pt x="526" y="196"/>
                </a:lnTo>
                <a:lnTo>
                  <a:pt x="514" y="164"/>
                </a:lnTo>
                <a:lnTo>
                  <a:pt x="504" y="136"/>
                </a:lnTo>
                <a:lnTo>
                  <a:pt x="492" y="110"/>
                </a:lnTo>
                <a:lnTo>
                  <a:pt x="478" y="88"/>
                </a:lnTo>
                <a:lnTo>
                  <a:pt x="470" y="76"/>
                </a:lnTo>
                <a:lnTo>
                  <a:pt x="460" y="66"/>
                </a:lnTo>
                <a:lnTo>
                  <a:pt x="448" y="54"/>
                </a:lnTo>
                <a:lnTo>
                  <a:pt x="438" y="44"/>
                </a:lnTo>
                <a:lnTo>
                  <a:pt x="412" y="28"/>
                </a:lnTo>
                <a:lnTo>
                  <a:pt x="398" y="22"/>
                </a:lnTo>
                <a:lnTo>
                  <a:pt x="384" y="16"/>
                </a:lnTo>
                <a:lnTo>
                  <a:pt x="358" y="10"/>
                </a:lnTo>
                <a:lnTo>
                  <a:pt x="330" y="4"/>
                </a:lnTo>
                <a:lnTo>
                  <a:pt x="302" y="2"/>
                </a:lnTo>
                <a:lnTo>
                  <a:pt x="274" y="0"/>
                </a:lnTo>
                <a:lnTo>
                  <a:pt x="246" y="2"/>
                </a:lnTo>
                <a:lnTo>
                  <a:pt x="216" y="4"/>
                </a:lnTo>
                <a:lnTo>
                  <a:pt x="190" y="10"/>
                </a:lnTo>
                <a:lnTo>
                  <a:pt x="162" y="16"/>
                </a:lnTo>
                <a:lnTo>
                  <a:pt x="148" y="22"/>
                </a:lnTo>
                <a:lnTo>
                  <a:pt x="136" y="28"/>
                </a:lnTo>
                <a:lnTo>
                  <a:pt x="110" y="44"/>
                </a:lnTo>
                <a:lnTo>
                  <a:pt x="98" y="54"/>
                </a:lnTo>
                <a:lnTo>
                  <a:pt x="88" y="66"/>
                </a:lnTo>
                <a:lnTo>
                  <a:pt x="78" y="76"/>
                </a:lnTo>
                <a:lnTo>
                  <a:pt x="70" y="88"/>
                </a:lnTo>
                <a:lnTo>
                  <a:pt x="56" y="110"/>
                </a:lnTo>
                <a:lnTo>
                  <a:pt x="44" y="136"/>
                </a:lnTo>
                <a:lnTo>
                  <a:pt x="32" y="164"/>
                </a:lnTo>
                <a:lnTo>
                  <a:pt x="22" y="196"/>
                </a:lnTo>
                <a:lnTo>
                  <a:pt x="14" y="230"/>
                </a:lnTo>
                <a:lnTo>
                  <a:pt x="6" y="266"/>
                </a:lnTo>
                <a:lnTo>
                  <a:pt x="2" y="302"/>
                </a:lnTo>
                <a:lnTo>
                  <a:pt x="0" y="340"/>
                </a:lnTo>
                <a:lnTo>
                  <a:pt x="2" y="378"/>
                </a:lnTo>
                <a:lnTo>
                  <a:pt x="6" y="414"/>
                </a:lnTo>
                <a:lnTo>
                  <a:pt x="14" y="450"/>
                </a:lnTo>
                <a:lnTo>
                  <a:pt x="22" y="484"/>
                </a:lnTo>
                <a:lnTo>
                  <a:pt x="32" y="516"/>
                </a:lnTo>
                <a:lnTo>
                  <a:pt x="44" y="544"/>
                </a:lnTo>
                <a:lnTo>
                  <a:pt x="56" y="570"/>
                </a:lnTo>
                <a:lnTo>
                  <a:pt x="70" y="592"/>
                </a:lnTo>
                <a:lnTo>
                  <a:pt x="78" y="604"/>
                </a:lnTo>
                <a:lnTo>
                  <a:pt x="88" y="614"/>
                </a:lnTo>
                <a:lnTo>
                  <a:pt x="98" y="626"/>
                </a:lnTo>
                <a:lnTo>
                  <a:pt x="110" y="634"/>
                </a:lnTo>
                <a:lnTo>
                  <a:pt x="136" y="652"/>
                </a:lnTo>
                <a:lnTo>
                  <a:pt x="148" y="658"/>
                </a:lnTo>
                <a:lnTo>
                  <a:pt x="162" y="664"/>
                </a:lnTo>
                <a:lnTo>
                  <a:pt x="190" y="670"/>
                </a:lnTo>
                <a:lnTo>
                  <a:pt x="216" y="676"/>
                </a:lnTo>
                <a:lnTo>
                  <a:pt x="244" y="678"/>
                </a:lnTo>
                <a:lnTo>
                  <a:pt x="272" y="680"/>
                </a:lnTo>
                <a:lnTo>
                  <a:pt x="274" y="68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8534400" y="123825"/>
            <a:ext cx="361950" cy="468313"/>
          </a:xfrm>
          <a:custGeom>
            <a:avLst/>
            <a:gdLst>
              <a:gd name="T0" fmla="*/ 2147483647 w 506"/>
              <a:gd name="T1" fmla="*/ 2147483647 h 660"/>
              <a:gd name="T2" fmla="*/ 2147483647 w 506"/>
              <a:gd name="T3" fmla="*/ 2147483647 h 660"/>
              <a:gd name="T4" fmla="*/ 2147483647 w 506"/>
              <a:gd name="T5" fmla="*/ 2147483647 h 660"/>
              <a:gd name="T6" fmla="*/ 2147483647 w 506"/>
              <a:gd name="T7" fmla="*/ 2147483647 h 660"/>
              <a:gd name="T8" fmla="*/ 2147483647 w 506"/>
              <a:gd name="T9" fmla="*/ 2147483647 h 660"/>
              <a:gd name="T10" fmla="*/ 2147483647 w 506"/>
              <a:gd name="T11" fmla="*/ 2147483647 h 660"/>
              <a:gd name="T12" fmla="*/ 2147483647 w 506"/>
              <a:gd name="T13" fmla="*/ 2147483647 h 660"/>
              <a:gd name="T14" fmla="*/ 2147483647 w 506"/>
              <a:gd name="T15" fmla="*/ 2147483647 h 660"/>
              <a:gd name="T16" fmla="*/ 2147483647 w 506"/>
              <a:gd name="T17" fmla="*/ 2147483647 h 660"/>
              <a:gd name="T18" fmla="*/ 2147483647 w 506"/>
              <a:gd name="T19" fmla="*/ 2147483647 h 660"/>
              <a:gd name="T20" fmla="*/ 2147483647 w 506"/>
              <a:gd name="T21" fmla="*/ 2147483647 h 660"/>
              <a:gd name="T22" fmla="*/ 2147483647 w 506"/>
              <a:gd name="T23" fmla="*/ 2147483647 h 660"/>
              <a:gd name="T24" fmla="*/ 2147483647 w 506"/>
              <a:gd name="T25" fmla="*/ 2147483647 h 660"/>
              <a:gd name="T26" fmla="*/ 2147483647 w 506"/>
              <a:gd name="T27" fmla="*/ 2147483647 h 660"/>
              <a:gd name="T28" fmla="*/ 2147483647 w 506"/>
              <a:gd name="T29" fmla="*/ 2147483647 h 660"/>
              <a:gd name="T30" fmla="*/ 2147483647 w 506"/>
              <a:gd name="T31" fmla="*/ 2147483647 h 660"/>
              <a:gd name="T32" fmla="*/ 2147483647 w 506"/>
              <a:gd name="T33" fmla="*/ 2147483647 h 660"/>
              <a:gd name="T34" fmla="*/ 2147483647 w 506"/>
              <a:gd name="T35" fmla="*/ 2147483647 h 660"/>
              <a:gd name="T36" fmla="*/ 2147483647 w 506"/>
              <a:gd name="T37" fmla="*/ 2147483647 h 660"/>
              <a:gd name="T38" fmla="*/ 2147483647 w 506"/>
              <a:gd name="T39" fmla="*/ 2147483647 h 660"/>
              <a:gd name="T40" fmla="*/ 2147483647 w 506"/>
              <a:gd name="T41" fmla="*/ 2147483647 h 660"/>
              <a:gd name="T42" fmla="*/ 2147483647 w 506"/>
              <a:gd name="T43" fmla="*/ 2147483647 h 660"/>
              <a:gd name="T44" fmla="*/ 2147483647 w 506"/>
              <a:gd name="T45" fmla="*/ 2147483647 h 660"/>
              <a:gd name="T46" fmla="*/ 0 w 506"/>
              <a:gd name="T47" fmla="*/ 2147483647 h 660"/>
              <a:gd name="T48" fmla="*/ 0 w 506"/>
              <a:gd name="T49" fmla="*/ 2147483647 h 660"/>
              <a:gd name="T50" fmla="*/ 2147483647 w 506"/>
              <a:gd name="T51" fmla="*/ 2147483647 h 660"/>
              <a:gd name="T52" fmla="*/ 2147483647 w 506"/>
              <a:gd name="T53" fmla="*/ 2147483647 h 660"/>
              <a:gd name="T54" fmla="*/ 2147483647 w 506"/>
              <a:gd name="T55" fmla="*/ 2147483647 h 660"/>
              <a:gd name="T56" fmla="*/ 2147483647 w 506"/>
              <a:gd name="T57" fmla="*/ 2147483647 h 660"/>
              <a:gd name="T58" fmla="*/ 2147483647 w 506"/>
              <a:gd name="T59" fmla="*/ 2147483647 h 660"/>
              <a:gd name="T60" fmla="*/ 2147483647 w 506"/>
              <a:gd name="T61" fmla="*/ 2147483647 h 660"/>
              <a:gd name="T62" fmla="*/ 2147483647 w 506"/>
              <a:gd name="T63" fmla="*/ 2147483647 h 660"/>
              <a:gd name="T64" fmla="*/ 2147483647 w 506"/>
              <a:gd name="T65" fmla="*/ 2147483647 h 660"/>
              <a:gd name="T66" fmla="*/ 2147483647 w 506"/>
              <a:gd name="T67" fmla="*/ 2147483647 h 660"/>
              <a:gd name="T68" fmla="*/ 2147483647 w 506"/>
              <a:gd name="T69" fmla="*/ 2147483647 h 660"/>
              <a:gd name="T70" fmla="*/ 2147483647 w 506"/>
              <a:gd name="T71" fmla="*/ 0 h 660"/>
              <a:gd name="T72" fmla="*/ 2147483647 w 506"/>
              <a:gd name="T73" fmla="*/ 0 h 660"/>
              <a:gd name="T74" fmla="*/ 2147483647 w 506"/>
              <a:gd name="T75" fmla="*/ 2147483647 h 660"/>
              <a:gd name="T76" fmla="*/ 2147483647 w 506"/>
              <a:gd name="T77" fmla="*/ 2147483647 h 660"/>
              <a:gd name="T78" fmla="*/ 2147483647 w 506"/>
              <a:gd name="T79" fmla="*/ 2147483647 h 660"/>
              <a:gd name="T80" fmla="*/ 2147483647 w 506"/>
              <a:gd name="T81" fmla="*/ 2147483647 h 660"/>
              <a:gd name="T82" fmla="*/ 2147483647 w 506"/>
              <a:gd name="T83" fmla="*/ 2147483647 h 660"/>
              <a:gd name="T84" fmla="*/ 2147483647 w 506"/>
              <a:gd name="T85" fmla="*/ 2147483647 h 660"/>
              <a:gd name="T86" fmla="*/ 2147483647 w 506"/>
              <a:gd name="T87" fmla="*/ 2147483647 h 660"/>
              <a:gd name="T88" fmla="*/ 2147483647 w 506"/>
              <a:gd name="T89" fmla="*/ 2147483647 h 660"/>
              <a:gd name="T90" fmla="*/ 2147483647 w 506"/>
              <a:gd name="T91" fmla="*/ 2147483647 h 660"/>
              <a:gd name="T92" fmla="*/ 2147483647 w 506"/>
              <a:gd name="T93" fmla="*/ 2147483647 h 660"/>
              <a:gd name="T94" fmla="*/ 2147483647 w 506"/>
              <a:gd name="T95" fmla="*/ 2147483647 h 660"/>
              <a:gd name="T96" fmla="*/ 2147483647 w 506"/>
              <a:gd name="T97" fmla="*/ 2147483647 h 66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06" h="660">
                <a:moveTo>
                  <a:pt x="506" y="330"/>
                </a:moveTo>
                <a:lnTo>
                  <a:pt x="506" y="330"/>
                </a:lnTo>
                <a:lnTo>
                  <a:pt x="506" y="358"/>
                </a:lnTo>
                <a:lnTo>
                  <a:pt x="502" y="388"/>
                </a:lnTo>
                <a:lnTo>
                  <a:pt x="498" y="418"/>
                </a:lnTo>
                <a:lnTo>
                  <a:pt x="492" y="448"/>
                </a:lnTo>
                <a:lnTo>
                  <a:pt x="486" y="476"/>
                </a:lnTo>
                <a:lnTo>
                  <a:pt x="478" y="502"/>
                </a:lnTo>
                <a:lnTo>
                  <a:pt x="470" y="524"/>
                </a:lnTo>
                <a:lnTo>
                  <a:pt x="462" y="544"/>
                </a:lnTo>
                <a:lnTo>
                  <a:pt x="452" y="564"/>
                </a:lnTo>
                <a:lnTo>
                  <a:pt x="442" y="582"/>
                </a:lnTo>
                <a:lnTo>
                  <a:pt x="428" y="598"/>
                </a:lnTo>
                <a:lnTo>
                  <a:pt x="416" y="612"/>
                </a:lnTo>
                <a:lnTo>
                  <a:pt x="400" y="624"/>
                </a:lnTo>
                <a:lnTo>
                  <a:pt x="384" y="634"/>
                </a:lnTo>
                <a:lnTo>
                  <a:pt x="366" y="642"/>
                </a:lnTo>
                <a:lnTo>
                  <a:pt x="346" y="648"/>
                </a:lnTo>
                <a:lnTo>
                  <a:pt x="324" y="654"/>
                </a:lnTo>
                <a:lnTo>
                  <a:pt x="300" y="658"/>
                </a:lnTo>
                <a:lnTo>
                  <a:pt x="276" y="660"/>
                </a:lnTo>
                <a:lnTo>
                  <a:pt x="254" y="660"/>
                </a:lnTo>
                <a:lnTo>
                  <a:pt x="230" y="660"/>
                </a:lnTo>
                <a:lnTo>
                  <a:pt x="206" y="658"/>
                </a:lnTo>
                <a:lnTo>
                  <a:pt x="184" y="654"/>
                </a:lnTo>
                <a:lnTo>
                  <a:pt x="160" y="648"/>
                </a:lnTo>
                <a:lnTo>
                  <a:pt x="140" y="642"/>
                </a:lnTo>
                <a:lnTo>
                  <a:pt x="122" y="634"/>
                </a:lnTo>
                <a:lnTo>
                  <a:pt x="106" y="624"/>
                </a:lnTo>
                <a:lnTo>
                  <a:pt x="90" y="612"/>
                </a:lnTo>
                <a:lnTo>
                  <a:pt x="78" y="598"/>
                </a:lnTo>
                <a:lnTo>
                  <a:pt x="64" y="582"/>
                </a:lnTo>
                <a:lnTo>
                  <a:pt x="54" y="564"/>
                </a:lnTo>
                <a:lnTo>
                  <a:pt x="44" y="544"/>
                </a:lnTo>
                <a:lnTo>
                  <a:pt x="36" y="524"/>
                </a:lnTo>
                <a:lnTo>
                  <a:pt x="28" y="502"/>
                </a:lnTo>
                <a:lnTo>
                  <a:pt x="20" y="476"/>
                </a:lnTo>
                <a:lnTo>
                  <a:pt x="14" y="448"/>
                </a:lnTo>
                <a:lnTo>
                  <a:pt x="8" y="418"/>
                </a:lnTo>
                <a:lnTo>
                  <a:pt x="4" y="388"/>
                </a:lnTo>
                <a:lnTo>
                  <a:pt x="0" y="358"/>
                </a:lnTo>
                <a:lnTo>
                  <a:pt x="0" y="330"/>
                </a:lnTo>
                <a:lnTo>
                  <a:pt x="0" y="302"/>
                </a:lnTo>
                <a:lnTo>
                  <a:pt x="4" y="272"/>
                </a:lnTo>
                <a:lnTo>
                  <a:pt x="8" y="242"/>
                </a:lnTo>
                <a:lnTo>
                  <a:pt x="14" y="212"/>
                </a:lnTo>
                <a:lnTo>
                  <a:pt x="20" y="184"/>
                </a:lnTo>
                <a:lnTo>
                  <a:pt x="28" y="158"/>
                </a:lnTo>
                <a:lnTo>
                  <a:pt x="36" y="136"/>
                </a:lnTo>
                <a:lnTo>
                  <a:pt x="44" y="116"/>
                </a:lnTo>
                <a:lnTo>
                  <a:pt x="54" y="96"/>
                </a:lnTo>
                <a:lnTo>
                  <a:pt x="64" y="78"/>
                </a:lnTo>
                <a:lnTo>
                  <a:pt x="78" y="62"/>
                </a:lnTo>
                <a:lnTo>
                  <a:pt x="90" y="48"/>
                </a:lnTo>
                <a:lnTo>
                  <a:pt x="106" y="36"/>
                </a:lnTo>
                <a:lnTo>
                  <a:pt x="122" y="26"/>
                </a:lnTo>
                <a:lnTo>
                  <a:pt x="140" y="18"/>
                </a:lnTo>
                <a:lnTo>
                  <a:pt x="160" y="10"/>
                </a:lnTo>
                <a:lnTo>
                  <a:pt x="184" y="6"/>
                </a:lnTo>
                <a:lnTo>
                  <a:pt x="206" y="2"/>
                </a:lnTo>
                <a:lnTo>
                  <a:pt x="230" y="0"/>
                </a:lnTo>
                <a:lnTo>
                  <a:pt x="254" y="0"/>
                </a:lnTo>
                <a:lnTo>
                  <a:pt x="276" y="0"/>
                </a:lnTo>
                <a:lnTo>
                  <a:pt x="300" y="2"/>
                </a:lnTo>
                <a:lnTo>
                  <a:pt x="324" y="6"/>
                </a:lnTo>
                <a:lnTo>
                  <a:pt x="346" y="10"/>
                </a:lnTo>
                <a:lnTo>
                  <a:pt x="366" y="18"/>
                </a:lnTo>
                <a:lnTo>
                  <a:pt x="384" y="26"/>
                </a:lnTo>
                <a:lnTo>
                  <a:pt x="400" y="36"/>
                </a:lnTo>
                <a:lnTo>
                  <a:pt x="416" y="48"/>
                </a:lnTo>
                <a:lnTo>
                  <a:pt x="428" y="62"/>
                </a:lnTo>
                <a:lnTo>
                  <a:pt x="442" y="78"/>
                </a:lnTo>
                <a:lnTo>
                  <a:pt x="452" y="96"/>
                </a:lnTo>
                <a:lnTo>
                  <a:pt x="462" y="116"/>
                </a:lnTo>
                <a:lnTo>
                  <a:pt x="470" y="136"/>
                </a:lnTo>
                <a:lnTo>
                  <a:pt x="478" y="158"/>
                </a:lnTo>
                <a:lnTo>
                  <a:pt x="486" y="184"/>
                </a:lnTo>
                <a:lnTo>
                  <a:pt x="492" y="212"/>
                </a:lnTo>
                <a:lnTo>
                  <a:pt x="498" y="242"/>
                </a:lnTo>
                <a:lnTo>
                  <a:pt x="502" y="272"/>
                </a:lnTo>
                <a:lnTo>
                  <a:pt x="506" y="302"/>
                </a:lnTo>
                <a:lnTo>
                  <a:pt x="506" y="3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35" name="Freeform 11"/>
          <p:cNvSpPr>
            <a:spLocks/>
          </p:cNvSpPr>
          <p:nvPr/>
        </p:nvSpPr>
        <p:spPr bwMode="gray">
          <a:xfrm>
            <a:off x="8591550" y="180975"/>
            <a:ext cx="247650" cy="354013"/>
          </a:xfrm>
          <a:custGeom>
            <a:avLst/>
            <a:gdLst>
              <a:gd name="T0" fmla="*/ 2147483647 w 346"/>
              <a:gd name="T1" fmla="*/ 0 h 500"/>
              <a:gd name="T2" fmla="*/ 2147483647 w 346"/>
              <a:gd name="T3" fmla="*/ 2147483647 h 500"/>
              <a:gd name="T4" fmla="*/ 2147483647 w 346"/>
              <a:gd name="T5" fmla="*/ 2147483647 h 500"/>
              <a:gd name="T6" fmla="*/ 2147483647 w 346"/>
              <a:gd name="T7" fmla="*/ 2147483647 h 500"/>
              <a:gd name="T8" fmla="*/ 2147483647 w 346"/>
              <a:gd name="T9" fmla="*/ 2147483647 h 500"/>
              <a:gd name="T10" fmla="*/ 2147483647 w 346"/>
              <a:gd name="T11" fmla="*/ 2147483647 h 500"/>
              <a:gd name="T12" fmla="*/ 2147483647 w 346"/>
              <a:gd name="T13" fmla="*/ 2147483647 h 500"/>
              <a:gd name="T14" fmla="*/ 2147483647 w 346"/>
              <a:gd name="T15" fmla="*/ 2147483647 h 500"/>
              <a:gd name="T16" fmla="*/ 2147483647 w 346"/>
              <a:gd name="T17" fmla="*/ 2147483647 h 500"/>
              <a:gd name="T18" fmla="*/ 2147483647 w 346"/>
              <a:gd name="T19" fmla="*/ 2147483647 h 500"/>
              <a:gd name="T20" fmla="*/ 2147483647 w 346"/>
              <a:gd name="T21" fmla="*/ 2147483647 h 500"/>
              <a:gd name="T22" fmla="*/ 2147483647 w 346"/>
              <a:gd name="T23" fmla="*/ 2147483647 h 500"/>
              <a:gd name="T24" fmla="*/ 2147483647 w 346"/>
              <a:gd name="T25" fmla="*/ 2147483647 h 500"/>
              <a:gd name="T26" fmla="*/ 2147483647 w 346"/>
              <a:gd name="T27" fmla="*/ 2147483647 h 500"/>
              <a:gd name="T28" fmla="*/ 2147483647 w 346"/>
              <a:gd name="T29" fmla="*/ 2147483647 h 500"/>
              <a:gd name="T30" fmla="*/ 2147483647 w 346"/>
              <a:gd name="T31" fmla="*/ 2147483647 h 500"/>
              <a:gd name="T32" fmla="*/ 2147483647 w 346"/>
              <a:gd name="T33" fmla="*/ 2147483647 h 500"/>
              <a:gd name="T34" fmla="*/ 2147483647 w 346"/>
              <a:gd name="T35" fmla="*/ 2147483647 h 500"/>
              <a:gd name="T36" fmla="*/ 2147483647 w 346"/>
              <a:gd name="T37" fmla="*/ 2147483647 h 500"/>
              <a:gd name="T38" fmla="*/ 2147483647 w 346"/>
              <a:gd name="T39" fmla="*/ 2147483647 h 500"/>
              <a:gd name="T40" fmla="*/ 2147483647 w 346"/>
              <a:gd name="T41" fmla="*/ 2147483647 h 500"/>
              <a:gd name="T42" fmla="*/ 2147483647 w 346"/>
              <a:gd name="T43" fmla="*/ 2147483647 h 500"/>
              <a:gd name="T44" fmla="*/ 2147483647 w 346"/>
              <a:gd name="T45" fmla="*/ 2147483647 h 500"/>
              <a:gd name="T46" fmla="*/ 2147483647 w 346"/>
              <a:gd name="T47" fmla="*/ 2147483647 h 500"/>
              <a:gd name="T48" fmla="*/ 2147483647 w 346"/>
              <a:gd name="T49" fmla="*/ 2147483647 h 500"/>
              <a:gd name="T50" fmla="*/ 2147483647 w 346"/>
              <a:gd name="T51" fmla="*/ 2147483647 h 500"/>
              <a:gd name="T52" fmla="*/ 2147483647 w 346"/>
              <a:gd name="T53" fmla="*/ 2147483647 h 500"/>
              <a:gd name="T54" fmla="*/ 2147483647 w 346"/>
              <a:gd name="T55" fmla="*/ 2147483647 h 500"/>
              <a:gd name="T56" fmla="*/ 2147483647 w 346"/>
              <a:gd name="T57" fmla="*/ 2147483647 h 500"/>
              <a:gd name="T58" fmla="*/ 2147483647 w 346"/>
              <a:gd name="T59" fmla="*/ 2147483647 h 500"/>
              <a:gd name="T60" fmla="*/ 2147483647 w 346"/>
              <a:gd name="T61" fmla="*/ 2147483647 h 500"/>
              <a:gd name="T62" fmla="*/ 0 w 346"/>
              <a:gd name="T63" fmla="*/ 2147483647 h 500"/>
              <a:gd name="T64" fmla="*/ 2147483647 w 346"/>
              <a:gd name="T65" fmla="*/ 2147483647 h 500"/>
              <a:gd name="T66" fmla="*/ 2147483647 w 346"/>
              <a:gd name="T67" fmla="*/ 2147483647 h 500"/>
              <a:gd name="T68" fmla="*/ 2147483647 w 346"/>
              <a:gd name="T69" fmla="*/ 2147483647 h 500"/>
              <a:gd name="T70" fmla="*/ 2147483647 w 346"/>
              <a:gd name="T71" fmla="*/ 2147483647 h 500"/>
              <a:gd name="T72" fmla="*/ 2147483647 w 346"/>
              <a:gd name="T73" fmla="*/ 2147483647 h 500"/>
              <a:gd name="T74" fmla="*/ 2147483647 w 346"/>
              <a:gd name="T75" fmla="*/ 2147483647 h 500"/>
              <a:gd name="T76" fmla="*/ 2147483647 w 346"/>
              <a:gd name="T77" fmla="*/ 2147483647 h 500"/>
              <a:gd name="T78" fmla="*/ 2147483647 w 346"/>
              <a:gd name="T79" fmla="*/ 2147483647 h 500"/>
              <a:gd name="T80" fmla="*/ 2147483647 w 346"/>
              <a:gd name="T81" fmla="*/ 2147483647 h 500"/>
              <a:gd name="T82" fmla="*/ 2147483647 w 346"/>
              <a:gd name="T83" fmla="*/ 0 h 500"/>
              <a:gd name="T84" fmla="*/ 2147483647 w 346"/>
              <a:gd name="T85" fmla="*/ 0 h 5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46" h="500">
                <a:moveTo>
                  <a:pt x="174" y="0"/>
                </a:moveTo>
                <a:lnTo>
                  <a:pt x="174" y="0"/>
                </a:lnTo>
                <a:lnTo>
                  <a:pt x="194" y="0"/>
                </a:lnTo>
                <a:lnTo>
                  <a:pt x="214" y="2"/>
                </a:lnTo>
                <a:lnTo>
                  <a:pt x="232" y="6"/>
                </a:lnTo>
                <a:lnTo>
                  <a:pt x="250" y="10"/>
                </a:lnTo>
                <a:lnTo>
                  <a:pt x="268" y="18"/>
                </a:lnTo>
                <a:lnTo>
                  <a:pt x="286" y="28"/>
                </a:lnTo>
                <a:lnTo>
                  <a:pt x="298" y="42"/>
                </a:lnTo>
                <a:lnTo>
                  <a:pt x="308" y="60"/>
                </a:lnTo>
                <a:lnTo>
                  <a:pt x="316" y="78"/>
                </a:lnTo>
                <a:lnTo>
                  <a:pt x="324" y="100"/>
                </a:lnTo>
                <a:lnTo>
                  <a:pt x="330" y="122"/>
                </a:lnTo>
                <a:lnTo>
                  <a:pt x="336" y="146"/>
                </a:lnTo>
                <a:lnTo>
                  <a:pt x="340" y="172"/>
                </a:lnTo>
                <a:lnTo>
                  <a:pt x="344" y="198"/>
                </a:lnTo>
                <a:lnTo>
                  <a:pt x="346" y="224"/>
                </a:lnTo>
                <a:lnTo>
                  <a:pt x="346" y="250"/>
                </a:lnTo>
                <a:lnTo>
                  <a:pt x="346" y="276"/>
                </a:lnTo>
                <a:lnTo>
                  <a:pt x="344" y="302"/>
                </a:lnTo>
                <a:lnTo>
                  <a:pt x="340" y="328"/>
                </a:lnTo>
                <a:lnTo>
                  <a:pt x="336" y="354"/>
                </a:lnTo>
                <a:lnTo>
                  <a:pt x="330" y="378"/>
                </a:lnTo>
                <a:lnTo>
                  <a:pt x="324" y="400"/>
                </a:lnTo>
                <a:lnTo>
                  <a:pt x="316" y="422"/>
                </a:lnTo>
                <a:lnTo>
                  <a:pt x="308" y="440"/>
                </a:lnTo>
                <a:lnTo>
                  <a:pt x="298" y="458"/>
                </a:lnTo>
                <a:lnTo>
                  <a:pt x="286" y="472"/>
                </a:lnTo>
                <a:lnTo>
                  <a:pt x="268" y="482"/>
                </a:lnTo>
                <a:lnTo>
                  <a:pt x="250" y="490"/>
                </a:lnTo>
                <a:lnTo>
                  <a:pt x="232" y="494"/>
                </a:lnTo>
                <a:lnTo>
                  <a:pt x="214" y="498"/>
                </a:lnTo>
                <a:lnTo>
                  <a:pt x="194" y="500"/>
                </a:lnTo>
                <a:lnTo>
                  <a:pt x="174" y="500"/>
                </a:lnTo>
                <a:lnTo>
                  <a:pt x="154" y="500"/>
                </a:lnTo>
                <a:lnTo>
                  <a:pt x="134" y="498"/>
                </a:lnTo>
                <a:lnTo>
                  <a:pt x="116" y="494"/>
                </a:lnTo>
                <a:lnTo>
                  <a:pt x="96" y="490"/>
                </a:lnTo>
                <a:lnTo>
                  <a:pt x="78" y="482"/>
                </a:lnTo>
                <a:lnTo>
                  <a:pt x="62" y="472"/>
                </a:lnTo>
                <a:lnTo>
                  <a:pt x="48" y="458"/>
                </a:lnTo>
                <a:lnTo>
                  <a:pt x="40" y="440"/>
                </a:lnTo>
                <a:lnTo>
                  <a:pt x="30" y="422"/>
                </a:lnTo>
                <a:lnTo>
                  <a:pt x="24" y="400"/>
                </a:lnTo>
                <a:lnTo>
                  <a:pt x="16" y="378"/>
                </a:lnTo>
                <a:lnTo>
                  <a:pt x="12" y="354"/>
                </a:lnTo>
                <a:lnTo>
                  <a:pt x="6" y="328"/>
                </a:lnTo>
                <a:lnTo>
                  <a:pt x="4" y="302"/>
                </a:lnTo>
                <a:lnTo>
                  <a:pt x="2" y="276"/>
                </a:lnTo>
                <a:lnTo>
                  <a:pt x="0" y="250"/>
                </a:lnTo>
                <a:lnTo>
                  <a:pt x="2" y="224"/>
                </a:lnTo>
                <a:lnTo>
                  <a:pt x="4" y="198"/>
                </a:lnTo>
                <a:lnTo>
                  <a:pt x="6" y="172"/>
                </a:lnTo>
                <a:lnTo>
                  <a:pt x="12" y="146"/>
                </a:lnTo>
                <a:lnTo>
                  <a:pt x="16" y="122"/>
                </a:lnTo>
                <a:lnTo>
                  <a:pt x="24" y="100"/>
                </a:lnTo>
                <a:lnTo>
                  <a:pt x="30" y="78"/>
                </a:lnTo>
                <a:lnTo>
                  <a:pt x="40" y="60"/>
                </a:lnTo>
                <a:lnTo>
                  <a:pt x="48" y="42"/>
                </a:lnTo>
                <a:lnTo>
                  <a:pt x="62" y="28"/>
                </a:lnTo>
                <a:lnTo>
                  <a:pt x="78" y="18"/>
                </a:lnTo>
                <a:lnTo>
                  <a:pt x="96" y="10"/>
                </a:lnTo>
                <a:lnTo>
                  <a:pt x="116" y="6"/>
                </a:lnTo>
                <a:lnTo>
                  <a:pt x="134" y="2"/>
                </a:lnTo>
                <a:lnTo>
                  <a:pt x="154" y="0"/>
                </a:lnTo>
                <a:lnTo>
                  <a:pt x="17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36" name="Freeform 12"/>
          <p:cNvSpPr>
            <a:spLocks/>
          </p:cNvSpPr>
          <p:nvPr/>
        </p:nvSpPr>
        <p:spPr bwMode="gray">
          <a:xfrm>
            <a:off x="8739188" y="242888"/>
            <a:ext cx="4762" cy="6350"/>
          </a:xfrm>
          <a:custGeom>
            <a:avLst/>
            <a:gdLst>
              <a:gd name="T0" fmla="*/ 2147483647 w 6"/>
              <a:gd name="T1" fmla="*/ 2147483647 h 8"/>
              <a:gd name="T2" fmla="*/ 2147483647 w 6"/>
              <a:gd name="T3" fmla="*/ 2147483647 h 8"/>
              <a:gd name="T4" fmla="*/ 0 w 6"/>
              <a:gd name="T5" fmla="*/ 0 h 8"/>
              <a:gd name="T6" fmla="*/ 2147483647 w 6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" h="8">
                <a:moveTo>
                  <a:pt x="6" y="8"/>
                </a:moveTo>
                <a:lnTo>
                  <a:pt x="6" y="8"/>
                </a:lnTo>
                <a:lnTo>
                  <a:pt x="0" y="0"/>
                </a:lnTo>
                <a:lnTo>
                  <a:pt x="6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37" name="Freeform 13"/>
          <p:cNvSpPr>
            <a:spLocks/>
          </p:cNvSpPr>
          <p:nvPr/>
        </p:nvSpPr>
        <p:spPr bwMode="gray">
          <a:xfrm>
            <a:off x="8739188" y="242888"/>
            <a:ext cx="4762" cy="6350"/>
          </a:xfrm>
          <a:custGeom>
            <a:avLst/>
            <a:gdLst>
              <a:gd name="T0" fmla="*/ 2147483647 w 6"/>
              <a:gd name="T1" fmla="*/ 2147483647 h 8"/>
              <a:gd name="T2" fmla="*/ 2147483647 w 6"/>
              <a:gd name="T3" fmla="*/ 2147483647 h 8"/>
              <a:gd name="T4" fmla="*/ 0 w 6"/>
              <a:gd name="T5" fmla="*/ 0 h 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" h="8">
                <a:moveTo>
                  <a:pt x="6" y="8"/>
                </a:moveTo>
                <a:lnTo>
                  <a:pt x="6" y="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38" name="Freeform 14"/>
          <p:cNvSpPr>
            <a:spLocks/>
          </p:cNvSpPr>
          <p:nvPr/>
        </p:nvSpPr>
        <p:spPr bwMode="gray">
          <a:xfrm>
            <a:off x="8624888" y="349250"/>
            <a:ext cx="61912" cy="17463"/>
          </a:xfrm>
          <a:custGeom>
            <a:avLst/>
            <a:gdLst>
              <a:gd name="T0" fmla="*/ 2147483647 w 88"/>
              <a:gd name="T1" fmla="*/ 0 h 26"/>
              <a:gd name="T2" fmla="*/ 2147483647 w 88"/>
              <a:gd name="T3" fmla="*/ 2147483647 h 26"/>
              <a:gd name="T4" fmla="*/ 0 w 88"/>
              <a:gd name="T5" fmla="*/ 2147483647 h 26"/>
              <a:gd name="T6" fmla="*/ 0 w 88"/>
              <a:gd name="T7" fmla="*/ 0 h 26"/>
              <a:gd name="T8" fmla="*/ 2147483647 w 88"/>
              <a:gd name="T9" fmla="*/ 0 h 26"/>
              <a:gd name="T10" fmla="*/ 2147483647 w 88"/>
              <a:gd name="T11" fmla="*/ 0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8" h="26">
                <a:moveTo>
                  <a:pt x="88" y="0"/>
                </a:moveTo>
                <a:lnTo>
                  <a:pt x="88" y="26"/>
                </a:lnTo>
                <a:lnTo>
                  <a:pt x="0" y="26"/>
                </a:lnTo>
                <a:lnTo>
                  <a:pt x="0" y="0"/>
                </a:lnTo>
                <a:lnTo>
                  <a:pt x="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39" name="Freeform 15"/>
          <p:cNvSpPr>
            <a:spLocks/>
          </p:cNvSpPr>
          <p:nvPr/>
        </p:nvSpPr>
        <p:spPr bwMode="gray">
          <a:xfrm>
            <a:off x="8670925" y="496888"/>
            <a:ext cx="34925" cy="15875"/>
          </a:xfrm>
          <a:custGeom>
            <a:avLst/>
            <a:gdLst>
              <a:gd name="T0" fmla="*/ 2147483647 w 50"/>
              <a:gd name="T1" fmla="*/ 2147483647 h 22"/>
              <a:gd name="T2" fmla="*/ 2147483647 w 50"/>
              <a:gd name="T3" fmla="*/ 2147483647 h 22"/>
              <a:gd name="T4" fmla="*/ 2147483647 w 50"/>
              <a:gd name="T5" fmla="*/ 2147483647 h 22"/>
              <a:gd name="T6" fmla="*/ 0 w 50"/>
              <a:gd name="T7" fmla="*/ 0 h 22"/>
              <a:gd name="T8" fmla="*/ 0 w 50"/>
              <a:gd name="T9" fmla="*/ 0 h 22"/>
              <a:gd name="T10" fmla="*/ 2147483647 w 50"/>
              <a:gd name="T11" fmla="*/ 0 h 22"/>
              <a:gd name="T12" fmla="*/ 2147483647 w 50"/>
              <a:gd name="T13" fmla="*/ 0 h 22"/>
              <a:gd name="T14" fmla="*/ 2147483647 w 50"/>
              <a:gd name="T15" fmla="*/ 2147483647 h 22"/>
              <a:gd name="T16" fmla="*/ 2147483647 w 50"/>
              <a:gd name="T17" fmla="*/ 2147483647 h 22"/>
              <a:gd name="T18" fmla="*/ 2147483647 w 50"/>
              <a:gd name="T19" fmla="*/ 2147483647 h 22"/>
              <a:gd name="T20" fmla="*/ 2147483647 w 50"/>
              <a:gd name="T21" fmla="*/ 2147483647 h 22"/>
              <a:gd name="T22" fmla="*/ 2147483647 w 50"/>
              <a:gd name="T23" fmla="*/ 2147483647 h 22"/>
              <a:gd name="T24" fmla="*/ 2147483647 w 50"/>
              <a:gd name="T25" fmla="*/ 2147483647 h 22"/>
              <a:gd name="T26" fmla="*/ 2147483647 w 50"/>
              <a:gd name="T27" fmla="*/ 2147483647 h 22"/>
              <a:gd name="T28" fmla="*/ 2147483647 w 50"/>
              <a:gd name="T29" fmla="*/ 2147483647 h 22"/>
              <a:gd name="T30" fmla="*/ 2147483647 w 50"/>
              <a:gd name="T31" fmla="*/ 2147483647 h 22"/>
              <a:gd name="T32" fmla="*/ 2147483647 w 50"/>
              <a:gd name="T33" fmla="*/ 2147483647 h 22"/>
              <a:gd name="T34" fmla="*/ 2147483647 w 50"/>
              <a:gd name="T35" fmla="*/ 2147483647 h 22"/>
              <a:gd name="T36" fmla="*/ 2147483647 w 50"/>
              <a:gd name="T37" fmla="*/ 2147483647 h 22"/>
              <a:gd name="T38" fmla="*/ 2147483647 w 50"/>
              <a:gd name="T39" fmla="*/ 2147483647 h 2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0" h="22">
                <a:moveTo>
                  <a:pt x="4" y="8"/>
                </a:moveTo>
                <a:lnTo>
                  <a:pt x="4" y="8"/>
                </a:lnTo>
                <a:lnTo>
                  <a:pt x="2" y="4"/>
                </a:lnTo>
                <a:lnTo>
                  <a:pt x="0" y="0"/>
                </a:lnTo>
                <a:lnTo>
                  <a:pt x="50" y="0"/>
                </a:lnTo>
                <a:lnTo>
                  <a:pt x="50" y="4"/>
                </a:lnTo>
                <a:lnTo>
                  <a:pt x="48" y="10"/>
                </a:lnTo>
                <a:lnTo>
                  <a:pt x="44" y="14"/>
                </a:lnTo>
                <a:lnTo>
                  <a:pt x="40" y="18"/>
                </a:lnTo>
                <a:lnTo>
                  <a:pt x="34" y="20"/>
                </a:lnTo>
                <a:lnTo>
                  <a:pt x="28" y="22"/>
                </a:lnTo>
                <a:lnTo>
                  <a:pt x="20" y="22"/>
                </a:lnTo>
                <a:lnTo>
                  <a:pt x="14" y="20"/>
                </a:lnTo>
                <a:lnTo>
                  <a:pt x="8" y="14"/>
                </a:lnTo>
                <a:lnTo>
                  <a:pt x="4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40" name="Freeform 16"/>
          <p:cNvSpPr>
            <a:spLocks/>
          </p:cNvSpPr>
          <p:nvPr/>
        </p:nvSpPr>
        <p:spPr bwMode="gray">
          <a:xfrm>
            <a:off x="8691563" y="473075"/>
            <a:ext cx="50800" cy="38100"/>
          </a:xfrm>
          <a:custGeom>
            <a:avLst/>
            <a:gdLst>
              <a:gd name="T0" fmla="*/ 2147483647 w 70"/>
              <a:gd name="T1" fmla="*/ 2147483647 h 54"/>
              <a:gd name="T2" fmla="*/ 0 w 70"/>
              <a:gd name="T3" fmla="*/ 2147483647 h 54"/>
              <a:gd name="T4" fmla="*/ 0 w 70"/>
              <a:gd name="T5" fmla="*/ 2147483647 h 54"/>
              <a:gd name="T6" fmla="*/ 2147483647 w 70"/>
              <a:gd name="T7" fmla="*/ 2147483647 h 54"/>
              <a:gd name="T8" fmla="*/ 2147483647 w 70"/>
              <a:gd name="T9" fmla="*/ 0 h 54"/>
              <a:gd name="T10" fmla="*/ 2147483647 w 70"/>
              <a:gd name="T11" fmla="*/ 0 h 54"/>
              <a:gd name="T12" fmla="*/ 2147483647 w 70"/>
              <a:gd name="T13" fmla="*/ 2147483647 h 54"/>
              <a:gd name="T14" fmla="*/ 2147483647 w 70"/>
              <a:gd name="T15" fmla="*/ 2147483647 h 54"/>
              <a:gd name="T16" fmla="*/ 2147483647 w 70"/>
              <a:gd name="T17" fmla="*/ 2147483647 h 54"/>
              <a:gd name="T18" fmla="*/ 2147483647 w 70"/>
              <a:gd name="T19" fmla="*/ 2147483647 h 54"/>
              <a:gd name="T20" fmla="*/ 2147483647 w 70"/>
              <a:gd name="T21" fmla="*/ 2147483647 h 54"/>
              <a:gd name="T22" fmla="*/ 2147483647 w 70"/>
              <a:gd name="T23" fmla="*/ 2147483647 h 54"/>
              <a:gd name="T24" fmla="*/ 2147483647 w 70"/>
              <a:gd name="T25" fmla="*/ 2147483647 h 54"/>
              <a:gd name="T26" fmla="*/ 2147483647 w 70"/>
              <a:gd name="T27" fmla="*/ 2147483647 h 54"/>
              <a:gd name="T28" fmla="*/ 2147483647 w 70"/>
              <a:gd name="T29" fmla="*/ 2147483647 h 54"/>
              <a:gd name="T30" fmla="*/ 2147483647 w 70"/>
              <a:gd name="T31" fmla="*/ 2147483647 h 5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0" h="54">
                <a:moveTo>
                  <a:pt x="26" y="22"/>
                </a:moveTo>
                <a:lnTo>
                  <a:pt x="0" y="22"/>
                </a:lnTo>
                <a:lnTo>
                  <a:pt x="0" y="10"/>
                </a:lnTo>
                <a:lnTo>
                  <a:pt x="28" y="10"/>
                </a:lnTo>
                <a:lnTo>
                  <a:pt x="36" y="0"/>
                </a:lnTo>
                <a:lnTo>
                  <a:pt x="44" y="10"/>
                </a:lnTo>
                <a:lnTo>
                  <a:pt x="70" y="10"/>
                </a:lnTo>
                <a:lnTo>
                  <a:pt x="70" y="22"/>
                </a:lnTo>
                <a:lnTo>
                  <a:pt x="44" y="22"/>
                </a:lnTo>
                <a:lnTo>
                  <a:pt x="44" y="54"/>
                </a:lnTo>
                <a:lnTo>
                  <a:pt x="26" y="54"/>
                </a:lnTo>
                <a:lnTo>
                  <a:pt x="26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41" name="Freeform 17"/>
          <p:cNvSpPr>
            <a:spLocks/>
          </p:cNvSpPr>
          <p:nvPr/>
        </p:nvSpPr>
        <p:spPr bwMode="gray">
          <a:xfrm>
            <a:off x="8713788" y="434975"/>
            <a:ext cx="33337" cy="34925"/>
          </a:xfrm>
          <a:custGeom>
            <a:avLst/>
            <a:gdLst>
              <a:gd name="T0" fmla="*/ 0 w 48"/>
              <a:gd name="T1" fmla="*/ 2147483647 h 50"/>
              <a:gd name="T2" fmla="*/ 0 w 48"/>
              <a:gd name="T3" fmla="*/ 2147483647 h 50"/>
              <a:gd name="T4" fmla="*/ 2147483647 w 48"/>
              <a:gd name="T5" fmla="*/ 2147483647 h 50"/>
              <a:gd name="T6" fmla="*/ 2147483647 w 48"/>
              <a:gd name="T7" fmla="*/ 2147483647 h 50"/>
              <a:gd name="T8" fmla="*/ 2147483647 w 48"/>
              <a:gd name="T9" fmla="*/ 2147483647 h 50"/>
              <a:gd name="T10" fmla="*/ 2147483647 w 48"/>
              <a:gd name="T11" fmla="*/ 2147483647 h 50"/>
              <a:gd name="T12" fmla="*/ 2147483647 w 48"/>
              <a:gd name="T13" fmla="*/ 2147483647 h 50"/>
              <a:gd name="T14" fmla="*/ 2147483647 w 48"/>
              <a:gd name="T15" fmla="*/ 2147483647 h 50"/>
              <a:gd name="T16" fmla="*/ 2147483647 w 48"/>
              <a:gd name="T17" fmla="*/ 2147483647 h 50"/>
              <a:gd name="T18" fmla="*/ 2147483647 w 48"/>
              <a:gd name="T19" fmla="*/ 2147483647 h 50"/>
              <a:gd name="T20" fmla="*/ 2147483647 w 48"/>
              <a:gd name="T21" fmla="*/ 2147483647 h 50"/>
              <a:gd name="T22" fmla="*/ 2147483647 w 48"/>
              <a:gd name="T23" fmla="*/ 0 h 50"/>
              <a:gd name="T24" fmla="*/ 2147483647 w 48"/>
              <a:gd name="T25" fmla="*/ 0 h 50"/>
              <a:gd name="T26" fmla="*/ 2147483647 w 48"/>
              <a:gd name="T27" fmla="*/ 0 h 50"/>
              <a:gd name="T28" fmla="*/ 2147483647 w 48"/>
              <a:gd name="T29" fmla="*/ 2147483647 h 50"/>
              <a:gd name="T30" fmla="*/ 2147483647 w 48"/>
              <a:gd name="T31" fmla="*/ 2147483647 h 50"/>
              <a:gd name="T32" fmla="*/ 2147483647 w 48"/>
              <a:gd name="T33" fmla="*/ 2147483647 h 50"/>
              <a:gd name="T34" fmla="*/ 2147483647 w 48"/>
              <a:gd name="T35" fmla="*/ 2147483647 h 50"/>
              <a:gd name="T36" fmla="*/ 2147483647 w 48"/>
              <a:gd name="T37" fmla="*/ 2147483647 h 50"/>
              <a:gd name="T38" fmla="*/ 2147483647 w 48"/>
              <a:gd name="T39" fmla="*/ 2147483647 h 50"/>
              <a:gd name="T40" fmla="*/ 2147483647 w 48"/>
              <a:gd name="T41" fmla="*/ 2147483647 h 50"/>
              <a:gd name="T42" fmla="*/ 2147483647 w 48"/>
              <a:gd name="T43" fmla="*/ 2147483647 h 50"/>
              <a:gd name="T44" fmla="*/ 2147483647 w 48"/>
              <a:gd name="T45" fmla="*/ 2147483647 h 50"/>
              <a:gd name="T46" fmla="*/ 2147483647 w 48"/>
              <a:gd name="T47" fmla="*/ 2147483647 h 50"/>
              <a:gd name="T48" fmla="*/ 2147483647 w 48"/>
              <a:gd name="T49" fmla="*/ 2147483647 h 50"/>
              <a:gd name="T50" fmla="*/ 2147483647 w 48"/>
              <a:gd name="T51" fmla="*/ 2147483647 h 50"/>
              <a:gd name="T52" fmla="*/ 2147483647 w 48"/>
              <a:gd name="T53" fmla="*/ 2147483647 h 50"/>
              <a:gd name="T54" fmla="*/ 2147483647 w 48"/>
              <a:gd name="T55" fmla="*/ 2147483647 h 50"/>
              <a:gd name="T56" fmla="*/ 2147483647 w 48"/>
              <a:gd name="T57" fmla="*/ 2147483647 h 50"/>
              <a:gd name="T58" fmla="*/ 2147483647 w 48"/>
              <a:gd name="T59" fmla="*/ 2147483647 h 50"/>
              <a:gd name="T60" fmla="*/ 0 w 48"/>
              <a:gd name="T61" fmla="*/ 2147483647 h 50"/>
              <a:gd name="T62" fmla="*/ 0 w 48"/>
              <a:gd name="T63" fmla="*/ 2147483647 h 5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8" h="50">
                <a:moveTo>
                  <a:pt x="0" y="38"/>
                </a:moveTo>
                <a:lnTo>
                  <a:pt x="0" y="38"/>
                </a:lnTo>
                <a:lnTo>
                  <a:pt x="8" y="34"/>
                </a:lnTo>
                <a:lnTo>
                  <a:pt x="12" y="32"/>
                </a:lnTo>
                <a:lnTo>
                  <a:pt x="14" y="28"/>
                </a:lnTo>
                <a:lnTo>
                  <a:pt x="16" y="22"/>
                </a:lnTo>
                <a:lnTo>
                  <a:pt x="18" y="16"/>
                </a:lnTo>
                <a:lnTo>
                  <a:pt x="24" y="6"/>
                </a:lnTo>
                <a:lnTo>
                  <a:pt x="26" y="4"/>
                </a:lnTo>
                <a:lnTo>
                  <a:pt x="26" y="0"/>
                </a:lnTo>
                <a:lnTo>
                  <a:pt x="32" y="0"/>
                </a:lnTo>
                <a:lnTo>
                  <a:pt x="38" y="4"/>
                </a:lnTo>
                <a:lnTo>
                  <a:pt x="44" y="8"/>
                </a:lnTo>
                <a:lnTo>
                  <a:pt x="46" y="14"/>
                </a:lnTo>
                <a:lnTo>
                  <a:pt x="48" y="20"/>
                </a:lnTo>
                <a:lnTo>
                  <a:pt x="48" y="28"/>
                </a:lnTo>
                <a:lnTo>
                  <a:pt x="46" y="34"/>
                </a:lnTo>
                <a:lnTo>
                  <a:pt x="44" y="40"/>
                </a:lnTo>
                <a:lnTo>
                  <a:pt x="38" y="46"/>
                </a:lnTo>
                <a:lnTo>
                  <a:pt x="32" y="48"/>
                </a:lnTo>
                <a:lnTo>
                  <a:pt x="24" y="50"/>
                </a:lnTo>
                <a:lnTo>
                  <a:pt x="18" y="50"/>
                </a:lnTo>
                <a:lnTo>
                  <a:pt x="8" y="46"/>
                </a:lnTo>
                <a:lnTo>
                  <a:pt x="4" y="42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42" name="Freeform 18"/>
          <p:cNvSpPr>
            <a:spLocks/>
          </p:cNvSpPr>
          <p:nvPr/>
        </p:nvSpPr>
        <p:spPr bwMode="gray">
          <a:xfrm>
            <a:off x="8624888" y="382588"/>
            <a:ext cx="47625" cy="57150"/>
          </a:xfrm>
          <a:custGeom>
            <a:avLst/>
            <a:gdLst>
              <a:gd name="T0" fmla="*/ 2147483647 w 68"/>
              <a:gd name="T1" fmla="*/ 2147483647 h 80"/>
              <a:gd name="T2" fmla="*/ 2147483647 w 68"/>
              <a:gd name="T3" fmla="*/ 2147483647 h 80"/>
              <a:gd name="T4" fmla="*/ 2147483647 w 68"/>
              <a:gd name="T5" fmla="*/ 0 h 80"/>
              <a:gd name="T6" fmla="*/ 2147483647 w 68"/>
              <a:gd name="T7" fmla="*/ 2147483647 h 80"/>
              <a:gd name="T8" fmla="*/ 2147483647 w 68"/>
              <a:gd name="T9" fmla="*/ 2147483647 h 80"/>
              <a:gd name="T10" fmla="*/ 2147483647 w 68"/>
              <a:gd name="T11" fmla="*/ 2147483647 h 80"/>
              <a:gd name="T12" fmla="*/ 2147483647 w 68"/>
              <a:gd name="T13" fmla="*/ 2147483647 h 80"/>
              <a:gd name="T14" fmla="*/ 2147483647 w 68"/>
              <a:gd name="T15" fmla="*/ 2147483647 h 80"/>
              <a:gd name="T16" fmla="*/ 2147483647 w 68"/>
              <a:gd name="T17" fmla="*/ 2147483647 h 80"/>
              <a:gd name="T18" fmla="*/ 2147483647 w 68"/>
              <a:gd name="T19" fmla="*/ 2147483647 h 80"/>
              <a:gd name="T20" fmla="*/ 2147483647 w 68"/>
              <a:gd name="T21" fmla="*/ 2147483647 h 80"/>
              <a:gd name="T22" fmla="*/ 2147483647 w 68"/>
              <a:gd name="T23" fmla="*/ 2147483647 h 80"/>
              <a:gd name="T24" fmla="*/ 2147483647 w 68"/>
              <a:gd name="T25" fmla="*/ 2147483647 h 80"/>
              <a:gd name="T26" fmla="*/ 2147483647 w 68"/>
              <a:gd name="T27" fmla="*/ 2147483647 h 80"/>
              <a:gd name="T28" fmla="*/ 2147483647 w 68"/>
              <a:gd name="T29" fmla="*/ 2147483647 h 80"/>
              <a:gd name="T30" fmla="*/ 2147483647 w 68"/>
              <a:gd name="T31" fmla="*/ 2147483647 h 80"/>
              <a:gd name="T32" fmla="*/ 2147483647 w 68"/>
              <a:gd name="T33" fmla="*/ 2147483647 h 80"/>
              <a:gd name="T34" fmla="*/ 2147483647 w 68"/>
              <a:gd name="T35" fmla="*/ 2147483647 h 80"/>
              <a:gd name="T36" fmla="*/ 2147483647 w 68"/>
              <a:gd name="T37" fmla="*/ 2147483647 h 80"/>
              <a:gd name="T38" fmla="*/ 2147483647 w 68"/>
              <a:gd name="T39" fmla="*/ 0 h 80"/>
              <a:gd name="T40" fmla="*/ 2147483647 w 68"/>
              <a:gd name="T41" fmla="*/ 2147483647 h 80"/>
              <a:gd name="T42" fmla="*/ 0 w 68"/>
              <a:gd name="T43" fmla="*/ 2147483647 h 80"/>
              <a:gd name="T44" fmla="*/ 0 w 68"/>
              <a:gd name="T45" fmla="*/ 2147483647 h 80"/>
              <a:gd name="T46" fmla="*/ 2147483647 w 68"/>
              <a:gd name="T47" fmla="*/ 2147483647 h 80"/>
              <a:gd name="T48" fmla="*/ 2147483647 w 68"/>
              <a:gd name="T49" fmla="*/ 2147483647 h 80"/>
              <a:gd name="T50" fmla="*/ 2147483647 w 68"/>
              <a:gd name="T51" fmla="*/ 2147483647 h 80"/>
              <a:gd name="T52" fmla="*/ 2147483647 w 68"/>
              <a:gd name="T53" fmla="*/ 2147483647 h 80"/>
              <a:gd name="T54" fmla="*/ 2147483647 w 68"/>
              <a:gd name="T55" fmla="*/ 2147483647 h 80"/>
              <a:gd name="T56" fmla="*/ 2147483647 w 68"/>
              <a:gd name="T57" fmla="*/ 2147483647 h 80"/>
              <a:gd name="T58" fmla="*/ 2147483647 w 68"/>
              <a:gd name="T59" fmla="*/ 2147483647 h 80"/>
              <a:gd name="T60" fmla="*/ 2147483647 w 68"/>
              <a:gd name="T61" fmla="*/ 2147483647 h 80"/>
              <a:gd name="T62" fmla="*/ 2147483647 w 68"/>
              <a:gd name="T63" fmla="*/ 2147483647 h 80"/>
              <a:gd name="T64" fmla="*/ 2147483647 w 68"/>
              <a:gd name="T65" fmla="*/ 2147483647 h 80"/>
              <a:gd name="T66" fmla="*/ 2147483647 w 68"/>
              <a:gd name="T67" fmla="*/ 2147483647 h 80"/>
              <a:gd name="T68" fmla="*/ 2147483647 w 68"/>
              <a:gd name="T69" fmla="*/ 2147483647 h 80"/>
              <a:gd name="T70" fmla="*/ 2147483647 w 68"/>
              <a:gd name="T71" fmla="*/ 2147483647 h 80"/>
              <a:gd name="T72" fmla="*/ 2147483647 w 68"/>
              <a:gd name="T73" fmla="*/ 2147483647 h 80"/>
              <a:gd name="T74" fmla="*/ 2147483647 w 68"/>
              <a:gd name="T75" fmla="*/ 2147483647 h 80"/>
              <a:gd name="T76" fmla="*/ 2147483647 w 68"/>
              <a:gd name="T77" fmla="*/ 2147483647 h 80"/>
              <a:gd name="T78" fmla="*/ 2147483647 w 68"/>
              <a:gd name="T79" fmla="*/ 2147483647 h 80"/>
              <a:gd name="T80" fmla="*/ 2147483647 w 68"/>
              <a:gd name="T81" fmla="*/ 2147483647 h 80"/>
              <a:gd name="T82" fmla="*/ 2147483647 w 68"/>
              <a:gd name="T83" fmla="*/ 2147483647 h 80"/>
              <a:gd name="T84" fmla="*/ 2147483647 w 68"/>
              <a:gd name="T85" fmla="*/ 2147483647 h 80"/>
              <a:gd name="T86" fmla="*/ 2147483647 w 68"/>
              <a:gd name="T87" fmla="*/ 2147483647 h 80"/>
              <a:gd name="T88" fmla="*/ 2147483647 w 68"/>
              <a:gd name="T89" fmla="*/ 2147483647 h 80"/>
              <a:gd name="T90" fmla="*/ 2147483647 w 68"/>
              <a:gd name="T91" fmla="*/ 2147483647 h 80"/>
              <a:gd name="T92" fmla="*/ 2147483647 w 68"/>
              <a:gd name="T93" fmla="*/ 2147483647 h 80"/>
              <a:gd name="T94" fmla="*/ 2147483647 w 68"/>
              <a:gd name="T95" fmla="*/ 2147483647 h 80"/>
              <a:gd name="T96" fmla="*/ 2147483647 w 68"/>
              <a:gd name="T97" fmla="*/ 2147483647 h 80"/>
              <a:gd name="T98" fmla="*/ 2147483647 w 68"/>
              <a:gd name="T99" fmla="*/ 2147483647 h 80"/>
              <a:gd name="T100" fmla="*/ 2147483647 w 68"/>
              <a:gd name="T101" fmla="*/ 2147483647 h 80"/>
              <a:gd name="T102" fmla="*/ 2147483647 w 68"/>
              <a:gd name="T103" fmla="*/ 2147483647 h 80"/>
              <a:gd name="T104" fmla="*/ 2147483647 w 68"/>
              <a:gd name="T105" fmla="*/ 2147483647 h 80"/>
              <a:gd name="T106" fmla="*/ 2147483647 w 68"/>
              <a:gd name="T107" fmla="*/ 2147483647 h 80"/>
              <a:gd name="T108" fmla="*/ 2147483647 w 68"/>
              <a:gd name="T109" fmla="*/ 2147483647 h 80"/>
              <a:gd name="T110" fmla="*/ 2147483647 w 68"/>
              <a:gd name="T111" fmla="*/ 2147483647 h 80"/>
              <a:gd name="T112" fmla="*/ 2147483647 w 68"/>
              <a:gd name="T113" fmla="*/ 2147483647 h 8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8" h="80">
                <a:moveTo>
                  <a:pt x="60" y="2"/>
                </a:moveTo>
                <a:lnTo>
                  <a:pt x="60" y="2"/>
                </a:lnTo>
                <a:lnTo>
                  <a:pt x="52" y="0"/>
                </a:lnTo>
                <a:lnTo>
                  <a:pt x="44" y="2"/>
                </a:lnTo>
                <a:lnTo>
                  <a:pt x="38" y="6"/>
                </a:lnTo>
                <a:lnTo>
                  <a:pt x="36" y="8"/>
                </a:lnTo>
                <a:lnTo>
                  <a:pt x="34" y="12"/>
                </a:lnTo>
                <a:lnTo>
                  <a:pt x="34" y="48"/>
                </a:lnTo>
                <a:lnTo>
                  <a:pt x="34" y="52"/>
                </a:lnTo>
                <a:lnTo>
                  <a:pt x="30" y="52"/>
                </a:lnTo>
                <a:lnTo>
                  <a:pt x="26" y="52"/>
                </a:lnTo>
                <a:lnTo>
                  <a:pt x="24" y="48"/>
                </a:lnTo>
                <a:lnTo>
                  <a:pt x="24" y="12"/>
                </a:lnTo>
                <a:lnTo>
                  <a:pt x="24" y="6"/>
                </a:lnTo>
                <a:lnTo>
                  <a:pt x="22" y="0"/>
                </a:lnTo>
                <a:lnTo>
                  <a:pt x="2" y="8"/>
                </a:lnTo>
                <a:lnTo>
                  <a:pt x="0" y="8"/>
                </a:lnTo>
                <a:lnTo>
                  <a:pt x="6" y="12"/>
                </a:lnTo>
                <a:lnTo>
                  <a:pt x="8" y="14"/>
                </a:lnTo>
                <a:lnTo>
                  <a:pt x="8" y="18"/>
                </a:lnTo>
                <a:lnTo>
                  <a:pt x="8" y="64"/>
                </a:lnTo>
                <a:lnTo>
                  <a:pt x="8" y="66"/>
                </a:lnTo>
                <a:lnTo>
                  <a:pt x="10" y="68"/>
                </a:lnTo>
                <a:lnTo>
                  <a:pt x="10" y="70"/>
                </a:lnTo>
                <a:lnTo>
                  <a:pt x="10" y="72"/>
                </a:lnTo>
                <a:lnTo>
                  <a:pt x="16" y="76"/>
                </a:lnTo>
                <a:lnTo>
                  <a:pt x="22" y="80"/>
                </a:lnTo>
                <a:lnTo>
                  <a:pt x="28" y="80"/>
                </a:lnTo>
                <a:lnTo>
                  <a:pt x="36" y="80"/>
                </a:lnTo>
                <a:lnTo>
                  <a:pt x="44" y="76"/>
                </a:lnTo>
                <a:lnTo>
                  <a:pt x="48" y="70"/>
                </a:lnTo>
                <a:lnTo>
                  <a:pt x="50" y="64"/>
                </a:lnTo>
                <a:lnTo>
                  <a:pt x="50" y="44"/>
                </a:lnTo>
                <a:lnTo>
                  <a:pt x="50" y="38"/>
                </a:lnTo>
                <a:lnTo>
                  <a:pt x="52" y="34"/>
                </a:lnTo>
                <a:lnTo>
                  <a:pt x="56" y="32"/>
                </a:lnTo>
                <a:lnTo>
                  <a:pt x="60" y="32"/>
                </a:lnTo>
                <a:lnTo>
                  <a:pt x="68" y="36"/>
                </a:lnTo>
                <a:lnTo>
                  <a:pt x="68" y="16"/>
                </a:lnTo>
                <a:lnTo>
                  <a:pt x="66" y="6"/>
                </a:lnTo>
                <a:lnTo>
                  <a:pt x="62" y="4"/>
                </a:lnTo>
                <a:lnTo>
                  <a:pt x="60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43" name="Freeform 19"/>
          <p:cNvSpPr>
            <a:spLocks/>
          </p:cNvSpPr>
          <p:nvPr/>
        </p:nvSpPr>
        <p:spPr bwMode="gray">
          <a:xfrm>
            <a:off x="8764588" y="376238"/>
            <a:ext cx="36512" cy="57150"/>
          </a:xfrm>
          <a:custGeom>
            <a:avLst/>
            <a:gdLst>
              <a:gd name="T0" fmla="*/ 2147483647 w 52"/>
              <a:gd name="T1" fmla="*/ 2147483647 h 80"/>
              <a:gd name="T2" fmla="*/ 2147483647 w 52"/>
              <a:gd name="T3" fmla="*/ 2147483647 h 80"/>
              <a:gd name="T4" fmla="*/ 2147483647 w 52"/>
              <a:gd name="T5" fmla="*/ 2147483647 h 80"/>
              <a:gd name="T6" fmla="*/ 2147483647 w 52"/>
              <a:gd name="T7" fmla="*/ 2147483647 h 80"/>
              <a:gd name="T8" fmla="*/ 2147483647 w 52"/>
              <a:gd name="T9" fmla="*/ 2147483647 h 80"/>
              <a:gd name="T10" fmla="*/ 2147483647 w 52"/>
              <a:gd name="T11" fmla="*/ 2147483647 h 80"/>
              <a:gd name="T12" fmla="*/ 0 w 52"/>
              <a:gd name="T13" fmla="*/ 2147483647 h 80"/>
              <a:gd name="T14" fmla="*/ 0 w 52"/>
              <a:gd name="T15" fmla="*/ 2147483647 h 80"/>
              <a:gd name="T16" fmla="*/ 0 w 52"/>
              <a:gd name="T17" fmla="*/ 2147483647 h 80"/>
              <a:gd name="T18" fmla="*/ 2147483647 w 52"/>
              <a:gd name="T19" fmla="*/ 0 h 80"/>
              <a:gd name="T20" fmla="*/ 2147483647 w 52"/>
              <a:gd name="T21" fmla="*/ 0 h 80"/>
              <a:gd name="T22" fmla="*/ 2147483647 w 52"/>
              <a:gd name="T23" fmla="*/ 2147483647 h 80"/>
              <a:gd name="T24" fmla="*/ 2147483647 w 52"/>
              <a:gd name="T25" fmla="*/ 2147483647 h 80"/>
              <a:gd name="T26" fmla="*/ 2147483647 w 52"/>
              <a:gd name="T27" fmla="*/ 2147483647 h 80"/>
              <a:gd name="T28" fmla="*/ 2147483647 w 52"/>
              <a:gd name="T29" fmla="*/ 2147483647 h 80"/>
              <a:gd name="T30" fmla="*/ 2147483647 w 52"/>
              <a:gd name="T31" fmla="*/ 2147483647 h 80"/>
              <a:gd name="T32" fmla="*/ 2147483647 w 52"/>
              <a:gd name="T33" fmla="*/ 2147483647 h 80"/>
              <a:gd name="T34" fmla="*/ 2147483647 w 52"/>
              <a:gd name="T35" fmla="*/ 2147483647 h 80"/>
              <a:gd name="T36" fmla="*/ 2147483647 w 52"/>
              <a:gd name="T37" fmla="*/ 2147483647 h 80"/>
              <a:gd name="T38" fmla="*/ 2147483647 w 52"/>
              <a:gd name="T39" fmla="*/ 2147483647 h 80"/>
              <a:gd name="T40" fmla="*/ 2147483647 w 52"/>
              <a:gd name="T41" fmla="*/ 2147483647 h 80"/>
              <a:gd name="T42" fmla="*/ 2147483647 w 52"/>
              <a:gd name="T43" fmla="*/ 2147483647 h 80"/>
              <a:gd name="T44" fmla="*/ 2147483647 w 52"/>
              <a:gd name="T45" fmla="*/ 2147483647 h 80"/>
              <a:gd name="T46" fmla="*/ 2147483647 w 52"/>
              <a:gd name="T47" fmla="*/ 2147483647 h 80"/>
              <a:gd name="T48" fmla="*/ 2147483647 w 52"/>
              <a:gd name="T49" fmla="*/ 2147483647 h 80"/>
              <a:gd name="T50" fmla="*/ 2147483647 w 52"/>
              <a:gd name="T51" fmla="*/ 2147483647 h 8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2" h="80">
                <a:moveTo>
                  <a:pt x="40" y="68"/>
                </a:moveTo>
                <a:lnTo>
                  <a:pt x="40" y="68"/>
                </a:lnTo>
                <a:lnTo>
                  <a:pt x="16" y="46"/>
                </a:lnTo>
                <a:lnTo>
                  <a:pt x="6" y="36"/>
                </a:lnTo>
                <a:lnTo>
                  <a:pt x="2" y="28"/>
                </a:lnTo>
                <a:lnTo>
                  <a:pt x="0" y="20"/>
                </a:lnTo>
                <a:lnTo>
                  <a:pt x="0" y="10"/>
                </a:lnTo>
                <a:lnTo>
                  <a:pt x="12" y="0"/>
                </a:lnTo>
                <a:lnTo>
                  <a:pt x="12" y="14"/>
                </a:lnTo>
                <a:lnTo>
                  <a:pt x="12" y="20"/>
                </a:lnTo>
                <a:lnTo>
                  <a:pt x="14" y="26"/>
                </a:lnTo>
                <a:lnTo>
                  <a:pt x="46" y="56"/>
                </a:lnTo>
                <a:lnTo>
                  <a:pt x="52" y="64"/>
                </a:lnTo>
                <a:lnTo>
                  <a:pt x="52" y="68"/>
                </a:lnTo>
                <a:lnTo>
                  <a:pt x="50" y="72"/>
                </a:lnTo>
                <a:lnTo>
                  <a:pt x="46" y="80"/>
                </a:lnTo>
                <a:lnTo>
                  <a:pt x="44" y="74"/>
                </a:lnTo>
                <a:lnTo>
                  <a:pt x="40" y="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44" name="Freeform 20"/>
          <p:cNvSpPr>
            <a:spLocks/>
          </p:cNvSpPr>
          <p:nvPr/>
        </p:nvSpPr>
        <p:spPr bwMode="gray">
          <a:xfrm>
            <a:off x="8737600" y="376238"/>
            <a:ext cx="19050" cy="52387"/>
          </a:xfrm>
          <a:custGeom>
            <a:avLst/>
            <a:gdLst>
              <a:gd name="T0" fmla="*/ 0 w 26"/>
              <a:gd name="T1" fmla="*/ 0 h 74"/>
              <a:gd name="T2" fmla="*/ 0 w 26"/>
              <a:gd name="T3" fmla="*/ 0 h 74"/>
              <a:gd name="T4" fmla="*/ 2147483647 w 26"/>
              <a:gd name="T5" fmla="*/ 0 h 74"/>
              <a:gd name="T6" fmla="*/ 2147483647 w 26"/>
              <a:gd name="T7" fmla="*/ 2147483647 h 74"/>
              <a:gd name="T8" fmla="*/ 0 w 26"/>
              <a:gd name="T9" fmla="*/ 2147483647 h 74"/>
              <a:gd name="T10" fmla="*/ 0 w 26"/>
              <a:gd name="T11" fmla="*/ 0 h 74"/>
              <a:gd name="T12" fmla="*/ 0 w 26"/>
              <a:gd name="T13" fmla="*/ 0 h 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6" h="74">
                <a:moveTo>
                  <a:pt x="0" y="0"/>
                </a:moveTo>
                <a:lnTo>
                  <a:pt x="0" y="0"/>
                </a:lnTo>
                <a:lnTo>
                  <a:pt x="26" y="0"/>
                </a:lnTo>
                <a:lnTo>
                  <a:pt x="26" y="74"/>
                </a:lnTo>
                <a:lnTo>
                  <a:pt x="0" y="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45" name="Freeform 21"/>
          <p:cNvSpPr>
            <a:spLocks/>
          </p:cNvSpPr>
          <p:nvPr/>
        </p:nvSpPr>
        <p:spPr bwMode="gray">
          <a:xfrm>
            <a:off x="8777288" y="376238"/>
            <a:ext cx="23812" cy="28575"/>
          </a:xfrm>
          <a:custGeom>
            <a:avLst/>
            <a:gdLst>
              <a:gd name="T0" fmla="*/ 0 w 34"/>
              <a:gd name="T1" fmla="*/ 2147483647 h 40"/>
              <a:gd name="T2" fmla="*/ 0 w 34"/>
              <a:gd name="T3" fmla="*/ 2147483647 h 40"/>
              <a:gd name="T4" fmla="*/ 2147483647 w 34"/>
              <a:gd name="T5" fmla="*/ 0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0 h 40"/>
              <a:gd name="T20" fmla="*/ 2147483647 w 34"/>
              <a:gd name="T21" fmla="*/ 0 h 40"/>
              <a:gd name="T22" fmla="*/ 2147483647 w 34"/>
              <a:gd name="T23" fmla="*/ 2147483647 h 40"/>
              <a:gd name="T24" fmla="*/ 2147483647 w 34"/>
              <a:gd name="T25" fmla="*/ 2147483647 h 40"/>
              <a:gd name="T26" fmla="*/ 2147483647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0 w 34"/>
              <a:gd name="T33" fmla="*/ 2147483647 h 40"/>
              <a:gd name="T34" fmla="*/ 0 w 34"/>
              <a:gd name="T35" fmla="*/ 2147483647 h 40"/>
              <a:gd name="T36" fmla="*/ 0 w 34"/>
              <a:gd name="T37" fmla="*/ 2147483647 h 4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4" h="40">
                <a:moveTo>
                  <a:pt x="0" y="6"/>
                </a:moveTo>
                <a:lnTo>
                  <a:pt x="0" y="6"/>
                </a:lnTo>
                <a:lnTo>
                  <a:pt x="8" y="0"/>
                </a:lnTo>
                <a:lnTo>
                  <a:pt x="14" y="6"/>
                </a:lnTo>
                <a:lnTo>
                  <a:pt x="14" y="28"/>
                </a:lnTo>
                <a:lnTo>
                  <a:pt x="18" y="24"/>
                </a:lnTo>
                <a:lnTo>
                  <a:pt x="20" y="16"/>
                </a:lnTo>
                <a:lnTo>
                  <a:pt x="20" y="0"/>
                </a:lnTo>
                <a:lnTo>
                  <a:pt x="34" y="12"/>
                </a:lnTo>
                <a:lnTo>
                  <a:pt x="34" y="20"/>
                </a:lnTo>
                <a:lnTo>
                  <a:pt x="32" y="28"/>
                </a:lnTo>
                <a:lnTo>
                  <a:pt x="22" y="40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46" name="Freeform 22"/>
          <p:cNvSpPr>
            <a:spLocks/>
          </p:cNvSpPr>
          <p:nvPr/>
        </p:nvSpPr>
        <p:spPr bwMode="gray">
          <a:xfrm>
            <a:off x="8745538" y="287338"/>
            <a:ext cx="57150" cy="53975"/>
          </a:xfrm>
          <a:custGeom>
            <a:avLst/>
            <a:gdLst>
              <a:gd name="T0" fmla="*/ 2147483647 w 80"/>
              <a:gd name="T1" fmla="*/ 2147483647 h 76"/>
              <a:gd name="T2" fmla="*/ 2147483647 w 80"/>
              <a:gd name="T3" fmla="*/ 2147483647 h 76"/>
              <a:gd name="T4" fmla="*/ 2147483647 w 80"/>
              <a:gd name="T5" fmla="*/ 2147483647 h 76"/>
              <a:gd name="T6" fmla="*/ 2147483647 w 80"/>
              <a:gd name="T7" fmla="*/ 2147483647 h 76"/>
              <a:gd name="T8" fmla="*/ 2147483647 w 80"/>
              <a:gd name="T9" fmla="*/ 2147483647 h 76"/>
              <a:gd name="T10" fmla="*/ 2147483647 w 80"/>
              <a:gd name="T11" fmla="*/ 2147483647 h 76"/>
              <a:gd name="T12" fmla="*/ 2147483647 w 80"/>
              <a:gd name="T13" fmla="*/ 0 h 76"/>
              <a:gd name="T14" fmla="*/ 2147483647 w 80"/>
              <a:gd name="T15" fmla="*/ 0 h 76"/>
              <a:gd name="T16" fmla="*/ 2147483647 w 80"/>
              <a:gd name="T17" fmla="*/ 2147483647 h 76"/>
              <a:gd name="T18" fmla="*/ 2147483647 w 80"/>
              <a:gd name="T19" fmla="*/ 2147483647 h 76"/>
              <a:gd name="T20" fmla="*/ 2147483647 w 80"/>
              <a:gd name="T21" fmla="*/ 2147483647 h 76"/>
              <a:gd name="T22" fmla="*/ 2147483647 w 80"/>
              <a:gd name="T23" fmla="*/ 2147483647 h 76"/>
              <a:gd name="T24" fmla="*/ 2147483647 w 80"/>
              <a:gd name="T25" fmla="*/ 2147483647 h 76"/>
              <a:gd name="T26" fmla="*/ 2147483647 w 80"/>
              <a:gd name="T27" fmla="*/ 2147483647 h 76"/>
              <a:gd name="T28" fmla="*/ 2147483647 w 80"/>
              <a:gd name="T29" fmla="*/ 2147483647 h 76"/>
              <a:gd name="T30" fmla="*/ 2147483647 w 80"/>
              <a:gd name="T31" fmla="*/ 2147483647 h 76"/>
              <a:gd name="T32" fmla="*/ 2147483647 w 80"/>
              <a:gd name="T33" fmla="*/ 2147483647 h 76"/>
              <a:gd name="T34" fmla="*/ 2147483647 w 80"/>
              <a:gd name="T35" fmla="*/ 2147483647 h 76"/>
              <a:gd name="T36" fmla="*/ 2147483647 w 80"/>
              <a:gd name="T37" fmla="*/ 2147483647 h 76"/>
              <a:gd name="T38" fmla="*/ 2147483647 w 80"/>
              <a:gd name="T39" fmla="*/ 2147483647 h 76"/>
              <a:gd name="T40" fmla="*/ 2147483647 w 80"/>
              <a:gd name="T41" fmla="*/ 2147483647 h 76"/>
              <a:gd name="T42" fmla="*/ 2147483647 w 80"/>
              <a:gd name="T43" fmla="*/ 2147483647 h 76"/>
              <a:gd name="T44" fmla="*/ 2147483647 w 80"/>
              <a:gd name="T45" fmla="*/ 2147483647 h 76"/>
              <a:gd name="T46" fmla="*/ 2147483647 w 80"/>
              <a:gd name="T47" fmla="*/ 2147483647 h 76"/>
              <a:gd name="T48" fmla="*/ 0 w 80"/>
              <a:gd name="T49" fmla="*/ 2147483647 h 76"/>
              <a:gd name="T50" fmla="*/ 0 w 80"/>
              <a:gd name="T51" fmla="*/ 2147483647 h 76"/>
              <a:gd name="T52" fmla="*/ 2147483647 w 80"/>
              <a:gd name="T53" fmla="*/ 2147483647 h 76"/>
              <a:gd name="T54" fmla="*/ 2147483647 w 80"/>
              <a:gd name="T55" fmla="*/ 2147483647 h 76"/>
              <a:gd name="T56" fmla="*/ 2147483647 w 80"/>
              <a:gd name="T57" fmla="*/ 2147483647 h 76"/>
              <a:gd name="T58" fmla="*/ 2147483647 w 80"/>
              <a:gd name="T59" fmla="*/ 2147483647 h 7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80" h="76">
                <a:moveTo>
                  <a:pt x="64" y="76"/>
                </a:moveTo>
                <a:lnTo>
                  <a:pt x="68" y="62"/>
                </a:lnTo>
                <a:lnTo>
                  <a:pt x="80" y="60"/>
                </a:lnTo>
                <a:lnTo>
                  <a:pt x="80" y="24"/>
                </a:lnTo>
                <a:lnTo>
                  <a:pt x="70" y="26"/>
                </a:lnTo>
                <a:lnTo>
                  <a:pt x="70" y="0"/>
                </a:lnTo>
                <a:lnTo>
                  <a:pt x="52" y="4"/>
                </a:lnTo>
                <a:lnTo>
                  <a:pt x="52" y="48"/>
                </a:lnTo>
                <a:lnTo>
                  <a:pt x="50" y="50"/>
                </a:lnTo>
                <a:lnTo>
                  <a:pt x="48" y="52"/>
                </a:lnTo>
                <a:lnTo>
                  <a:pt x="46" y="52"/>
                </a:lnTo>
                <a:lnTo>
                  <a:pt x="44" y="50"/>
                </a:lnTo>
                <a:lnTo>
                  <a:pt x="42" y="48"/>
                </a:lnTo>
                <a:lnTo>
                  <a:pt x="42" y="6"/>
                </a:lnTo>
                <a:lnTo>
                  <a:pt x="24" y="8"/>
                </a:lnTo>
                <a:lnTo>
                  <a:pt x="24" y="26"/>
                </a:lnTo>
                <a:lnTo>
                  <a:pt x="14" y="44"/>
                </a:lnTo>
                <a:lnTo>
                  <a:pt x="0" y="62"/>
                </a:lnTo>
                <a:lnTo>
                  <a:pt x="20" y="62"/>
                </a:lnTo>
                <a:lnTo>
                  <a:pt x="26" y="76"/>
                </a:lnTo>
                <a:lnTo>
                  <a:pt x="64" y="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47" name="Freeform 23"/>
          <p:cNvSpPr>
            <a:spLocks/>
          </p:cNvSpPr>
          <p:nvPr/>
        </p:nvSpPr>
        <p:spPr bwMode="gray">
          <a:xfrm>
            <a:off x="8648700" y="312738"/>
            <a:ext cx="7938" cy="23812"/>
          </a:xfrm>
          <a:custGeom>
            <a:avLst/>
            <a:gdLst>
              <a:gd name="T0" fmla="*/ 2147483647 w 10"/>
              <a:gd name="T1" fmla="*/ 2147483647 h 34"/>
              <a:gd name="T2" fmla="*/ 2147483647 w 10"/>
              <a:gd name="T3" fmla="*/ 2147483647 h 34"/>
              <a:gd name="T4" fmla="*/ 0 w 10"/>
              <a:gd name="T5" fmla="*/ 0 h 34"/>
              <a:gd name="T6" fmla="*/ 0 w 10"/>
              <a:gd name="T7" fmla="*/ 0 h 34"/>
              <a:gd name="T8" fmla="*/ 2147483647 w 10"/>
              <a:gd name="T9" fmla="*/ 0 h 34"/>
              <a:gd name="T10" fmla="*/ 2147483647 w 10"/>
              <a:gd name="T11" fmla="*/ 2147483647 h 34"/>
              <a:gd name="T12" fmla="*/ 2147483647 w 10"/>
              <a:gd name="T13" fmla="*/ 2147483647 h 34"/>
              <a:gd name="T14" fmla="*/ 2147483647 w 10"/>
              <a:gd name="T15" fmla="*/ 2147483647 h 34"/>
              <a:gd name="T16" fmla="*/ 2147483647 w 10"/>
              <a:gd name="T17" fmla="*/ 2147483647 h 34"/>
              <a:gd name="T18" fmla="*/ 2147483647 w 10"/>
              <a:gd name="T19" fmla="*/ 2147483647 h 34"/>
              <a:gd name="T20" fmla="*/ 2147483647 w 10"/>
              <a:gd name="T21" fmla="*/ 2147483647 h 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34">
                <a:moveTo>
                  <a:pt x="2" y="30"/>
                </a:moveTo>
                <a:lnTo>
                  <a:pt x="2" y="30"/>
                </a:lnTo>
                <a:lnTo>
                  <a:pt x="0" y="0"/>
                </a:lnTo>
                <a:lnTo>
                  <a:pt x="6" y="0"/>
                </a:lnTo>
                <a:lnTo>
                  <a:pt x="10" y="4"/>
                </a:lnTo>
                <a:lnTo>
                  <a:pt x="10" y="34"/>
                </a:lnTo>
                <a:lnTo>
                  <a:pt x="2" y="34"/>
                </a:lnTo>
                <a:lnTo>
                  <a:pt x="2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48" name="Freeform 24"/>
          <p:cNvSpPr>
            <a:spLocks/>
          </p:cNvSpPr>
          <p:nvPr/>
        </p:nvSpPr>
        <p:spPr bwMode="gray">
          <a:xfrm>
            <a:off x="8642350" y="268288"/>
            <a:ext cx="22225" cy="23812"/>
          </a:xfrm>
          <a:custGeom>
            <a:avLst/>
            <a:gdLst>
              <a:gd name="T0" fmla="*/ 2147483647 w 32"/>
              <a:gd name="T1" fmla="*/ 2147483647 h 34"/>
              <a:gd name="T2" fmla="*/ 2147483647 w 32"/>
              <a:gd name="T3" fmla="*/ 2147483647 h 34"/>
              <a:gd name="T4" fmla="*/ 2147483647 w 32"/>
              <a:gd name="T5" fmla="*/ 2147483647 h 34"/>
              <a:gd name="T6" fmla="*/ 2147483647 w 32"/>
              <a:gd name="T7" fmla="*/ 2147483647 h 34"/>
              <a:gd name="T8" fmla="*/ 0 w 32"/>
              <a:gd name="T9" fmla="*/ 2147483647 h 34"/>
              <a:gd name="T10" fmla="*/ 0 w 32"/>
              <a:gd name="T11" fmla="*/ 0 h 34"/>
              <a:gd name="T12" fmla="*/ 0 w 32"/>
              <a:gd name="T13" fmla="*/ 0 h 34"/>
              <a:gd name="T14" fmla="*/ 2147483647 w 32"/>
              <a:gd name="T15" fmla="*/ 0 h 34"/>
              <a:gd name="T16" fmla="*/ 2147483647 w 32"/>
              <a:gd name="T17" fmla="*/ 2147483647 h 34"/>
              <a:gd name="T18" fmla="*/ 2147483647 w 32"/>
              <a:gd name="T19" fmla="*/ 2147483647 h 34"/>
              <a:gd name="T20" fmla="*/ 2147483647 w 32"/>
              <a:gd name="T21" fmla="*/ 2147483647 h 34"/>
              <a:gd name="T22" fmla="*/ 2147483647 w 32"/>
              <a:gd name="T23" fmla="*/ 2147483647 h 34"/>
              <a:gd name="T24" fmla="*/ 2147483647 w 32"/>
              <a:gd name="T25" fmla="*/ 2147483647 h 34"/>
              <a:gd name="T26" fmla="*/ 2147483647 w 32"/>
              <a:gd name="T27" fmla="*/ 2147483647 h 34"/>
              <a:gd name="T28" fmla="*/ 2147483647 w 32"/>
              <a:gd name="T29" fmla="*/ 2147483647 h 34"/>
              <a:gd name="T30" fmla="*/ 2147483647 w 32"/>
              <a:gd name="T31" fmla="*/ 2147483647 h 3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2" h="34">
                <a:moveTo>
                  <a:pt x="10" y="28"/>
                </a:moveTo>
                <a:lnTo>
                  <a:pt x="10" y="28"/>
                </a:lnTo>
                <a:lnTo>
                  <a:pt x="6" y="8"/>
                </a:lnTo>
                <a:lnTo>
                  <a:pt x="0" y="8"/>
                </a:lnTo>
                <a:lnTo>
                  <a:pt x="0" y="0"/>
                </a:lnTo>
                <a:lnTo>
                  <a:pt x="32" y="0"/>
                </a:lnTo>
                <a:lnTo>
                  <a:pt x="32" y="8"/>
                </a:lnTo>
                <a:lnTo>
                  <a:pt x="24" y="8"/>
                </a:lnTo>
                <a:lnTo>
                  <a:pt x="20" y="34"/>
                </a:lnTo>
                <a:lnTo>
                  <a:pt x="16" y="30"/>
                </a:lnTo>
                <a:lnTo>
                  <a:pt x="1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49" name="Freeform 25"/>
          <p:cNvSpPr>
            <a:spLocks/>
          </p:cNvSpPr>
          <p:nvPr/>
        </p:nvSpPr>
        <p:spPr bwMode="gray">
          <a:xfrm>
            <a:off x="8640763" y="214313"/>
            <a:ext cx="25400" cy="49212"/>
          </a:xfrm>
          <a:custGeom>
            <a:avLst/>
            <a:gdLst>
              <a:gd name="T0" fmla="*/ 2147483647 w 36"/>
              <a:gd name="T1" fmla="*/ 2147483647 h 70"/>
              <a:gd name="T2" fmla="*/ 2147483647 w 36"/>
              <a:gd name="T3" fmla="*/ 2147483647 h 70"/>
              <a:gd name="T4" fmla="*/ 2147483647 w 36"/>
              <a:gd name="T5" fmla="*/ 2147483647 h 70"/>
              <a:gd name="T6" fmla="*/ 0 w 36"/>
              <a:gd name="T7" fmla="*/ 2147483647 h 70"/>
              <a:gd name="T8" fmla="*/ 0 w 36"/>
              <a:gd name="T9" fmla="*/ 2147483647 h 70"/>
              <a:gd name="T10" fmla="*/ 0 w 36"/>
              <a:gd name="T11" fmla="*/ 2147483647 h 70"/>
              <a:gd name="T12" fmla="*/ 0 w 36"/>
              <a:gd name="T13" fmla="*/ 2147483647 h 70"/>
              <a:gd name="T14" fmla="*/ 0 w 36"/>
              <a:gd name="T15" fmla="*/ 2147483647 h 70"/>
              <a:gd name="T16" fmla="*/ 2147483647 w 36"/>
              <a:gd name="T17" fmla="*/ 2147483647 h 70"/>
              <a:gd name="T18" fmla="*/ 2147483647 w 36"/>
              <a:gd name="T19" fmla="*/ 2147483647 h 70"/>
              <a:gd name="T20" fmla="*/ 2147483647 w 36"/>
              <a:gd name="T21" fmla="*/ 2147483647 h 70"/>
              <a:gd name="T22" fmla="*/ 2147483647 w 36"/>
              <a:gd name="T23" fmla="*/ 2147483647 h 70"/>
              <a:gd name="T24" fmla="*/ 2147483647 w 36"/>
              <a:gd name="T25" fmla="*/ 2147483647 h 70"/>
              <a:gd name="T26" fmla="*/ 2147483647 w 36"/>
              <a:gd name="T27" fmla="*/ 2147483647 h 70"/>
              <a:gd name="T28" fmla="*/ 2147483647 w 36"/>
              <a:gd name="T29" fmla="*/ 2147483647 h 70"/>
              <a:gd name="T30" fmla="*/ 2147483647 w 36"/>
              <a:gd name="T31" fmla="*/ 2147483647 h 70"/>
              <a:gd name="T32" fmla="*/ 2147483647 w 36"/>
              <a:gd name="T33" fmla="*/ 2147483647 h 70"/>
              <a:gd name="T34" fmla="*/ 2147483647 w 36"/>
              <a:gd name="T35" fmla="*/ 2147483647 h 70"/>
              <a:gd name="T36" fmla="*/ 2147483647 w 36"/>
              <a:gd name="T37" fmla="*/ 0 h 70"/>
              <a:gd name="T38" fmla="*/ 2147483647 w 36"/>
              <a:gd name="T39" fmla="*/ 0 h 70"/>
              <a:gd name="T40" fmla="*/ 2147483647 w 36"/>
              <a:gd name="T41" fmla="*/ 2147483647 h 70"/>
              <a:gd name="T42" fmla="*/ 2147483647 w 36"/>
              <a:gd name="T43" fmla="*/ 2147483647 h 70"/>
              <a:gd name="T44" fmla="*/ 2147483647 w 36"/>
              <a:gd name="T45" fmla="*/ 2147483647 h 70"/>
              <a:gd name="T46" fmla="*/ 2147483647 w 36"/>
              <a:gd name="T47" fmla="*/ 2147483647 h 70"/>
              <a:gd name="T48" fmla="*/ 2147483647 w 36"/>
              <a:gd name="T49" fmla="*/ 2147483647 h 70"/>
              <a:gd name="T50" fmla="*/ 2147483647 w 36"/>
              <a:gd name="T51" fmla="*/ 2147483647 h 70"/>
              <a:gd name="T52" fmla="*/ 2147483647 w 36"/>
              <a:gd name="T53" fmla="*/ 2147483647 h 70"/>
              <a:gd name="T54" fmla="*/ 2147483647 w 36"/>
              <a:gd name="T55" fmla="*/ 2147483647 h 70"/>
              <a:gd name="T56" fmla="*/ 2147483647 w 36"/>
              <a:gd name="T57" fmla="*/ 2147483647 h 70"/>
              <a:gd name="T58" fmla="*/ 2147483647 w 36"/>
              <a:gd name="T59" fmla="*/ 2147483647 h 70"/>
              <a:gd name="T60" fmla="*/ 2147483647 w 36"/>
              <a:gd name="T61" fmla="*/ 2147483647 h 70"/>
              <a:gd name="T62" fmla="*/ 2147483647 w 36"/>
              <a:gd name="T63" fmla="*/ 2147483647 h 70"/>
              <a:gd name="T64" fmla="*/ 2147483647 w 36"/>
              <a:gd name="T65" fmla="*/ 2147483647 h 70"/>
              <a:gd name="T66" fmla="*/ 2147483647 w 36"/>
              <a:gd name="T67" fmla="*/ 2147483647 h 70"/>
              <a:gd name="T68" fmla="*/ 2147483647 w 36"/>
              <a:gd name="T69" fmla="*/ 2147483647 h 70"/>
              <a:gd name="T70" fmla="*/ 2147483647 w 36"/>
              <a:gd name="T71" fmla="*/ 2147483647 h 70"/>
              <a:gd name="T72" fmla="*/ 2147483647 w 36"/>
              <a:gd name="T73" fmla="*/ 2147483647 h 70"/>
              <a:gd name="T74" fmla="*/ 2147483647 w 36"/>
              <a:gd name="T75" fmla="*/ 2147483647 h 70"/>
              <a:gd name="T76" fmla="*/ 2147483647 w 36"/>
              <a:gd name="T77" fmla="*/ 2147483647 h 70"/>
              <a:gd name="T78" fmla="*/ 2147483647 w 36"/>
              <a:gd name="T79" fmla="*/ 2147483647 h 70"/>
              <a:gd name="T80" fmla="*/ 2147483647 w 36"/>
              <a:gd name="T81" fmla="*/ 2147483647 h 70"/>
              <a:gd name="T82" fmla="*/ 2147483647 w 36"/>
              <a:gd name="T83" fmla="*/ 2147483647 h 70"/>
              <a:gd name="T84" fmla="*/ 2147483647 w 36"/>
              <a:gd name="T85" fmla="*/ 2147483647 h 70"/>
              <a:gd name="T86" fmla="*/ 2147483647 w 36"/>
              <a:gd name="T87" fmla="*/ 2147483647 h 70"/>
              <a:gd name="T88" fmla="*/ 2147483647 w 36"/>
              <a:gd name="T89" fmla="*/ 2147483647 h 7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6" h="70">
                <a:moveTo>
                  <a:pt x="10" y="70"/>
                </a:moveTo>
                <a:lnTo>
                  <a:pt x="10" y="70"/>
                </a:lnTo>
                <a:lnTo>
                  <a:pt x="4" y="60"/>
                </a:lnTo>
                <a:lnTo>
                  <a:pt x="0" y="48"/>
                </a:lnTo>
                <a:lnTo>
                  <a:pt x="0" y="36"/>
                </a:lnTo>
                <a:lnTo>
                  <a:pt x="0" y="24"/>
                </a:lnTo>
                <a:lnTo>
                  <a:pt x="4" y="32"/>
                </a:lnTo>
                <a:lnTo>
                  <a:pt x="12" y="38"/>
                </a:lnTo>
                <a:lnTo>
                  <a:pt x="8" y="28"/>
                </a:lnTo>
                <a:lnTo>
                  <a:pt x="6" y="18"/>
                </a:lnTo>
                <a:lnTo>
                  <a:pt x="8" y="12"/>
                </a:lnTo>
                <a:lnTo>
                  <a:pt x="10" y="8"/>
                </a:lnTo>
                <a:lnTo>
                  <a:pt x="16" y="2"/>
                </a:lnTo>
                <a:lnTo>
                  <a:pt x="22" y="0"/>
                </a:lnTo>
                <a:lnTo>
                  <a:pt x="20" y="8"/>
                </a:lnTo>
                <a:lnTo>
                  <a:pt x="22" y="16"/>
                </a:lnTo>
                <a:lnTo>
                  <a:pt x="26" y="12"/>
                </a:lnTo>
                <a:lnTo>
                  <a:pt x="28" y="10"/>
                </a:lnTo>
                <a:lnTo>
                  <a:pt x="34" y="26"/>
                </a:lnTo>
                <a:lnTo>
                  <a:pt x="36" y="34"/>
                </a:lnTo>
                <a:lnTo>
                  <a:pt x="36" y="42"/>
                </a:lnTo>
                <a:lnTo>
                  <a:pt x="34" y="48"/>
                </a:lnTo>
                <a:lnTo>
                  <a:pt x="32" y="38"/>
                </a:lnTo>
                <a:lnTo>
                  <a:pt x="30" y="36"/>
                </a:lnTo>
                <a:lnTo>
                  <a:pt x="26" y="34"/>
                </a:lnTo>
                <a:lnTo>
                  <a:pt x="28" y="40"/>
                </a:lnTo>
                <a:lnTo>
                  <a:pt x="30" y="46"/>
                </a:lnTo>
                <a:lnTo>
                  <a:pt x="30" y="54"/>
                </a:lnTo>
                <a:lnTo>
                  <a:pt x="30" y="60"/>
                </a:lnTo>
                <a:lnTo>
                  <a:pt x="28" y="64"/>
                </a:lnTo>
                <a:lnTo>
                  <a:pt x="24" y="70"/>
                </a:lnTo>
                <a:lnTo>
                  <a:pt x="10" y="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50" name="Freeform 26"/>
          <p:cNvSpPr>
            <a:spLocks/>
          </p:cNvSpPr>
          <p:nvPr/>
        </p:nvSpPr>
        <p:spPr bwMode="gray">
          <a:xfrm>
            <a:off x="8729663" y="242888"/>
            <a:ext cx="14287" cy="14287"/>
          </a:xfrm>
          <a:custGeom>
            <a:avLst/>
            <a:gdLst>
              <a:gd name="T0" fmla="*/ 2147483647 w 18"/>
              <a:gd name="T1" fmla="*/ 2147483647 h 20"/>
              <a:gd name="T2" fmla="*/ 2147483647 w 18"/>
              <a:gd name="T3" fmla="*/ 2147483647 h 20"/>
              <a:gd name="T4" fmla="*/ 2147483647 w 18"/>
              <a:gd name="T5" fmla="*/ 2147483647 h 20"/>
              <a:gd name="T6" fmla="*/ 0 w 18"/>
              <a:gd name="T7" fmla="*/ 2147483647 h 20"/>
              <a:gd name="T8" fmla="*/ 0 w 18"/>
              <a:gd name="T9" fmla="*/ 2147483647 h 20"/>
              <a:gd name="T10" fmla="*/ 2147483647 w 18"/>
              <a:gd name="T11" fmla="*/ 0 h 20"/>
              <a:gd name="T12" fmla="*/ 2147483647 w 18"/>
              <a:gd name="T13" fmla="*/ 2147483647 h 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" h="20">
                <a:moveTo>
                  <a:pt x="18" y="8"/>
                </a:moveTo>
                <a:lnTo>
                  <a:pt x="6" y="20"/>
                </a:lnTo>
                <a:lnTo>
                  <a:pt x="0" y="14"/>
                </a:lnTo>
                <a:lnTo>
                  <a:pt x="12" y="0"/>
                </a:lnTo>
                <a:lnTo>
                  <a:pt x="18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51" name="Freeform 27"/>
          <p:cNvSpPr>
            <a:spLocks/>
          </p:cNvSpPr>
          <p:nvPr/>
        </p:nvSpPr>
        <p:spPr bwMode="gray">
          <a:xfrm>
            <a:off x="8729663" y="242888"/>
            <a:ext cx="14287" cy="14287"/>
          </a:xfrm>
          <a:custGeom>
            <a:avLst/>
            <a:gdLst>
              <a:gd name="T0" fmla="*/ 2147483647 w 18"/>
              <a:gd name="T1" fmla="*/ 2147483647 h 20"/>
              <a:gd name="T2" fmla="*/ 2147483647 w 18"/>
              <a:gd name="T3" fmla="*/ 2147483647 h 20"/>
              <a:gd name="T4" fmla="*/ 2147483647 w 18"/>
              <a:gd name="T5" fmla="*/ 2147483647 h 20"/>
              <a:gd name="T6" fmla="*/ 0 w 18"/>
              <a:gd name="T7" fmla="*/ 2147483647 h 20"/>
              <a:gd name="T8" fmla="*/ 0 w 18"/>
              <a:gd name="T9" fmla="*/ 2147483647 h 20"/>
              <a:gd name="T10" fmla="*/ 2147483647 w 18"/>
              <a:gd name="T11" fmla="*/ 0 h 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" h="20">
                <a:moveTo>
                  <a:pt x="18" y="8"/>
                </a:moveTo>
                <a:lnTo>
                  <a:pt x="6" y="20"/>
                </a:lnTo>
                <a:lnTo>
                  <a:pt x="0" y="14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52" name="Freeform 28"/>
          <p:cNvSpPr>
            <a:spLocks/>
          </p:cNvSpPr>
          <p:nvPr/>
        </p:nvSpPr>
        <p:spPr bwMode="gray">
          <a:xfrm>
            <a:off x="8753475" y="207963"/>
            <a:ext cx="23813" cy="25400"/>
          </a:xfrm>
          <a:custGeom>
            <a:avLst/>
            <a:gdLst>
              <a:gd name="T0" fmla="*/ 0 w 34"/>
              <a:gd name="T1" fmla="*/ 2147483647 h 36"/>
              <a:gd name="T2" fmla="*/ 0 w 34"/>
              <a:gd name="T3" fmla="*/ 2147483647 h 36"/>
              <a:gd name="T4" fmla="*/ 2147483647 w 34"/>
              <a:gd name="T5" fmla="*/ 2147483647 h 36"/>
              <a:gd name="T6" fmla="*/ 2147483647 w 34"/>
              <a:gd name="T7" fmla="*/ 2147483647 h 36"/>
              <a:gd name="T8" fmla="*/ 2147483647 w 34"/>
              <a:gd name="T9" fmla="*/ 0 h 36"/>
              <a:gd name="T10" fmla="*/ 2147483647 w 34"/>
              <a:gd name="T11" fmla="*/ 0 h 36"/>
              <a:gd name="T12" fmla="*/ 2147483647 w 34"/>
              <a:gd name="T13" fmla="*/ 0 h 36"/>
              <a:gd name="T14" fmla="*/ 2147483647 w 34"/>
              <a:gd name="T15" fmla="*/ 2147483647 h 36"/>
              <a:gd name="T16" fmla="*/ 2147483647 w 34"/>
              <a:gd name="T17" fmla="*/ 2147483647 h 36"/>
              <a:gd name="T18" fmla="*/ 2147483647 w 34"/>
              <a:gd name="T19" fmla="*/ 2147483647 h 36"/>
              <a:gd name="T20" fmla="*/ 2147483647 w 34"/>
              <a:gd name="T21" fmla="*/ 2147483647 h 36"/>
              <a:gd name="T22" fmla="*/ 2147483647 w 34"/>
              <a:gd name="T23" fmla="*/ 2147483647 h 36"/>
              <a:gd name="T24" fmla="*/ 2147483647 w 34"/>
              <a:gd name="T25" fmla="*/ 2147483647 h 36"/>
              <a:gd name="T26" fmla="*/ 2147483647 w 34"/>
              <a:gd name="T27" fmla="*/ 2147483647 h 36"/>
              <a:gd name="T28" fmla="*/ 2147483647 w 34"/>
              <a:gd name="T29" fmla="*/ 2147483647 h 36"/>
              <a:gd name="T30" fmla="*/ 2147483647 w 34"/>
              <a:gd name="T31" fmla="*/ 2147483647 h 36"/>
              <a:gd name="T32" fmla="*/ 2147483647 w 34"/>
              <a:gd name="T33" fmla="*/ 2147483647 h 36"/>
              <a:gd name="T34" fmla="*/ 0 w 34"/>
              <a:gd name="T35" fmla="*/ 2147483647 h 36"/>
              <a:gd name="T36" fmla="*/ 0 w 34"/>
              <a:gd name="T37" fmla="*/ 2147483647 h 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4" h="36">
                <a:moveTo>
                  <a:pt x="0" y="28"/>
                </a:moveTo>
                <a:lnTo>
                  <a:pt x="0" y="28"/>
                </a:lnTo>
                <a:lnTo>
                  <a:pt x="4" y="12"/>
                </a:lnTo>
                <a:lnTo>
                  <a:pt x="8" y="6"/>
                </a:lnTo>
                <a:lnTo>
                  <a:pt x="14" y="0"/>
                </a:lnTo>
                <a:lnTo>
                  <a:pt x="22" y="0"/>
                </a:lnTo>
                <a:lnTo>
                  <a:pt x="28" y="4"/>
                </a:lnTo>
                <a:lnTo>
                  <a:pt x="32" y="6"/>
                </a:lnTo>
                <a:lnTo>
                  <a:pt x="34" y="10"/>
                </a:lnTo>
                <a:lnTo>
                  <a:pt x="34" y="18"/>
                </a:lnTo>
                <a:lnTo>
                  <a:pt x="30" y="26"/>
                </a:lnTo>
                <a:lnTo>
                  <a:pt x="22" y="30"/>
                </a:lnTo>
                <a:lnTo>
                  <a:pt x="14" y="34"/>
                </a:lnTo>
                <a:lnTo>
                  <a:pt x="6" y="36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8745538" y="349250"/>
            <a:ext cx="61912" cy="17463"/>
          </a:xfrm>
          <a:custGeom>
            <a:avLst/>
            <a:gdLst>
              <a:gd name="T0" fmla="*/ 2147483647 w 86"/>
              <a:gd name="T1" fmla="*/ 0 h 26"/>
              <a:gd name="T2" fmla="*/ 2147483647 w 86"/>
              <a:gd name="T3" fmla="*/ 2147483647 h 26"/>
              <a:gd name="T4" fmla="*/ 0 w 86"/>
              <a:gd name="T5" fmla="*/ 2147483647 h 26"/>
              <a:gd name="T6" fmla="*/ 0 w 86"/>
              <a:gd name="T7" fmla="*/ 0 h 26"/>
              <a:gd name="T8" fmla="*/ 2147483647 w 86"/>
              <a:gd name="T9" fmla="*/ 0 h 26"/>
              <a:gd name="T10" fmla="*/ 2147483647 w 86"/>
              <a:gd name="T11" fmla="*/ 0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6" h="26">
                <a:moveTo>
                  <a:pt x="86" y="0"/>
                </a:moveTo>
                <a:lnTo>
                  <a:pt x="86" y="26"/>
                </a:lnTo>
                <a:lnTo>
                  <a:pt x="0" y="26"/>
                </a:lnTo>
                <a:lnTo>
                  <a:pt x="0" y="0"/>
                </a:lnTo>
                <a:lnTo>
                  <a:pt x="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54" name="Freeform 30"/>
          <p:cNvSpPr>
            <a:spLocks/>
          </p:cNvSpPr>
          <p:nvPr/>
        </p:nvSpPr>
        <p:spPr bwMode="gray">
          <a:xfrm>
            <a:off x="8640763" y="227013"/>
            <a:ext cx="119062" cy="249237"/>
          </a:xfrm>
          <a:custGeom>
            <a:avLst/>
            <a:gdLst>
              <a:gd name="T0" fmla="*/ 2147483647 w 168"/>
              <a:gd name="T1" fmla="*/ 2147483647 h 352"/>
              <a:gd name="T2" fmla="*/ 2147483647 w 168"/>
              <a:gd name="T3" fmla="*/ 2147483647 h 352"/>
              <a:gd name="T4" fmla="*/ 2147483647 w 168"/>
              <a:gd name="T5" fmla="*/ 2147483647 h 352"/>
              <a:gd name="T6" fmla="*/ 2147483647 w 168"/>
              <a:gd name="T7" fmla="*/ 2147483647 h 352"/>
              <a:gd name="T8" fmla="*/ 2147483647 w 168"/>
              <a:gd name="T9" fmla="*/ 2147483647 h 352"/>
              <a:gd name="T10" fmla="*/ 2147483647 w 168"/>
              <a:gd name="T11" fmla="*/ 2147483647 h 352"/>
              <a:gd name="T12" fmla="*/ 2147483647 w 168"/>
              <a:gd name="T13" fmla="*/ 2147483647 h 352"/>
              <a:gd name="T14" fmla="*/ 2147483647 w 168"/>
              <a:gd name="T15" fmla="*/ 2147483647 h 352"/>
              <a:gd name="T16" fmla="*/ 2147483647 w 168"/>
              <a:gd name="T17" fmla="*/ 2147483647 h 352"/>
              <a:gd name="T18" fmla="*/ 2147483647 w 168"/>
              <a:gd name="T19" fmla="*/ 2147483647 h 352"/>
              <a:gd name="T20" fmla="*/ 2147483647 w 168"/>
              <a:gd name="T21" fmla="*/ 2147483647 h 352"/>
              <a:gd name="T22" fmla="*/ 2147483647 w 168"/>
              <a:gd name="T23" fmla="*/ 2147483647 h 352"/>
              <a:gd name="T24" fmla="*/ 2147483647 w 168"/>
              <a:gd name="T25" fmla="*/ 2147483647 h 352"/>
              <a:gd name="T26" fmla="*/ 2147483647 w 168"/>
              <a:gd name="T27" fmla="*/ 2147483647 h 352"/>
              <a:gd name="T28" fmla="*/ 2147483647 w 168"/>
              <a:gd name="T29" fmla="*/ 2147483647 h 352"/>
              <a:gd name="T30" fmla="*/ 0 w 168"/>
              <a:gd name="T31" fmla="*/ 2147483647 h 352"/>
              <a:gd name="T32" fmla="*/ 2147483647 w 168"/>
              <a:gd name="T33" fmla="*/ 2147483647 h 352"/>
              <a:gd name="T34" fmla="*/ 2147483647 w 168"/>
              <a:gd name="T35" fmla="*/ 2147483647 h 352"/>
              <a:gd name="T36" fmla="*/ 2147483647 w 168"/>
              <a:gd name="T37" fmla="*/ 2147483647 h 352"/>
              <a:gd name="T38" fmla="*/ 2147483647 w 168"/>
              <a:gd name="T39" fmla="*/ 2147483647 h 352"/>
              <a:gd name="T40" fmla="*/ 2147483647 w 168"/>
              <a:gd name="T41" fmla="*/ 2147483647 h 352"/>
              <a:gd name="T42" fmla="*/ 2147483647 w 168"/>
              <a:gd name="T43" fmla="*/ 2147483647 h 352"/>
              <a:gd name="T44" fmla="*/ 2147483647 w 168"/>
              <a:gd name="T45" fmla="*/ 2147483647 h 352"/>
              <a:gd name="T46" fmla="*/ 2147483647 w 168"/>
              <a:gd name="T47" fmla="*/ 2147483647 h 352"/>
              <a:gd name="T48" fmla="*/ 2147483647 w 168"/>
              <a:gd name="T49" fmla="*/ 2147483647 h 352"/>
              <a:gd name="T50" fmla="*/ 2147483647 w 168"/>
              <a:gd name="T51" fmla="*/ 2147483647 h 352"/>
              <a:gd name="T52" fmla="*/ 2147483647 w 168"/>
              <a:gd name="T53" fmla="*/ 2147483647 h 352"/>
              <a:gd name="T54" fmla="*/ 2147483647 w 168"/>
              <a:gd name="T55" fmla="*/ 2147483647 h 352"/>
              <a:gd name="T56" fmla="*/ 2147483647 w 168"/>
              <a:gd name="T57" fmla="*/ 2147483647 h 352"/>
              <a:gd name="T58" fmla="*/ 2147483647 w 168"/>
              <a:gd name="T59" fmla="*/ 2147483647 h 352"/>
              <a:gd name="T60" fmla="*/ 2147483647 w 168"/>
              <a:gd name="T61" fmla="*/ 2147483647 h 352"/>
              <a:gd name="T62" fmla="*/ 2147483647 w 168"/>
              <a:gd name="T63" fmla="*/ 2147483647 h 352"/>
              <a:gd name="T64" fmla="*/ 2147483647 w 168"/>
              <a:gd name="T65" fmla="*/ 2147483647 h 352"/>
              <a:gd name="T66" fmla="*/ 2147483647 w 168"/>
              <a:gd name="T67" fmla="*/ 2147483647 h 352"/>
              <a:gd name="T68" fmla="*/ 2147483647 w 168"/>
              <a:gd name="T69" fmla="*/ 2147483647 h 352"/>
              <a:gd name="T70" fmla="*/ 2147483647 w 168"/>
              <a:gd name="T71" fmla="*/ 2147483647 h 352"/>
              <a:gd name="T72" fmla="*/ 2147483647 w 168"/>
              <a:gd name="T73" fmla="*/ 0 h 352"/>
              <a:gd name="T74" fmla="*/ 2147483647 w 168"/>
              <a:gd name="T75" fmla="*/ 2147483647 h 352"/>
              <a:gd name="T76" fmla="*/ 2147483647 w 168"/>
              <a:gd name="T77" fmla="*/ 2147483647 h 352"/>
              <a:gd name="T78" fmla="*/ 2147483647 w 168"/>
              <a:gd name="T79" fmla="*/ 2147483647 h 352"/>
              <a:gd name="T80" fmla="*/ 2147483647 w 168"/>
              <a:gd name="T81" fmla="*/ 2147483647 h 352"/>
              <a:gd name="T82" fmla="*/ 2147483647 w 168"/>
              <a:gd name="T83" fmla="*/ 2147483647 h 352"/>
              <a:gd name="T84" fmla="*/ 2147483647 w 168"/>
              <a:gd name="T85" fmla="*/ 2147483647 h 352"/>
              <a:gd name="T86" fmla="*/ 2147483647 w 168"/>
              <a:gd name="T87" fmla="*/ 2147483647 h 352"/>
              <a:gd name="T88" fmla="*/ 2147483647 w 168"/>
              <a:gd name="T89" fmla="*/ 2147483647 h 352"/>
              <a:gd name="T90" fmla="*/ 2147483647 w 168"/>
              <a:gd name="T91" fmla="*/ 2147483647 h 352"/>
              <a:gd name="T92" fmla="*/ 2147483647 w 168"/>
              <a:gd name="T93" fmla="*/ 2147483647 h 352"/>
              <a:gd name="T94" fmla="*/ 2147483647 w 168"/>
              <a:gd name="T95" fmla="*/ 2147483647 h 352"/>
              <a:gd name="T96" fmla="*/ 2147483647 w 168"/>
              <a:gd name="T97" fmla="*/ 2147483647 h 352"/>
              <a:gd name="T98" fmla="*/ 2147483647 w 168"/>
              <a:gd name="T99" fmla="*/ 2147483647 h 352"/>
              <a:gd name="T100" fmla="*/ 2147483647 w 168"/>
              <a:gd name="T101" fmla="*/ 2147483647 h 352"/>
              <a:gd name="T102" fmla="*/ 2147483647 w 168"/>
              <a:gd name="T103" fmla="*/ 2147483647 h 352"/>
              <a:gd name="T104" fmla="*/ 2147483647 w 168"/>
              <a:gd name="T105" fmla="*/ 2147483647 h 352"/>
              <a:gd name="T106" fmla="*/ 2147483647 w 168"/>
              <a:gd name="T107" fmla="*/ 2147483647 h 352"/>
              <a:gd name="T108" fmla="*/ 2147483647 w 168"/>
              <a:gd name="T109" fmla="*/ 2147483647 h 352"/>
              <a:gd name="T110" fmla="*/ 2147483647 w 168"/>
              <a:gd name="T111" fmla="*/ 2147483647 h 352"/>
              <a:gd name="T112" fmla="*/ 2147483647 w 168"/>
              <a:gd name="T113" fmla="*/ 2147483647 h 352"/>
              <a:gd name="T114" fmla="*/ 2147483647 w 168"/>
              <a:gd name="T115" fmla="*/ 2147483647 h 352"/>
              <a:gd name="T116" fmla="*/ 2147483647 w 168"/>
              <a:gd name="T117" fmla="*/ 2147483647 h 352"/>
              <a:gd name="T118" fmla="*/ 2147483647 w 168"/>
              <a:gd name="T119" fmla="*/ 2147483647 h 352"/>
              <a:gd name="T120" fmla="*/ 2147483647 w 168"/>
              <a:gd name="T121" fmla="*/ 2147483647 h 352"/>
              <a:gd name="T122" fmla="*/ 2147483647 w 168"/>
              <a:gd name="T123" fmla="*/ 2147483647 h 352"/>
              <a:gd name="T124" fmla="*/ 2147483647 w 168"/>
              <a:gd name="T125" fmla="*/ 2147483647 h 35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68" h="352">
                <a:moveTo>
                  <a:pt x="26" y="342"/>
                </a:moveTo>
                <a:lnTo>
                  <a:pt x="26" y="342"/>
                </a:lnTo>
                <a:lnTo>
                  <a:pt x="26" y="336"/>
                </a:lnTo>
                <a:lnTo>
                  <a:pt x="26" y="332"/>
                </a:lnTo>
                <a:lnTo>
                  <a:pt x="32" y="324"/>
                </a:lnTo>
                <a:lnTo>
                  <a:pt x="40" y="316"/>
                </a:lnTo>
                <a:lnTo>
                  <a:pt x="44" y="312"/>
                </a:lnTo>
                <a:lnTo>
                  <a:pt x="46" y="306"/>
                </a:lnTo>
                <a:lnTo>
                  <a:pt x="48" y="290"/>
                </a:lnTo>
                <a:lnTo>
                  <a:pt x="52" y="274"/>
                </a:lnTo>
                <a:lnTo>
                  <a:pt x="56" y="258"/>
                </a:lnTo>
                <a:lnTo>
                  <a:pt x="60" y="250"/>
                </a:lnTo>
                <a:lnTo>
                  <a:pt x="66" y="244"/>
                </a:lnTo>
                <a:lnTo>
                  <a:pt x="68" y="220"/>
                </a:lnTo>
                <a:lnTo>
                  <a:pt x="76" y="198"/>
                </a:lnTo>
                <a:lnTo>
                  <a:pt x="86" y="178"/>
                </a:lnTo>
                <a:lnTo>
                  <a:pt x="102" y="158"/>
                </a:lnTo>
                <a:lnTo>
                  <a:pt x="98" y="148"/>
                </a:lnTo>
                <a:lnTo>
                  <a:pt x="94" y="138"/>
                </a:lnTo>
                <a:lnTo>
                  <a:pt x="90" y="138"/>
                </a:lnTo>
                <a:lnTo>
                  <a:pt x="88" y="134"/>
                </a:lnTo>
                <a:lnTo>
                  <a:pt x="84" y="130"/>
                </a:lnTo>
                <a:lnTo>
                  <a:pt x="84" y="126"/>
                </a:lnTo>
                <a:lnTo>
                  <a:pt x="70" y="142"/>
                </a:lnTo>
                <a:lnTo>
                  <a:pt x="62" y="148"/>
                </a:lnTo>
                <a:lnTo>
                  <a:pt x="54" y="154"/>
                </a:lnTo>
                <a:lnTo>
                  <a:pt x="52" y="154"/>
                </a:lnTo>
                <a:lnTo>
                  <a:pt x="46" y="150"/>
                </a:lnTo>
                <a:lnTo>
                  <a:pt x="42" y="146"/>
                </a:lnTo>
                <a:lnTo>
                  <a:pt x="38" y="140"/>
                </a:lnTo>
                <a:lnTo>
                  <a:pt x="30" y="128"/>
                </a:lnTo>
                <a:lnTo>
                  <a:pt x="26" y="124"/>
                </a:lnTo>
                <a:lnTo>
                  <a:pt x="22" y="120"/>
                </a:lnTo>
                <a:lnTo>
                  <a:pt x="16" y="116"/>
                </a:lnTo>
                <a:lnTo>
                  <a:pt x="10" y="116"/>
                </a:lnTo>
                <a:lnTo>
                  <a:pt x="4" y="112"/>
                </a:lnTo>
                <a:lnTo>
                  <a:pt x="2" y="106"/>
                </a:lnTo>
                <a:lnTo>
                  <a:pt x="0" y="94"/>
                </a:lnTo>
                <a:lnTo>
                  <a:pt x="6" y="92"/>
                </a:lnTo>
                <a:lnTo>
                  <a:pt x="12" y="92"/>
                </a:lnTo>
                <a:lnTo>
                  <a:pt x="22" y="100"/>
                </a:lnTo>
                <a:lnTo>
                  <a:pt x="30" y="108"/>
                </a:lnTo>
                <a:lnTo>
                  <a:pt x="38" y="116"/>
                </a:lnTo>
                <a:lnTo>
                  <a:pt x="46" y="124"/>
                </a:lnTo>
                <a:lnTo>
                  <a:pt x="50" y="128"/>
                </a:lnTo>
                <a:lnTo>
                  <a:pt x="56" y="132"/>
                </a:lnTo>
                <a:lnTo>
                  <a:pt x="66" y="120"/>
                </a:lnTo>
                <a:lnTo>
                  <a:pt x="76" y="108"/>
                </a:lnTo>
                <a:lnTo>
                  <a:pt x="78" y="104"/>
                </a:lnTo>
                <a:lnTo>
                  <a:pt x="82" y="102"/>
                </a:lnTo>
                <a:lnTo>
                  <a:pt x="92" y="100"/>
                </a:lnTo>
                <a:lnTo>
                  <a:pt x="96" y="94"/>
                </a:lnTo>
                <a:lnTo>
                  <a:pt x="94" y="78"/>
                </a:lnTo>
                <a:lnTo>
                  <a:pt x="88" y="68"/>
                </a:lnTo>
                <a:lnTo>
                  <a:pt x="82" y="58"/>
                </a:lnTo>
                <a:lnTo>
                  <a:pt x="84" y="46"/>
                </a:lnTo>
                <a:lnTo>
                  <a:pt x="88" y="40"/>
                </a:lnTo>
                <a:lnTo>
                  <a:pt x="92" y="36"/>
                </a:lnTo>
                <a:lnTo>
                  <a:pt x="96" y="36"/>
                </a:lnTo>
                <a:lnTo>
                  <a:pt x="100" y="36"/>
                </a:lnTo>
                <a:lnTo>
                  <a:pt x="104" y="38"/>
                </a:lnTo>
                <a:lnTo>
                  <a:pt x="108" y="36"/>
                </a:lnTo>
                <a:lnTo>
                  <a:pt x="112" y="36"/>
                </a:lnTo>
                <a:lnTo>
                  <a:pt x="116" y="38"/>
                </a:lnTo>
                <a:lnTo>
                  <a:pt x="120" y="46"/>
                </a:lnTo>
                <a:lnTo>
                  <a:pt x="124" y="56"/>
                </a:lnTo>
                <a:lnTo>
                  <a:pt x="114" y="76"/>
                </a:lnTo>
                <a:lnTo>
                  <a:pt x="112" y="78"/>
                </a:lnTo>
                <a:lnTo>
                  <a:pt x="112" y="82"/>
                </a:lnTo>
                <a:lnTo>
                  <a:pt x="114" y="86"/>
                </a:lnTo>
                <a:lnTo>
                  <a:pt x="122" y="86"/>
                </a:lnTo>
                <a:lnTo>
                  <a:pt x="124" y="82"/>
                </a:lnTo>
                <a:lnTo>
                  <a:pt x="130" y="78"/>
                </a:lnTo>
                <a:lnTo>
                  <a:pt x="140" y="74"/>
                </a:lnTo>
                <a:lnTo>
                  <a:pt x="154" y="64"/>
                </a:lnTo>
                <a:lnTo>
                  <a:pt x="154" y="56"/>
                </a:lnTo>
                <a:lnTo>
                  <a:pt x="154" y="50"/>
                </a:lnTo>
                <a:lnTo>
                  <a:pt x="156" y="42"/>
                </a:lnTo>
                <a:lnTo>
                  <a:pt x="154" y="34"/>
                </a:lnTo>
                <a:lnTo>
                  <a:pt x="150" y="30"/>
                </a:lnTo>
                <a:lnTo>
                  <a:pt x="146" y="24"/>
                </a:lnTo>
                <a:lnTo>
                  <a:pt x="142" y="14"/>
                </a:lnTo>
                <a:lnTo>
                  <a:pt x="144" y="6"/>
                </a:lnTo>
                <a:lnTo>
                  <a:pt x="148" y="0"/>
                </a:lnTo>
                <a:lnTo>
                  <a:pt x="150" y="0"/>
                </a:lnTo>
                <a:lnTo>
                  <a:pt x="160" y="14"/>
                </a:lnTo>
                <a:lnTo>
                  <a:pt x="164" y="22"/>
                </a:lnTo>
                <a:lnTo>
                  <a:pt x="166" y="30"/>
                </a:lnTo>
                <a:lnTo>
                  <a:pt x="168" y="52"/>
                </a:lnTo>
                <a:lnTo>
                  <a:pt x="168" y="74"/>
                </a:lnTo>
                <a:lnTo>
                  <a:pt x="156" y="84"/>
                </a:lnTo>
                <a:lnTo>
                  <a:pt x="142" y="92"/>
                </a:lnTo>
                <a:lnTo>
                  <a:pt x="136" y="106"/>
                </a:lnTo>
                <a:lnTo>
                  <a:pt x="134" y="124"/>
                </a:lnTo>
                <a:lnTo>
                  <a:pt x="130" y="142"/>
                </a:lnTo>
                <a:lnTo>
                  <a:pt x="134" y="154"/>
                </a:lnTo>
                <a:lnTo>
                  <a:pt x="138" y="168"/>
                </a:lnTo>
                <a:lnTo>
                  <a:pt x="138" y="180"/>
                </a:lnTo>
                <a:lnTo>
                  <a:pt x="136" y="192"/>
                </a:lnTo>
                <a:lnTo>
                  <a:pt x="134" y="198"/>
                </a:lnTo>
                <a:lnTo>
                  <a:pt x="128" y="202"/>
                </a:lnTo>
                <a:lnTo>
                  <a:pt x="120" y="210"/>
                </a:lnTo>
                <a:lnTo>
                  <a:pt x="104" y="222"/>
                </a:lnTo>
                <a:lnTo>
                  <a:pt x="110" y="228"/>
                </a:lnTo>
                <a:lnTo>
                  <a:pt x="112" y="234"/>
                </a:lnTo>
                <a:lnTo>
                  <a:pt x="116" y="248"/>
                </a:lnTo>
                <a:lnTo>
                  <a:pt x="116" y="262"/>
                </a:lnTo>
                <a:lnTo>
                  <a:pt x="116" y="280"/>
                </a:lnTo>
                <a:lnTo>
                  <a:pt x="118" y="284"/>
                </a:lnTo>
                <a:lnTo>
                  <a:pt x="120" y="288"/>
                </a:lnTo>
                <a:lnTo>
                  <a:pt x="122" y="292"/>
                </a:lnTo>
                <a:lnTo>
                  <a:pt x="122" y="296"/>
                </a:lnTo>
                <a:lnTo>
                  <a:pt x="114" y="306"/>
                </a:lnTo>
                <a:lnTo>
                  <a:pt x="112" y="312"/>
                </a:lnTo>
                <a:lnTo>
                  <a:pt x="110" y="318"/>
                </a:lnTo>
                <a:lnTo>
                  <a:pt x="106" y="324"/>
                </a:lnTo>
                <a:lnTo>
                  <a:pt x="100" y="326"/>
                </a:lnTo>
                <a:lnTo>
                  <a:pt x="90" y="328"/>
                </a:lnTo>
                <a:lnTo>
                  <a:pt x="88" y="326"/>
                </a:lnTo>
                <a:lnTo>
                  <a:pt x="90" y="320"/>
                </a:lnTo>
                <a:lnTo>
                  <a:pt x="94" y="316"/>
                </a:lnTo>
                <a:lnTo>
                  <a:pt x="96" y="310"/>
                </a:lnTo>
                <a:lnTo>
                  <a:pt x="98" y="302"/>
                </a:lnTo>
                <a:lnTo>
                  <a:pt x="100" y="296"/>
                </a:lnTo>
                <a:lnTo>
                  <a:pt x="104" y="288"/>
                </a:lnTo>
                <a:lnTo>
                  <a:pt x="94" y="264"/>
                </a:lnTo>
                <a:lnTo>
                  <a:pt x="90" y="250"/>
                </a:lnTo>
                <a:lnTo>
                  <a:pt x="88" y="236"/>
                </a:lnTo>
                <a:lnTo>
                  <a:pt x="86" y="242"/>
                </a:lnTo>
                <a:lnTo>
                  <a:pt x="86" y="248"/>
                </a:lnTo>
                <a:lnTo>
                  <a:pt x="88" y="260"/>
                </a:lnTo>
                <a:lnTo>
                  <a:pt x="78" y="272"/>
                </a:lnTo>
                <a:lnTo>
                  <a:pt x="68" y="286"/>
                </a:lnTo>
                <a:lnTo>
                  <a:pt x="60" y="302"/>
                </a:lnTo>
                <a:lnTo>
                  <a:pt x="58" y="310"/>
                </a:lnTo>
                <a:lnTo>
                  <a:pt x="58" y="318"/>
                </a:lnTo>
                <a:lnTo>
                  <a:pt x="48" y="336"/>
                </a:lnTo>
                <a:lnTo>
                  <a:pt x="42" y="344"/>
                </a:lnTo>
                <a:lnTo>
                  <a:pt x="38" y="352"/>
                </a:lnTo>
                <a:lnTo>
                  <a:pt x="36" y="352"/>
                </a:lnTo>
                <a:lnTo>
                  <a:pt x="32" y="350"/>
                </a:lnTo>
                <a:lnTo>
                  <a:pt x="28" y="346"/>
                </a:lnTo>
                <a:lnTo>
                  <a:pt x="26" y="3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55" name="Freeform 31"/>
          <p:cNvSpPr>
            <a:spLocks/>
          </p:cNvSpPr>
          <p:nvPr/>
        </p:nvSpPr>
        <p:spPr bwMode="gray">
          <a:xfrm>
            <a:off x="8764588" y="404813"/>
            <a:ext cx="36512" cy="57150"/>
          </a:xfrm>
          <a:custGeom>
            <a:avLst/>
            <a:gdLst>
              <a:gd name="T0" fmla="*/ 2147483647 w 52"/>
              <a:gd name="T1" fmla="*/ 2147483647 h 80"/>
              <a:gd name="T2" fmla="*/ 2147483647 w 52"/>
              <a:gd name="T3" fmla="*/ 2147483647 h 80"/>
              <a:gd name="T4" fmla="*/ 2147483647 w 52"/>
              <a:gd name="T5" fmla="*/ 2147483647 h 80"/>
              <a:gd name="T6" fmla="*/ 2147483647 w 52"/>
              <a:gd name="T7" fmla="*/ 2147483647 h 80"/>
              <a:gd name="T8" fmla="*/ 2147483647 w 52"/>
              <a:gd name="T9" fmla="*/ 2147483647 h 80"/>
              <a:gd name="T10" fmla="*/ 2147483647 w 52"/>
              <a:gd name="T11" fmla="*/ 2147483647 h 80"/>
              <a:gd name="T12" fmla="*/ 2147483647 w 52"/>
              <a:gd name="T13" fmla="*/ 2147483647 h 80"/>
              <a:gd name="T14" fmla="*/ 2147483647 w 52"/>
              <a:gd name="T15" fmla="*/ 2147483647 h 80"/>
              <a:gd name="T16" fmla="*/ 2147483647 w 52"/>
              <a:gd name="T17" fmla="*/ 2147483647 h 80"/>
              <a:gd name="T18" fmla="*/ 2147483647 w 52"/>
              <a:gd name="T19" fmla="*/ 2147483647 h 80"/>
              <a:gd name="T20" fmla="*/ 2147483647 w 52"/>
              <a:gd name="T21" fmla="*/ 2147483647 h 80"/>
              <a:gd name="T22" fmla="*/ 2147483647 w 52"/>
              <a:gd name="T23" fmla="*/ 2147483647 h 80"/>
              <a:gd name="T24" fmla="*/ 2147483647 w 52"/>
              <a:gd name="T25" fmla="*/ 2147483647 h 80"/>
              <a:gd name="T26" fmla="*/ 2147483647 w 52"/>
              <a:gd name="T27" fmla="*/ 2147483647 h 80"/>
              <a:gd name="T28" fmla="*/ 2147483647 w 52"/>
              <a:gd name="T29" fmla="*/ 2147483647 h 80"/>
              <a:gd name="T30" fmla="*/ 2147483647 w 52"/>
              <a:gd name="T31" fmla="*/ 2147483647 h 80"/>
              <a:gd name="T32" fmla="*/ 2147483647 w 52"/>
              <a:gd name="T33" fmla="*/ 2147483647 h 80"/>
              <a:gd name="T34" fmla="*/ 0 w 52"/>
              <a:gd name="T35" fmla="*/ 2147483647 h 80"/>
              <a:gd name="T36" fmla="*/ 0 w 52"/>
              <a:gd name="T37" fmla="*/ 2147483647 h 80"/>
              <a:gd name="T38" fmla="*/ 0 w 52"/>
              <a:gd name="T39" fmla="*/ 2147483647 h 80"/>
              <a:gd name="T40" fmla="*/ 0 w 52"/>
              <a:gd name="T41" fmla="*/ 2147483647 h 80"/>
              <a:gd name="T42" fmla="*/ 2147483647 w 52"/>
              <a:gd name="T43" fmla="*/ 0 h 80"/>
              <a:gd name="T44" fmla="*/ 2147483647 w 52"/>
              <a:gd name="T45" fmla="*/ 0 h 80"/>
              <a:gd name="T46" fmla="*/ 2147483647 w 52"/>
              <a:gd name="T47" fmla="*/ 2147483647 h 80"/>
              <a:gd name="T48" fmla="*/ 2147483647 w 52"/>
              <a:gd name="T49" fmla="*/ 2147483647 h 80"/>
              <a:gd name="T50" fmla="*/ 2147483647 w 52"/>
              <a:gd name="T51" fmla="*/ 2147483647 h 8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2" h="80">
                <a:moveTo>
                  <a:pt x="10" y="10"/>
                </a:moveTo>
                <a:lnTo>
                  <a:pt x="10" y="10"/>
                </a:lnTo>
                <a:lnTo>
                  <a:pt x="34" y="34"/>
                </a:lnTo>
                <a:lnTo>
                  <a:pt x="46" y="44"/>
                </a:lnTo>
                <a:lnTo>
                  <a:pt x="50" y="52"/>
                </a:lnTo>
                <a:lnTo>
                  <a:pt x="52" y="60"/>
                </a:lnTo>
                <a:lnTo>
                  <a:pt x="52" y="70"/>
                </a:lnTo>
                <a:lnTo>
                  <a:pt x="40" y="80"/>
                </a:lnTo>
                <a:lnTo>
                  <a:pt x="40" y="66"/>
                </a:lnTo>
                <a:lnTo>
                  <a:pt x="40" y="60"/>
                </a:lnTo>
                <a:lnTo>
                  <a:pt x="36" y="54"/>
                </a:lnTo>
                <a:lnTo>
                  <a:pt x="4" y="22"/>
                </a:lnTo>
                <a:lnTo>
                  <a:pt x="0" y="16"/>
                </a:lnTo>
                <a:lnTo>
                  <a:pt x="0" y="12"/>
                </a:lnTo>
                <a:lnTo>
                  <a:pt x="0" y="8"/>
                </a:lnTo>
                <a:lnTo>
                  <a:pt x="6" y="0"/>
                </a:lnTo>
                <a:lnTo>
                  <a:pt x="6" y="6"/>
                </a:lnTo>
                <a:lnTo>
                  <a:pt x="10" y="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56" name="Freeform 32"/>
          <p:cNvSpPr>
            <a:spLocks/>
          </p:cNvSpPr>
          <p:nvPr/>
        </p:nvSpPr>
        <p:spPr bwMode="gray">
          <a:xfrm>
            <a:off x="8764588" y="433388"/>
            <a:ext cx="22225" cy="28575"/>
          </a:xfrm>
          <a:custGeom>
            <a:avLst/>
            <a:gdLst>
              <a:gd name="T0" fmla="*/ 2147483647 w 32"/>
              <a:gd name="T1" fmla="*/ 2147483647 h 40"/>
              <a:gd name="T2" fmla="*/ 2147483647 w 32"/>
              <a:gd name="T3" fmla="*/ 2147483647 h 40"/>
              <a:gd name="T4" fmla="*/ 2147483647 w 32"/>
              <a:gd name="T5" fmla="*/ 2147483647 h 40"/>
              <a:gd name="T6" fmla="*/ 2147483647 w 32"/>
              <a:gd name="T7" fmla="*/ 2147483647 h 40"/>
              <a:gd name="T8" fmla="*/ 2147483647 w 32"/>
              <a:gd name="T9" fmla="*/ 2147483647 h 40"/>
              <a:gd name="T10" fmla="*/ 2147483647 w 32"/>
              <a:gd name="T11" fmla="*/ 2147483647 h 40"/>
              <a:gd name="T12" fmla="*/ 2147483647 w 32"/>
              <a:gd name="T13" fmla="*/ 2147483647 h 40"/>
              <a:gd name="T14" fmla="*/ 2147483647 w 32"/>
              <a:gd name="T15" fmla="*/ 2147483647 h 40"/>
              <a:gd name="T16" fmla="*/ 2147483647 w 32"/>
              <a:gd name="T17" fmla="*/ 2147483647 h 40"/>
              <a:gd name="T18" fmla="*/ 2147483647 w 32"/>
              <a:gd name="T19" fmla="*/ 2147483647 h 40"/>
              <a:gd name="T20" fmla="*/ 2147483647 w 32"/>
              <a:gd name="T21" fmla="*/ 2147483647 h 40"/>
              <a:gd name="T22" fmla="*/ 0 w 32"/>
              <a:gd name="T23" fmla="*/ 2147483647 h 40"/>
              <a:gd name="T24" fmla="*/ 0 w 32"/>
              <a:gd name="T25" fmla="*/ 2147483647 h 40"/>
              <a:gd name="T26" fmla="*/ 0 w 32"/>
              <a:gd name="T27" fmla="*/ 2147483647 h 40"/>
              <a:gd name="T28" fmla="*/ 2147483647 w 32"/>
              <a:gd name="T29" fmla="*/ 2147483647 h 40"/>
              <a:gd name="T30" fmla="*/ 2147483647 w 32"/>
              <a:gd name="T31" fmla="*/ 0 h 40"/>
              <a:gd name="T32" fmla="*/ 2147483647 w 32"/>
              <a:gd name="T33" fmla="*/ 2147483647 h 40"/>
              <a:gd name="T34" fmla="*/ 2147483647 w 32"/>
              <a:gd name="T35" fmla="*/ 2147483647 h 40"/>
              <a:gd name="T36" fmla="*/ 2147483647 w 32"/>
              <a:gd name="T37" fmla="*/ 2147483647 h 4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2" h="40">
                <a:moveTo>
                  <a:pt x="32" y="34"/>
                </a:moveTo>
                <a:lnTo>
                  <a:pt x="32" y="34"/>
                </a:lnTo>
                <a:lnTo>
                  <a:pt x="26" y="40"/>
                </a:lnTo>
                <a:lnTo>
                  <a:pt x="20" y="32"/>
                </a:lnTo>
                <a:lnTo>
                  <a:pt x="20" y="12"/>
                </a:lnTo>
                <a:lnTo>
                  <a:pt x="16" y="16"/>
                </a:lnTo>
                <a:lnTo>
                  <a:pt x="14" y="24"/>
                </a:lnTo>
                <a:lnTo>
                  <a:pt x="14" y="40"/>
                </a:lnTo>
                <a:lnTo>
                  <a:pt x="0" y="28"/>
                </a:lnTo>
                <a:lnTo>
                  <a:pt x="0" y="20"/>
                </a:lnTo>
                <a:lnTo>
                  <a:pt x="2" y="12"/>
                </a:lnTo>
                <a:lnTo>
                  <a:pt x="10" y="0"/>
                </a:lnTo>
                <a:lnTo>
                  <a:pt x="32" y="20"/>
                </a:lnTo>
                <a:lnTo>
                  <a:pt x="32" y="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57" name="Freeform 33"/>
          <p:cNvSpPr>
            <a:spLocks/>
          </p:cNvSpPr>
          <p:nvPr/>
        </p:nvSpPr>
        <p:spPr bwMode="gray">
          <a:xfrm>
            <a:off x="8728075" y="496888"/>
            <a:ext cx="34925" cy="15875"/>
          </a:xfrm>
          <a:custGeom>
            <a:avLst/>
            <a:gdLst>
              <a:gd name="T0" fmla="*/ 2147483647 w 50"/>
              <a:gd name="T1" fmla="*/ 2147483647 h 22"/>
              <a:gd name="T2" fmla="*/ 2147483647 w 50"/>
              <a:gd name="T3" fmla="*/ 2147483647 h 22"/>
              <a:gd name="T4" fmla="*/ 2147483647 w 50"/>
              <a:gd name="T5" fmla="*/ 2147483647 h 22"/>
              <a:gd name="T6" fmla="*/ 2147483647 w 50"/>
              <a:gd name="T7" fmla="*/ 0 h 22"/>
              <a:gd name="T8" fmla="*/ 2147483647 w 50"/>
              <a:gd name="T9" fmla="*/ 0 h 22"/>
              <a:gd name="T10" fmla="*/ 0 w 50"/>
              <a:gd name="T11" fmla="*/ 0 h 22"/>
              <a:gd name="T12" fmla="*/ 0 w 50"/>
              <a:gd name="T13" fmla="*/ 0 h 22"/>
              <a:gd name="T14" fmla="*/ 2147483647 w 50"/>
              <a:gd name="T15" fmla="*/ 2147483647 h 22"/>
              <a:gd name="T16" fmla="*/ 2147483647 w 50"/>
              <a:gd name="T17" fmla="*/ 2147483647 h 22"/>
              <a:gd name="T18" fmla="*/ 2147483647 w 50"/>
              <a:gd name="T19" fmla="*/ 2147483647 h 22"/>
              <a:gd name="T20" fmla="*/ 2147483647 w 50"/>
              <a:gd name="T21" fmla="*/ 2147483647 h 22"/>
              <a:gd name="T22" fmla="*/ 2147483647 w 50"/>
              <a:gd name="T23" fmla="*/ 2147483647 h 22"/>
              <a:gd name="T24" fmla="*/ 2147483647 w 50"/>
              <a:gd name="T25" fmla="*/ 2147483647 h 22"/>
              <a:gd name="T26" fmla="*/ 2147483647 w 50"/>
              <a:gd name="T27" fmla="*/ 2147483647 h 22"/>
              <a:gd name="T28" fmla="*/ 2147483647 w 50"/>
              <a:gd name="T29" fmla="*/ 2147483647 h 22"/>
              <a:gd name="T30" fmla="*/ 2147483647 w 50"/>
              <a:gd name="T31" fmla="*/ 2147483647 h 22"/>
              <a:gd name="T32" fmla="*/ 2147483647 w 50"/>
              <a:gd name="T33" fmla="*/ 2147483647 h 22"/>
              <a:gd name="T34" fmla="*/ 2147483647 w 50"/>
              <a:gd name="T35" fmla="*/ 2147483647 h 22"/>
              <a:gd name="T36" fmla="*/ 2147483647 w 50"/>
              <a:gd name="T37" fmla="*/ 2147483647 h 2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0" h="22">
                <a:moveTo>
                  <a:pt x="48" y="8"/>
                </a:moveTo>
                <a:lnTo>
                  <a:pt x="48" y="8"/>
                </a:lnTo>
                <a:lnTo>
                  <a:pt x="50" y="4"/>
                </a:lnTo>
                <a:lnTo>
                  <a:pt x="50" y="0"/>
                </a:lnTo>
                <a:lnTo>
                  <a:pt x="0" y="0"/>
                </a:lnTo>
                <a:lnTo>
                  <a:pt x="2" y="4"/>
                </a:lnTo>
                <a:lnTo>
                  <a:pt x="4" y="10"/>
                </a:lnTo>
                <a:lnTo>
                  <a:pt x="10" y="18"/>
                </a:lnTo>
                <a:lnTo>
                  <a:pt x="16" y="20"/>
                </a:lnTo>
                <a:lnTo>
                  <a:pt x="24" y="22"/>
                </a:lnTo>
                <a:lnTo>
                  <a:pt x="30" y="22"/>
                </a:lnTo>
                <a:lnTo>
                  <a:pt x="36" y="20"/>
                </a:lnTo>
                <a:lnTo>
                  <a:pt x="42" y="14"/>
                </a:lnTo>
                <a:lnTo>
                  <a:pt x="48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58" name="Freeform 34"/>
          <p:cNvSpPr>
            <a:spLocks/>
          </p:cNvSpPr>
          <p:nvPr/>
        </p:nvSpPr>
        <p:spPr bwMode="gray">
          <a:xfrm>
            <a:off x="8721725" y="542925"/>
            <a:ext cx="26988" cy="36513"/>
          </a:xfrm>
          <a:custGeom>
            <a:avLst/>
            <a:gdLst>
              <a:gd name="T0" fmla="*/ 0 w 38"/>
              <a:gd name="T1" fmla="*/ 2147483647 h 52"/>
              <a:gd name="T2" fmla="*/ 0 w 38"/>
              <a:gd name="T3" fmla="*/ 2147483647 h 52"/>
              <a:gd name="T4" fmla="*/ 0 w 38"/>
              <a:gd name="T5" fmla="*/ 2147483647 h 52"/>
              <a:gd name="T6" fmla="*/ 2147483647 w 38"/>
              <a:gd name="T7" fmla="*/ 2147483647 h 52"/>
              <a:gd name="T8" fmla="*/ 2147483647 w 38"/>
              <a:gd name="T9" fmla="*/ 2147483647 h 52"/>
              <a:gd name="T10" fmla="*/ 2147483647 w 38"/>
              <a:gd name="T11" fmla="*/ 2147483647 h 52"/>
              <a:gd name="T12" fmla="*/ 2147483647 w 38"/>
              <a:gd name="T13" fmla="*/ 2147483647 h 52"/>
              <a:gd name="T14" fmla="*/ 2147483647 w 38"/>
              <a:gd name="T15" fmla="*/ 2147483647 h 52"/>
              <a:gd name="T16" fmla="*/ 2147483647 w 38"/>
              <a:gd name="T17" fmla="*/ 2147483647 h 52"/>
              <a:gd name="T18" fmla="*/ 2147483647 w 38"/>
              <a:gd name="T19" fmla="*/ 2147483647 h 52"/>
              <a:gd name="T20" fmla="*/ 2147483647 w 38"/>
              <a:gd name="T21" fmla="*/ 2147483647 h 52"/>
              <a:gd name="T22" fmla="*/ 2147483647 w 38"/>
              <a:gd name="T23" fmla="*/ 2147483647 h 52"/>
              <a:gd name="T24" fmla="*/ 2147483647 w 38"/>
              <a:gd name="T25" fmla="*/ 2147483647 h 52"/>
              <a:gd name="T26" fmla="*/ 2147483647 w 38"/>
              <a:gd name="T27" fmla="*/ 2147483647 h 52"/>
              <a:gd name="T28" fmla="*/ 2147483647 w 38"/>
              <a:gd name="T29" fmla="*/ 2147483647 h 52"/>
              <a:gd name="T30" fmla="*/ 2147483647 w 38"/>
              <a:gd name="T31" fmla="*/ 2147483647 h 52"/>
              <a:gd name="T32" fmla="*/ 2147483647 w 38"/>
              <a:gd name="T33" fmla="*/ 2147483647 h 52"/>
              <a:gd name="T34" fmla="*/ 2147483647 w 38"/>
              <a:gd name="T35" fmla="*/ 2147483647 h 52"/>
              <a:gd name="T36" fmla="*/ 0 w 38"/>
              <a:gd name="T37" fmla="*/ 2147483647 h 52"/>
              <a:gd name="T38" fmla="*/ 0 w 38"/>
              <a:gd name="T39" fmla="*/ 2147483647 h 52"/>
              <a:gd name="T40" fmla="*/ 0 w 38"/>
              <a:gd name="T41" fmla="*/ 2147483647 h 52"/>
              <a:gd name="T42" fmla="*/ 2147483647 w 38"/>
              <a:gd name="T43" fmla="*/ 2147483647 h 52"/>
              <a:gd name="T44" fmla="*/ 2147483647 w 38"/>
              <a:gd name="T45" fmla="*/ 2147483647 h 52"/>
              <a:gd name="T46" fmla="*/ 2147483647 w 38"/>
              <a:gd name="T47" fmla="*/ 2147483647 h 52"/>
              <a:gd name="T48" fmla="*/ 2147483647 w 38"/>
              <a:gd name="T49" fmla="*/ 0 h 52"/>
              <a:gd name="T50" fmla="*/ 2147483647 w 38"/>
              <a:gd name="T51" fmla="*/ 0 h 52"/>
              <a:gd name="T52" fmla="*/ 2147483647 w 38"/>
              <a:gd name="T53" fmla="*/ 0 h 52"/>
              <a:gd name="T54" fmla="*/ 2147483647 w 38"/>
              <a:gd name="T55" fmla="*/ 2147483647 h 52"/>
              <a:gd name="T56" fmla="*/ 2147483647 w 38"/>
              <a:gd name="T57" fmla="*/ 2147483647 h 52"/>
              <a:gd name="T58" fmla="*/ 2147483647 w 38"/>
              <a:gd name="T59" fmla="*/ 2147483647 h 52"/>
              <a:gd name="T60" fmla="*/ 2147483647 w 38"/>
              <a:gd name="T61" fmla="*/ 2147483647 h 52"/>
              <a:gd name="T62" fmla="*/ 2147483647 w 38"/>
              <a:gd name="T63" fmla="*/ 2147483647 h 52"/>
              <a:gd name="T64" fmla="*/ 2147483647 w 38"/>
              <a:gd name="T65" fmla="*/ 2147483647 h 52"/>
              <a:gd name="T66" fmla="*/ 2147483647 w 38"/>
              <a:gd name="T67" fmla="*/ 2147483647 h 52"/>
              <a:gd name="T68" fmla="*/ 2147483647 w 38"/>
              <a:gd name="T69" fmla="*/ 2147483647 h 52"/>
              <a:gd name="T70" fmla="*/ 2147483647 w 38"/>
              <a:gd name="T71" fmla="*/ 2147483647 h 52"/>
              <a:gd name="T72" fmla="*/ 2147483647 w 38"/>
              <a:gd name="T73" fmla="*/ 2147483647 h 52"/>
              <a:gd name="T74" fmla="*/ 2147483647 w 38"/>
              <a:gd name="T75" fmla="*/ 2147483647 h 52"/>
              <a:gd name="T76" fmla="*/ 2147483647 w 38"/>
              <a:gd name="T77" fmla="*/ 2147483647 h 52"/>
              <a:gd name="T78" fmla="*/ 2147483647 w 38"/>
              <a:gd name="T79" fmla="*/ 2147483647 h 52"/>
              <a:gd name="T80" fmla="*/ 2147483647 w 38"/>
              <a:gd name="T81" fmla="*/ 2147483647 h 52"/>
              <a:gd name="T82" fmla="*/ 0 w 38"/>
              <a:gd name="T83" fmla="*/ 2147483647 h 52"/>
              <a:gd name="T84" fmla="*/ 0 w 38"/>
              <a:gd name="T85" fmla="*/ 2147483647 h 5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8" h="52">
                <a:moveTo>
                  <a:pt x="0" y="52"/>
                </a:moveTo>
                <a:lnTo>
                  <a:pt x="0" y="52"/>
                </a:lnTo>
                <a:lnTo>
                  <a:pt x="0" y="48"/>
                </a:lnTo>
                <a:lnTo>
                  <a:pt x="2" y="44"/>
                </a:lnTo>
                <a:lnTo>
                  <a:pt x="8" y="36"/>
                </a:lnTo>
                <a:lnTo>
                  <a:pt x="22" y="22"/>
                </a:lnTo>
                <a:lnTo>
                  <a:pt x="24" y="18"/>
                </a:lnTo>
                <a:lnTo>
                  <a:pt x="24" y="12"/>
                </a:lnTo>
                <a:lnTo>
                  <a:pt x="22" y="10"/>
                </a:lnTo>
                <a:lnTo>
                  <a:pt x="20" y="8"/>
                </a:lnTo>
                <a:lnTo>
                  <a:pt x="16" y="8"/>
                </a:lnTo>
                <a:lnTo>
                  <a:pt x="12" y="10"/>
                </a:lnTo>
                <a:lnTo>
                  <a:pt x="10" y="14"/>
                </a:lnTo>
                <a:lnTo>
                  <a:pt x="8" y="20"/>
                </a:lnTo>
                <a:lnTo>
                  <a:pt x="0" y="20"/>
                </a:lnTo>
                <a:lnTo>
                  <a:pt x="0" y="12"/>
                </a:lnTo>
                <a:lnTo>
                  <a:pt x="2" y="6"/>
                </a:lnTo>
                <a:lnTo>
                  <a:pt x="6" y="2"/>
                </a:lnTo>
                <a:lnTo>
                  <a:pt x="10" y="0"/>
                </a:lnTo>
                <a:lnTo>
                  <a:pt x="20" y="0"/>
                </a:lnTo>
                <a:lnTo>
                  <a:pt x="28" y="4"/>
                </a:lnTo>
                <a:lnTo>
                  <a:pt x="32" y="6"/>
                </a:lnTo>
                <a:lnTo>
                  <a:pt x="34" y="10"/>
                </a:lnTo>
                <a:lnTo>
                  <a:pt x="34" y="14"/>
                </a:lnTo>
                <a:lnTo>
                  <a:pt x="34" y="18"/>
                </a:lnTo>
                <a:lnTo>
                  <a:pt x="34" y="24"/>
                </a:lnTo>
                <a:lnTo>
                  <a:pt x="30" y="28"/>
                </a:lnTo>
                <a:lnTo>
                  <a:pt x="22" y="36"/>
                </a:lnTo>
                <a:lnTo>
                  <a:pt x="14" y="44"/>
                </a:lnTo>
                <a:lnTo>
                  <a:pt x="38" y="42"/>
                </a:lnTo>
                <a:lnTo>
                  <a:pt x="38" y="50"/>
                </a:lnTo>
                <a:lnTo>
                  <a:pt x="0" y="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59" name="Freeform 35"/>
          <p:cNvSpPr>
            <a:spLocks/>
          </p:cNvSpPr>
          <p:nvPr/>
        </p:nvSpPr>
        <p:spPr bwMode="gray">
          <a:xfrm>
            <a:off x="8642350" y="534988"/>
            <a:ext cx="19050" cy="38100"/>
          </a:xfrm>
          <a:custGeom>
            <a:avLst/>
            <a:gdLst>
              <a:gd name="T0" fmla="*/ 2147483647 w 28"/>
              <a:gd name="T1" fmla="*/ 2147483647 h 52"/>
              <a:gd name="T2" fmla="*/ 2147483647 w 28"/>
              <a:gd name="T3" fmla="*/ 2147483647 h 52"/>
              <a:gd name="T4" fmla="*/ 2147483647 w 28"/>
              <a:gd name="T5" fmla="*/ 2147483647 h 52"/>
              <a:gd name="T6" fmla="*/ 2147483647 w 28"/>
              <a:gd name="T7" fmla="*/ 2147483647 h 52"/>
              <a:gd name="T8" fmla="*/ 2147483647 w 28"/>
              <a:gd name="T9" fmla="*/ 2147483647 h 52"/>
              <a:gd name="T10" fmla="*/ 2147483647 w 28"/>
              <a:gd name="T11" fmla="*/ 2147483647 h 52"/>
              <a:gd name="T12" fmla="*/ 2147483647 w 28"/>
              <a:gd name="T13" fmla="*/ 2147483647 h 52"/>
              <a:gd name="T14" fmla="*/ 0 w 28"/>
              <a:gd name="T15" fmla="*/ 2147483647 h 52"/>
              <a:gd name="T16" fmla="*/ 2147483647 w 28"/>
              <a:gd name="T17" fmla="*/ 2147483647 h 52"/>
              <a:gd name="T18" fmla="*/ 2147483647 w 28"/>
              <a:gd name="T19" fmla="*/ 2147483647 h 52"/>
              <a:gd name="T20" fmla="*/ 2147483647 w 28"/>
              <a:gd name="T21" fmla="*/ 2147483647 h 52"/>
              <a:gd name="T22" fmla="*/ 2147483647 w 28"/>
              <a:gd name="T23" fmla="*/ 2147483647 h 52"/>
              <a:gd name="T24" fmla="*/ 2147483647 w 28"/>
              <a:gd name="T25" fmla="*/ 2147483647 h 52"/>
              <a:gd name="T26" fmla="*/ 2147483647 w 28"/>
              <a:gd name="T27" fmla="*/ 2147483647 h 52"/>
              <a:gd name="T28" fmla="*/ 2147483647 w 28"/>
              <a:gd name="T29" fmla="*/ 0 h 52"/>
              <a:gd name="T30" fmla="*/ 2147483647 w 28"/>
              <a:gd name="T31" fmla="*/ 2147483647 h 52"/>
              <a:gd name="T32" fmla="*/ 2147483647 w 28"/>
              <a:gd name="T33" fmla="*/ 2147483647 h 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8" h="52">
                <a:moveTo>
                  <a:pt x="28" y="4"/>
                </a:moveTo>
                <a:lnTo>
                  <a:pt x="28" y="4"/>
                </a:lnTo>
                <a:lnTo>
                  <a:pt x="12" y="52"/>
                </a:lnTo>
                <a:lnTo>
                  <a:pt x="2" y="48"/>
                </a:lnTo>
                <a:lnTo>
                  <a:pt x="14" y="16"/>
                </a:lnTo>
                <a:lnTo>
                  <a:pt x="14" y="14"/>
                </a:lnTo>
                <a:lnTo>
                  <a:pt x="0" y="10"/>
                </a:lnTo>
                <a:lnTo>
                  <a:pt x="2" y="4"/>
                </a:lnTo>
                <a:lnTo>
                  <a:pt x="10" y="6"/>
                </a:lnTo>
                <a:lnTo>
                  <a:pt x="14" y="6"/>
                </a:lnTo>
                <a:lnTo>
                  <a:pt x="18" y="4"/>
                </a:lnTo>
                <a:lnTo>
                  <a:pt x="20" y="0"/>
                </a:lnTo>
                <a:lnTo>
                  <a:pt x="28" y="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60" name="Freeform 36"/>
          <p:cNvSpPr>
            <a:spLocks noEditPoints="1"/>
          </p:cNvSpPr>
          <p:nvPr/>
        </p:nvSpPr>
        <p:spPr bwMode="gray">
          <a:xfrm>
            <a:off x="8764588" y="534988"/>
            <a:ext cx="31750" cy="36512"/>
          </a:xfrm>
          <a:custGeom>
            <a:avLst/>
            <a:gdLst>
              <a:gd name="T0" fmla="*/ 2147483647 w 44"/>
              <a:gd name="T1" fmla="*/ 2147483647 h 52"/>
              <a:gd name="T2" fmla="*/ 2147483647 w 44"/>
              <a:gd name="T3" fmla="*/ 2147483647 h 52"/>
              <a:gd name="T4" fmla="*/ 2147483647 w 44"/>
              <a:gd name="T5" fmla="*/ 2147483647 h 52"/>
              <a:gd name="T6" fmla="*/ 2147483647 w 44"/>
              <a:gd name="T7" fmla="*/ 2147483647 h 52"/>
              <a:gd name="T8" fmla="*/ 2147483647 w 44"/>
              <a:gd name="T9" fmla="*/ 2147483647 h 52"/>
              <a:gd name="T10" fmla="*/ 2147483647 w 44"/>
              <a:gd name="T11" fmla="*/ 0 h 52"/>
              <a:gd name="T12" fmla="*/ 2147483647 w 44"/>
              <a:gd name="T13" fmla="*/ 0 h 52"/>
              <a:gd name="T14" fmla="*/ 2147483647 w 44"/>
              <a:gd name="T15" fmla="*/ 0 h 52"/>
              <a:gd name="T16" fmla="*/ 2147483647 w 44"/>
              <a:gd name="T17" fmla="*/ 2147483647 h 52"/>
              <a:gd name="T18" fmla="*/ 0 w 44"/>
              <a:gd name="T19" fmla="*/ 2147483647 h 52"/>
              <a:gd name="T20" fmla="*/ 0 w 44"/>
              <a:gd name="T21" fmla="*/ 2147483647 h 52"/>
              <a:gd name="T22" fmla="*/ 2147483647 w 44"/>
              <a:gd name="T23" fmla="*/ 2147483647 h 52"/>
              <a:gd name="T24" fmla="*/ 2147483647 w 44"/>
              <a:gd name="T25" fmla="*/ 2147483647 h 52"/>
              <a:gd name="T26" fmla="*/ 2147483647 w 44"/>
              <a:gd name="T27" fmla="*/ 2147483647 h 52"/>
              <a:gd name="T28" fmla="*/ 2147483647 w 44"/>
              <a:gd name="T29" fmla="*/ 2147483647 h 52"/>
              <a:gd name="T30" fmla="*/ 2147483647 w 44"/>
              <a:gd name="T31" fmla="*/ 2147483647 h 52"/>
              <a:gd name="T32" fmla="*/ 2147483647 w 44"/>
              <a:gd name="T33" fmla="*/ 2147483647 h 52"/>
              <a:gd name="T34" fmla="*/ 2147483647 w 44"/>
              <a:gd name="T35" fmla="*/ 2147483647 h 52"/>
              <a:gd name="T36" fmla="*/ 2147483647 w 44"/>
              <a:gd name="T37" fmla="*/ 2147483647 h 52"/>
              <a:gd name="T38" fmla="*/ 2147483647 w 44"/>
              <a:gd name="T39" fmla="*/ 2147483647 h 52"/>
              <a:gd name="T40" fmla="*/ 2147483647 w 44"/>
              <a:gd name="T41" fmla="*/ 2147483647 h 52"/>
              <a:gd name="T42" fmla="*/ 2147483647 w 44"/>
              <a:gd name="T43" fmla="*/ 2147483647 h 52"/>
              <a:gd name="T44" fmla="*/ 2147483647 w 44"/>
              <a:gd name="T45" fmla="*/ 2147483647 h 52"/>
              <a:gd name="T46" fmla="*/ 2147483647 w 44"/>
              <a:gd name="T47" fmla="*/ 2147483647 h 52"/>
              <a:gd name="T48" fmla="*/ 2147483647 w 44"/>
              <a:gd name="T49" fmla="*/ 2147483647 h 52"/>
              <a:gd name="T50" fmla="*/ 2147483647 w 44"/>
              <a:gd name="T51" fmla="*/ 2147483647 h 52"/>
              <a:gd name="T52" fmla="*/ 2147483647 w 44"/>
              <a:gd name="T53" fmla="*/ 2147483647 h 52"/>
              <a:gd name="T54" fmla="*/ 2147483647 w 44"/>
              <a:gd name="T55" fmla="*/ 2147483647 h 52"/>
              <a:gd name="T56" fmla="*/ 2147483647 w 44"/>
              <a:gd name="T57" fmla="*/ 2147483647 h 52"/>
              <a:gd name="T58" fmla="*/ 2147483647 w 44"/>
              <a:gd name="T59" fmla="*/ 2147483647 h 52"/>
              <a:gd name="T60" fmla="*/ 2147483647 w 44"/>
              <a:gd name="T61" fmla="*/ 2147483647 h 52"/>
              <a:gd name="T62" fmla="*/ 2147483647 w 44"/>
              <a:gd name="T63" fmla="*/ 2147483647 h 52"/>
              <a:gd name="T64" fmla="*/ 2147483647 w 44"/>
              <a:gd name="T65" fmla="*/ 2147483647 h 52"/>
              <a:gd name="T66" fmla="*/ 2147483647 w 44"/>
              <a:gd name="T67" fmla="*/ 2147483647 h 52"/>
              <a:gd name="T68" fmla="*/ 2147483647 w 44"/>
              <a:gd name="T69" fmla="*/ 2147483647 h 52"/>
              <a:gd name="T70" fmla="*/ 2147483647 w 44"/>
              <a:gd name="T71" fmla="*/ 2147483647 h 52"/>
              <a:gd name="T72" fmla="*/ 2147483647 w 44"/>
              <a:gd name="T73" fmla="*/ 2147483647 h 52"/>
              <a:gd name="T74" fmla="*/ 2147483647 w 44"/>
              <a:gd name="T75" fmla="*/ 2147483647 h 52"/>
              <a:gd name="T76" fmla="*/ 2147483647 w 44"/>
              <a:gd name="T77" fmla="*/ 2147483647 h 52"/>
              <a:gd name="T78" fmla="*/ 2147483647 w 44"/>
              <a:gd name="T79" fmla="*/ 2147483647 h 52"/>
              <a:gd name="T80" fmla="*/ 2147483647 w 44"/>
              <a:gd name="T81" fmla="*/ 2147483647 h 52"/>
              <a:gd name="T82" fmla="*/ 2147483647 w 44"/>
              <a:gd name="T83" fmla="*/ 2147483647 h 5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4" h="52">
                <a:moveTo>
                  <a:pt x="44" y="32"/>
                </a:moveTo>
                <a:lnTo>
                  <a:pt x="44" y="32"/>
                </a:lnTo>
                <a:lnTo>
                  <a:pt x="42" y="26"/>
                </a:lnTo>
                <a:lnTo>
                  <a:pt x="36" y="22"/>
                </a:lnTo>
                <a:lnTo>
                  <a:pt x="32" y="22"/>
                </a:lnTo>
                <a:lnTo>
                  <a:pt x="36" y="16"/>
                </a:lnTo>
                <a:lnTo>
                  <a:pt x="38" y="14"/>
                </a:lnTo>
                <a:lnTo>
                  <a:pt x="36" y="10"/>
                </a:lnTo>
                <a:lnTo>
                  <a:pt x="34" y="4"/>
                </a:lnTo>
                <a:lnTo>
                  <a:pt x="28" y="0"/>
                </a:lnTo>
                <a:lnTo>
                  <a:pt x="22" y="0"/>
                </a:lnTo>
                <a:lnTo>
                  <a:pt x="16" y="0"/>
                </a:lnTo>
                <a:lnTo>
                  <a:pt x="10" y="2"/>
                </a:lnTo>
                <a:lnTo>
                  <a:pt x="4" y="6"/>
                </a:lnTo>
                <a:lnTo>
                  <a:pt x="0" y="12"/>
                </a:lnTo>
                <a:lnTo>
                  <a:pt x="0" y="18"/>
                </a:lnTo>
                <a:lnTo>
                  <a:pt x="2" y="22"/>
                </a:lnTo>
                <a:lnTo>
                  <a:pt x="4" y="24"/>
                </a:lnTo>
                <a:lnTo>
                  <a:pt x="10" y="26"/>
                </a:lnTo>
                <a:lnTo>
                  <a:pt x="8" y="28"/>
                </a:lnTo>
                <a:lnTo>
                  <a:pt x="4" y="34"/>
                </a:lnTo>
                <a:lnTo>
                  <a:pt x="4" y="42"/>
                </a:lnTo>
                <a:lnTo>
                  <a:pt x="8" y="48"/>
                </a:lnTo>
                <a:lnTo>
                  <a:pt x="16" y="52"/>
                </a:lnTo>
                <a:lnTo>
                  <a:pt x="22" y="52"/>
                </a:lnTo>
                <a:lnTo>
                  <a:pt x="28" y="52"/>
                </a:lnTo>
                <a:lnTo>
                  <a:pt x="34" y="50"/>
                </a:lnTo>
                <a:lnTo>
                  <a:pt x="40" y="46"/>
                </a:lnTo>
                <a:lnTo>
                  <a:pt x="44" y="40"/>
                </a:lnTo>
                <a:lnTo>
                  <a:pt x="44" y="32"/>
                </a:lnTo>
                <a:close/>
                <a:moveTo>
                  <a:pt x="12" y="18"/>
                </a:moveTo>
                <a:lnTo>
                  <a:pt x="12" y="18"/>
                </a:lnTo>
                <a:lnTo>
                  <a:pt x="10" y="14"/>
                </a:lnTo>
                <a:lnTo>
                  <a:pt x="12" y="10"/>
                </a:lnTo>
                <a:lnTo>
                  <a:pt x="18" y="8"/>
                </a:lnTo>
                <a:lnTo>
                  <a:pt x="22" y="8"/>
                </a:lnTo>
                <a:lnTo>
                  <a:pt x="26" y="10"/>
                </a:lnTo>
                <a:lnTo>
                  <a:pt x="28" y="14"/>
                </a:lnTo>
                <a:lnTo>
                  <a:pt x="26" y="18"/>
                </a:lnTo>
                <a:lnTo>
                  <a:pt x="20" y="20"/>
                </a:lnTo>
                <a:lnTo>
                  <a:pt x="16" y="22"/>
                </a:lnTo>
                <a:lnTo>
                  <a:pt x="12" y="18"/>
                </a:lnTo>
                <a:close/>
                <a:moveTo>
                  <a:pt x="32" y="40"/>
                </a:moveTo>
                <a:lnTo>
                  <a:pt x="32" y="40"/>
                </a:lnTo>
                <a:lnTo>
                  <a:pt x="26" y="44"/>
                </a:lnTo>
                <a:lnTo>
                  <a:pt x="20" y="44"/>
                </a:lnTo>
                <a:lnTo>
                  <a:pt x="16" y="42"/>
                </a:lnTo>
                <a:lnTo>
                  <a:pt x="14" y="40"/>
                </a:lnTo>
                <a:lnTo>
                  <a:pt x="14" y="34"/>
                </a:lnTo>
                <a:lnTo>
                  <a:pt x="18" y="30"/>
                </a:lnTo>
                <a:lnTo>
                  <a:pt x="22" y="28"/>
                </a:lnTo>
                <a:lnTo>
                  <a:pt x="28" y="28"/>
                </a:lnTo>
                <a:lnTo>
                  <a:pt x="32" y="30"/>
                </a:lnTo>
                <a:lnTo>
                  <a:pt x="34" y="34"/>
                </a:lnTo>
                <a:lnTo>
                  <a:pt x="34" y="38"/>
                </a:lnTo>
                <a:lnTo>
                  <a:pt x="32" y="4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61" name="Freeform 37"/>
          <p:cNvSpPr>
            <a:spLocks noEditPoints="1"/>
          </p:cNvSpPr>
          <p:nvPr/>
        </p:nvSpPr>
        <p:spPr bwMode="gray">
          <a:xfrm>
            <a:off x="8675688" y="542925"/>
            <a:ext cx="28575" cy="36513"/>
          </a:xfrm>
          <a:custGeom>
            <a:avLst/>
            <a:gdLst>
              <a:gd name="T0" fmla="*/ 2147483647 w 40"/>
              <a:gd name="T1" fmla="*/ 2147483647 h 52"/>
              <a:gd name="T2" fmla="*/ 2147483647 w 40"/>
              <a:gd name="T3" fmla="*/ 2147483647 h 52"/>
              <a:gd name="T4" fmla="*/ 2147483647 w 40"/>
              <a:gd name="T5" fmla="*/ 2147483647 h 52"/>
              <a:gd name="T6" fmla="*/ 2147483647 w 40"/>
              <a:gd name="T7" fmla="*/ 2147483647 h 52"/>
              <a:gd name="T8" fmla="*/ 2147483647 w 40"/>
              <a:gd name="T9" fmla="*/ 2147483647 h 52"/>
              <a:gd name="T10" fmla="*/ 2147483647 w 40"/>
              <a:gd name="T11" fmla="*/ 2147483647 h 52"/>
              <a:gd name="T12" fmla="*/ 2147483647 w 40"/>
              <a:gd name="T13" fmla="*/ 0 h 52"/>
              <a:gd name="T14" fmla="*/ 2147483647 w 40"/>
              <a:gd name="T15" fmla="*/ 0 h 52"/>
              <a:gd name="T16" fmla="*/ 2147483647 w 40"/>
              <a:gd name="T17" fmla="*/ 2147483647 h 52"/>
              <a:gd name="T18" fmla="*/ 2147483647 w 40"/>
              <a:gd name="T19" fmla="*/ 2147483647 h 52"/>
              <a:gd name="T20" fmla="*/ 2147483647 w 40"/>
              <a:gd name="T21" fmla="*/ 2147483647 h 52"/>
              <a:gd name="T22" fmla="*/ 2147483647 w 40"/>
              <a:gd name="T23" fmla="*/ 2147483647 h 52"/>
              <a:gd name="T24" fmla="*/ 2147483647 w 40"/>
              <a:gd name="T25" fmla="*/ 2147483647 h 52"/>
              <a:gd name="T26" fmla="*/ 0 w 40"/>
              <a:gd name="T27" fmla="*/ 2147483647 h 52"/>
              <a:gd name="T28" fmla="*/ 0 w 40"/>
              <a:gd name="T29" fmla="*/ 2147483647 h 52"/>
              <a:gd name="T30" fmla="*/ 2147483647 w 40"/>
              <a:gd name="T31" fmla="*/ 2147483647 h 52"/>
              <a:gd name="T32" fmla="*/ 2147483647 w 40"/>
              <a:gd name="T33" fmla="*/ 2147483647 h 52"/>
              <a:gd name="T34" fmla="*/ 2147483647 w 40"/>
              <a:gd name="T35" fmla="*/ 2147483647 h 52"/>
              <a:gd name="T36" fmla="*/ 2147483647 w 40"/>
              <a:gd name="T37" fmla="*/ 2147483647 h 52"/>
              <a:gd name="T38" fmla="*/ 2147483647 w 40"/>
              <a:gd name="T39" fmla="*/ 2147483647 h 52"/>
              <a:gd name="T40" fmla="*/ 2147483647 w 40"/>
              <a:gd name="T41" fmla="*/ 2147483647 h 52"/>
              <a:gd name="T42" fmla="*/ 2147483647 w 40"/>
              <a:gd name="T43" fmla="*/ 2147483647 h 52"/>
              <a:gd name="T44" fmla="*/ 2147483647 w 40"/>
              <a:gd name="T45" fmla="*/ 2147483647 h 52"/>
              <a:gd name="T46" fmla="*/ 2147483647 w 40"/>
              <a:gd name="T47" fmla="*/ 2147483647 h 52"/>
              <a:gd name="T48" fmla="*/ 2147483647 w 40"/>
              <a:gd name="T49" fmla="*/ 2147483647 h 52"/>
              <a:gd name="T50" fmla="*/ 2147483647 w 40"/>
              <a:gd name="T51" fmla="*/ 2147483647 h 52"/>
              <a:gd name="T52" fmla="*/ 2147483647 w 40"/>
              <a:gd name="T53" fmla="*/ 2147483647 h 52"/>
              <a:gd name="T54" fmla="*/ 2147483647 w 40"/>
              <a:gd name="T55" fmla="*/ 2147483647 h 52"/>
              <a:gd name="T56" fmla="*/ 2147483647 w 40"/>
              <a:gd name="T57" fmla="*/ 2147483647 h 52"/>
              <a:gd name="T58" fmla="*/ 2147483647 w 40"/>
              <a:gd name="T59" fmla="*/ 2147483647 h 52"/>
              <a:gd name="T60" fmla="*/ 2147483647 w 40"/>
              <a:gd name="T61" fmla="*/ 2147483647 h 52"/>
              <a:gd name="T62" fmla="*/ 2147483647 w 40"/>
              <a:gd name="T63" fmla="*/ 2147483647 h 52"/>
              <a:gd name="T64" fmla="*/ 2147483647 w 40"/>
              <a:gd name="T65" fmla="*/ 2147483647 h 52"/>
              <a:gd name="T66" fmla="*/ 2147483647 w 40"/>
              <a:gd name="T67" fmla="*/ 2147483647 h 52"/>
              <a:gd name="T68" fmla="*/ 2147483647 w 40"/>
              <a:gd name="T69" fmla="*/ 2147483647 h 52"/>
              <a:gd name="T70" fmla="*/ 2147483647 w 40"/>
              <a:gd name="T71" fmla="*/ 2147483647 h 52"/>
              <a:gd name="T72" fmla="*/ 2147483647 w 40"/>
              <a:gd name="T73" fmla="*/ 2147483647 h 52"/>
              <a:gd name="T74" fmla="*/ 2147483647 w 40"/>
              <a:gd name="T75" fmla="*/ 2147483647 h 52"/>
              <a:gd name="T76" fmla="*/ 2147483647 w 40"/>
              <a:gd name="T77" fmla="*/ 2147483647 h 52"/>
              <a:gd name="T78" fmla="*/ 2147483647 w 40"/>
              <a:gd name="T79" fmla="*/ 2147483647 h 52"/>
              <a:gd name="T80" fmla="*/ 2147483647 w 40"/>
              <a:gd name="T81" fmla="*/ 2147483647 h 52"/>
              <a:gd name="T82" fmla="*/ 2147483647 w 40"/>
              <a:gd name="T83" fmla="*/ 2147483647 h 5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0" h="52">
                <a:moveTo>
                  <a:pt x="40" y="38"/>
                </a:moveTo>
                <a:lnTo>
                  <a:pt x="40" y="38"/>
                </a:lnTo>
                <a:lnTo>
                  <a:pt x="38" y="30"/>
                </a:lnTo>
                <a:lnTo>
                  <a:pt x="34" y="26"/>
                </a:lnTo>
                <a:lnTo>
                  <a:pt x="32" y="24"/>
                </a:lnTo>
                <a:lnTo>
                  <a:pt x="36" y="20"/>
                </a:lnTo>
                <a:lnTo>
                  <a:pt x="38" y="18"/>
                </a:lnTo>
                <a:lnTo>
                  <a:pt x="40" y="14"/>
                </a:lnTo>
                <a:lnTo>
                  <a:pt x="38" y="8"/>
                </a:lnTo>
                <a:lnTo>
                  <a:pt x="34" y="2"/>
                </a:lnTo>
                <a:lnTo>
                  <a:pt x="28" y="0"/>
                </a:lnTo>
                <a:lnTo>
                  <a:pt x="22" y="0"/>
                </a:lnTo>
                <a:lnTo>
                  <a:pt x="16" y="0"/>
                </a:lnTo>
                <a:lnTo>
                  <a:pt x="10" y="2"/>
                </a:lnTo>
                <a:lnTo>
                  <a:pt x="4" y="6"/>
                </a:lnTo>
                <a:lnTo>
                  <a:pt x="2" y="12"/>
                </a:lnTo>
                <a:lnTo>
                  <a:pt x="2" y="16"/>
                </a:lnTo>
                <a:lnTo>
                  <a:pt x="4" y="18"/>
                </a:lnTo>
                <a:lnTo>
                  <a:pt x="10" y="22"/>
                </a:lnTo>
                <a:lnTo>
                  <a:pt x="6" y="24"/>
                </a:lnTo>
                <a:lnTo>
                  <a:pt x="0" y="28"/>
                </a:lnTo>
                <a:lnTo>
                  <a:pt x="0" y="34"/>
                </a:lnTo>
                <a:lnTo>
                  <a:pt x="0" y="42"/>
                </a:lnTo>
                <a:lnTo>
                  <a:pt x="6" y="48"/>
                </a:lnTo>
                <a:lnTo>
                  <a:pt x="12" y="52"/>
                </a:lnTo>
                <a:lnTo>
                  <a:pt x="18" y="52"/>
                </a:lnTo>
                <a:lnTo>
                  <a:pt x="26" y="52"/>
                </a:lnTo>
                <a:lnTo>
                  <a:pt x="32" y="50"/>
                </a:lnTo>
                <a:lnTo>
                  <a:pt x="38" y="44"/>
                </a:lnTo>
                <a:lnTo>
                  <a:pt x="40" y="38"/>
                </a:lnTo>
                <a:close/>
                <a:moveTo>
                  <a:pt x="12" y="14"/>
                </a:moveTo>
                <a:lnTo>
                  <a:pt x="12" y="14"/>
                </a:lnTo>
                <a:lnTo>
                  <a:pt x="12" y="10"/>
                </a:lnTo>
                <a:lnTo>
                  <a:pt x="16" y="8"/>
                </a:lnTo>
                <a:lnTo>
                  <a:pt x="22" y="6"/>
                </a:lnTo>
                <a:lnTo>
                  <a:pt x="26" y="8"/>
                </a:lnTo>
                <a:lnTo>
                  <a:pt x="28" y="12"/>
                </a:lnTo>
                <a:lnTo>
                  <a:pt x="28" y="16"/>
                </a:lnTo>
                <a:lnTo>
                  <a:pt x="26" y="20"/>
                </a:lnTo>
                <a:lnTo>
                  <a:pt x="20" y="20"/>
                </a:lnTo>
                <a:lnTo>
                  <a:pt x="16" y="18"/>
                </a:lnTo>
                <a:lnTo>
                  <a:pt x="12" y="14"/>
                </a:lnTo>
                <a:close/>
                <a:moveTo>
                  <a:pt x="26" y="42"/>
                </a:moveTo>
                <a:lnTo>
                  <a:pt x="26" y="42"/>
                </a:lnTo>
                <a:lnTo>
                  <a:pt x="18" y="44"/>
                </a:lnTo>
                <a:lnTo>
                  <a:pt x="12" y="42"/>
                </a:lnTo>
                <a:lnTo>
                  <a:pt x="10" y="40"/>
                </a:lnTo>
                <a:lnTo>
                  <a:pt x="10" y="36"/>
                </a:lnTo>
                <a:lnTo>
                  <a:pt x="10" y="32"/>
                </a:lnTo>
                <a:lnTo>
                  <a:pt x="14" y="28"/>
                </a:lnTo>
                <a:lnTo>
                  <a:pt x="20" y="28"/>
                </a:lnTo>
                <a:lnTo>
                  <a:pt x="26" y="28"/>
                </a:lnTo>
                <a:lnTo>
                  <a:pt x="28" y="32"/>
                </a:lnTo>
                <a:lnTo>
                  <a:pt x="30" y="38"/>
                </a:lnTo>
                <a:lnTo>
                  <a:pt x="28" y="40"/>
                </a:lnTo>
                <a:lnTo>
                  <a:pt x="26" y="4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62" name="Freeform 38"/>
          <p:cNvSpPr>
            <a:spLocks/>
          </p:cNvSpPr>
          <p:nvPr/>
        </p:nvSpPr>
        <p:spPr bwMode="gray">
          <a:xfrm>
            <a:off x="8828088" y="220663"/>
            <a:ext cx="36512" cy="22225"/>
          </a:xfrm>
          <a:custGeom>
            <a:avLst/>
            <a:gdLst>
              <a:gd name="T0" fmla="*/ 2147483647 w 52"/>
              <a:gd name="T1" fmla="*/ 2147483647 h 30"/>
              <a:gd name="T2" fmla="*/ 2147483647 w 52"/>
              <a:gd name="T3" fmla="*/ 2147483647 h 30"/>
              <a:gd name="T4" fmla="*/ 0 w 52"/>
              <a:gd name="T5" fmla="*/ 2147483647 h 30"/>
              <a:gd name="T6" fmla="*/ 2147483647 w 52"/>
              <a:gd name="T7" fmla="*/ 0 h 30"/>
              <a:gd name="T8" fmla="*/ 2147483647 w 52"/>
              <a:gd name="T9" fmla="*/ 2147483647 h 30"/>
              <a:gd name="T10" fmla="*/ 2147483647 w 52"/>
              <a:gd name="T11" fmla="*/ 2147483647 h 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2" h="30">
                <a:moveTo>
                  <a:pt x="52" y="10"/>
                </a:moveTo>
                <a:lnTo>
                  <a:pt x="6" y="30"/>
                </a:lnTo>
                <a:lnTo>
                  <a:pt x="0" y="20"/>
                </a:lnTo>
                <a:lnTo>
                  <a:pt x="48" y="0"/>
                </a:lnTo>
                <a:lnTo>
                  <a:pt x="52" y="1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63" name="Freeform 39"/>
          <p:cNvSpPr>
            <a:spLocks/>
          </p:cNvSpPr>
          <p:nvPr/>
        </p:nvSpPr>
        <p:spPr bwMode="gray">
          <a:xfrm>
            <a:off x="8731250" y="134938"/>
            <a:ext cx="30163" cy="36512"/>
          </a:xfrm>
          <a:custGeom>
            <a:avLst/>
            <a:gdLst>
              <a:gd name="T0" fmla="*/ 2147483647 w 42"/>
              <a:gd name="T1" fmla="*/ 2147483647 h 52"/>
              <a:gd name="T2" fmla="*/ 0 w 42"/>
              <a:gd name="T3" fmla="*/ 0 h 52"/>
              <a:gd name="T4" fmla="*/ 2147483647 w 42"/>
              <a:gd name="T5" fmla="*/ 2147483647 h 52"/>
              <a:gd name="T6" fmla="*/ 2147483647 w 42"/>
              <a:gd name="T7" fmla="*/ 2147483647 h 52"/>
              <a:gd name="T8" fmla="*/ 2147483647 w 42"/>
              <a:gd name="T9" fmla="*/ 2147483647 h 52"/>
              <a:gd name="T10" fmla="*/ 2147483647 w 42"/>
              <a:gd name="T11" fmla="*/ 2147483647 h 52"/>
              <a:gd name="T12" fmla="*/ 2147483647 w 42"/>
              <a:gd name="T13" fmla="*/ 2147483647 h 52"/>
              <a:gd name="T14" fmla="*/ 2147483647 w 42"/>
              <a:gd name="T15" fmla="*/ 2147483647 h 52"/>
              <a:gd name="T16" fmla="*/ 2147483647 w 42"/>
              <a:gd name="T17" fmla="*/ 2147483647 h 52"/>
              <a:gd name="T18" fmla="*/ 2147483647 w 42"/>
              <a:gd name="T19" fmla="*/ 2147483647 h 52"/>
              <a:gd name="T20" fmla="*/ 2147483647 w 42"/>
              <a:gd name="T21" fmla="*/ 2147483647 h 5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2" h="52">
                <a:moveTo>
                  <a:pt x="12" y="52"/>
                </a:moveTo>
                <a:lnTo>
                  <a:pt x="0" y="0"/>
                </a:lnTo>
                <a:lnTo>
                  <a:pt x="10" y="2"/>
                </a:lnTo>
                <a:lnTo>
                  <a:pt x="18" y="40"/>
                </a:lnTo>
                <a:lnTo>
                  <a:pt x="32" y="4"/>
                </a:lnTo>
                <a:lnTo>
                  <a:pt x="42" y="4"/>
                </a:lnTo>
                <a:lnTo>
                  <a:pt x="20" y="52"/>
                </a:lnTo>
                <a:lnTo>
                  <a:pt x="12" y="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64" name="Freeform 40"/>
          <p:cNvSpPr>
            <a:spLocks/>
          </p:cNvSpPr>
          <p:nvPr/>
        </p:nvSpPr>
        <p:spPr bwMode="gray">
          <a:xfrm>
            <a:off x="8575675" y="184150"/>
            <a:ext cx="44450" cy="39688"/>
          </a:xfrm>
          <a:custGeom>
            <a:avLst/>
            <a:gdLst>
              <a:gd name="T0" fmla="*/ 2147483647 w 62"/>
              <a:gd name="T1" fmla="*/ 2147483647 h 56"/>
              <a:gd name="T2" fmla="*/ 2147483647 w 62"/>
              <a:gd name="T3" fmla="*/ 2147483647 h 56"/>
              <a:gd name="T4" fmla="*/ 2147483647 w 62"/>
              <a:gd name="T5" fmla="*/ 2147483647 h 56"/>
              <a:gd name="T6" fmla="*/ 2147483647 w 62"/>
              <a:gd name="T7" fmla="*/ 2147483647 h 56"/>
              <a:gd name="T8" fmla="*/ 2147483647 w 62"/>
              <a:gd name="T9" fmla="*/ 0 h 56"/>
              <a:gd name="T10" fmla="*/ 0 w 62"/>
              <a:gd name="T11" fmla="*/ 2147483647 h 56"/>
              <a:gd name="T12" fmla="*/ 2147483647 w 62"/>
              <a:gd name="T13" fmla="*/ 2147483647 h 56"/>
              <a:gd name="T14" fmla="*/ 2147483647 w 62"/>
              <a:gd name="T15" fmla="*/ 2147483647 h 56"/>
              <a:gd name="T16" fmla="*/ 2147483647 w 62"/>
              <a:gd name="T17" fmla="*/ 2147483647 h 56"/>
              <a:gd name="T18" fmla="*/ 2147483647 w 62"/>
              <a:gd name="T19" fmla="*/ 2147483647 h 56"/>
              <a:gd name="T20" fmla="*/ 2147483647 w 62"/>
              <a:gd name="T21" fmla="*/ 2147483647 h 56"/>
              <a:gd name="T22" fmla="*/ 2147483647 w 62"/>
              <a:gd name="T23" fmla="*/ 2147483647 h 56"/>
              <a:gd name="T24" fmla="*/ 2147483647 w 62"/>
              <a:gd name="T25" fmla="*/ 2147483647 h 56"/>
              <a:gd name="T26" fmla="*/ 2147483647 w 62"/>
              <a:gd name="T27" fmla="*/ 2147483647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2" h="56">
                <a:moveTo>
                  <a:pt x="32" y="12"/>
                </a:moveTo>
                <a:lnTo>
                  <a:pt x="22" y="32"/>
                </a:lnTo>
                <a:lnTo>
                  <a:pt x="12" y="26"/>
                </a:lnTo>
                <a:lnTo>
                  <a:pt x="24" y="4"/>
                </a:lnTo>
                <a:lnTo>
                  <a:pt x="18" y="0"/>
                </a:lnTo>
                <a:lnTo>
                  <a:pt x="0" y="32"/>
                </a:lnTo>
                <a:lnTo>
                  <a:pt x="44" y="56"/>
                </a:lnTo>
                <a:lnTo>
                  <a:pt x="62" y="24"/>
                </a:lnTo>
                <a:lnTo>
                  <a:pt x="54" y="20"/>
                </a:lnTo>
                <a:lnTo>
                  <a:pt x="42" y="42"/>
                </a:lnTo>
                <a:lnTo>
                  <a:pt x="28" y="36"/>
                </a:lnTo>
                <a:lnTo>
                  <a:pt x="40" y="16"/>
                </a:lnTo>
                <a:lnTo>
                  <a:pt x="32" y="1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65" name="Freeform 41"/>
          <p:cNvSpPr>
            <a:spLocks noEditPoints="1"/>
          </p:cNvSpPr>
          <p:nvPr/>
        </p:nvSpPr>
        <p:spPr bwMode="gray">
          <a:xfrm>
            <a:off x="8545513" y="338138"/>
            <a:ext cx="36512" cy="28575"/>
          </a:xfrm>
          <a:custGeom>
            <a:avLst/>
            <a:gdLst>
              <a:gd name="T0" fmla="*/ 2147483647 w 50"/>
              <a:gd name="T1" fmla="*/ 2147483647 h 40"/>
              <a:gd name="T2" fmla="*/ 2147483647 w 50"/>
              <a:gd name="T3" fmla="*/ 2147483647 h 40"/>
              <a:gd name="T4" fmla="*/ 2147483647 w 50"/>
              <a:gd name="T5" fmla="*/ 2147483647 h 40"/>
              <a:gd name="T6" fmla="*/ 2147483647 w 50"/>
              <a:gd name="T7" fmla="*/ 2147483647 h 40"/>
              <a:gd name="T8" fmla="*/ 2147483647 w 50"/>
              <a:gd name="T9" fmla="*/ 0 h 40"/>
              <a:gd name="T10" fmla="*/ 2147483647 w 50"/>
              <a:gd name="T11" fmla="*/ 0 h 40"/>
              <a:gd name="T12" fmla="*/ 2147483647 w 50"/>
              <a:gd name="T13" fmla="*/ 2147483647 h 40"/>
              <a:gd name="T14" fmla="*/ 2147483647 w 50"/>
              <a:gd name="T15" fmla="*/ 2147483647 h 40"/>
              <a:gd name="T16" fmla="*/ 2147483647 w 50"/>
              <a:gd name="T17" fmla="*/ 2147483647 h 40"/>
              <a:gd name="T18" fmla="*/ 2147483647 w 50"/>
              <a:gd name="T19" fmla="*/ 2147483647 h 40"/>
              <a:gd name="T20" fmla="*/ 2147483647 w 50"/>
              <a:gd name="T21" fmla="*/ 2147483647 h 40"/>
              <a:gd name="T22" fmla="*/ 2147483647 w 50"/>
              <a:gd name="T23" fmla="*/ 2147483647 h 40"/>
              <a:gd name="T24" fmla="*/ 2147483647 w 50"/>
              <a:gd name="T25" fmla="*/ 2147483647 h 40"/>
              <a:gd name="T26" fmla="*/ 2147483647 w 50"/>
              <a:gd name="T27" fmla="*/ 2147483647 h 40"/>
              <a:gd name="T28" fmla="*/ 2147483647 w 50"/>
              <a:gd name="T29" fmla="*/ 2147483647 h 40"/>
              <a:gd name="T30" fmla="*/ 2147483647 w 50"/>
              <a:gd name="T31" fmla="*/ 2147483647 h 40"/>
              <a:gd name="T32" fmla="*/ 0 w 50"/>
              <a:gd name="T33" fmla="*/ 2147483647 h 40"/>
              <a:gd name="T34" fmla="*/ 0 w 50"/>
              <a:gd name="T35" fmla="*/ 2147483647 h 40"/>
              <a:gd name="T36" fmla="*/ 0 w 50"/>
              <a:gd name="T37" fmla="*/ 2147483647 h 40"/>
              <a:gd name="T38" fmla="*/ 2147483647 w 50"/>
              <a:gd name="T39" fmla="*/ 2147483647 h 40"/>
              <a:gd name="T40" fmla="*/ 2147483647 w 50"/>
              <a:gd name="T41" fmla="*/ 2147483647 h 40"/>
              <a:gd name="T42" fmla="*/ 2147483647 w 50"/>
              <a:gd name="T43" fmla="*/ 2147483647 h 40"/>
              <a:gd name="T44" fmla="*/ 2147483647 w 50"/>
              <a:gd name="T45" fmla="*/ 2147483647 h 40"/>
              <a:gd name="T46" fmla="*/ 2147483647 w 50"/>
              <a:gd name="T47" fmla="*/ 2147483647 h 40"/>
              <a:gd name="T48" fmla="*/ 2147483647 w 50"/>
              <a:gd name="T49" fmla="*/ 2147483647 h 40"/>
              <a:gd name="T50" fmla="*/ 2147483647 w 50"/>
              <a:gd name="T51" fmla="*/ 2147483647 h 40"/>
              <a:gd name="T52" fmla="*/ 2147483647 w 50"/>
              <a:gd name="T53" fmla="*/ 2147483647 h 40"/>
              <a:gd name="T54" fmla="*/ 2147483647 w 50"/>
              <a:gd name="T55" fmla="*/ 2147483647 h 40"/>
              <a:gd name="T56" fmla="*/ 2147483647 w 50"/>
              <a:gd name="T57" fmla="*/ 2147483647 h 40"/>
              <a:gd name="T58" fmla="*/ 2147483647 w 50"/>
              <a:gd name="T59" fmla="*/ 2147483647 h 40"/>
              <a:gd name="T60" fmla="*/ 2147483647 w 50"/>
              <a:gd name="T61" fmla="*/ 2147483647 h 40"/>
              <a:gd name="T62" fmla="*/ 2147483647 w 50"/>
              <a:gd name="T63" fmla="*/ 2147483647 h 40"/>
              <a:gd name="T64" fmla="*/ 2147483647 w 50"/>
              <a:gd name="T65" fmla="*/ 2147483647 h 40"/>
              <a:gd name="T66" fmla="*/ 2147483647 w 50"/>
              <a:gd name="T67" fmla="*/ 2147483647 h 40"/>
              <a:gd name="T68" fmla="*/ 2147483647 w 50"/>
              <a:gd name="T69" fmla="*/ 2147483647 h 40"/>
              <a:gd name="T70" fmla="*/ 2147483647 w 50"/>
              <a:gd name="T71" fmla="*/ 2147483647 h 40"/>
              <a:gd name="T72" fmla="*/ 2147483647 w 50"/>
              <a:gd name="T73" fmla="*/ 2147483647 h 40"/>
              <a:gd name="T74" fmla="*/ 2147483647 w 50"/>
              <a:gd name="T75" fmla="*/ 2147483647 h 40"/>
              <a:gd name="T76" fmla="*/ 2147483647 w 50"/>
              <a:gd name="T77" fmla="*/ 2147483647 h 40"/>
              <a:gd name="T78" fmla="*/ 2147483647 w 50"/>
              <a:gd name="T79" fmla="*/ 2147483647 h 40"/>
              <a:gd name="T80" fmla="*/ 2147483647 w 50"/>
              <a:gd name="T81" fmla="*/ 2147483647 h 40"/>
              <a:gd name="T82" fmla="*/ 2147483647 w 50"/>
              <a:gd name="T83" fmla="*/ 2147483647 h 40"/>
              <a:gd name="T84" fmla="*/ 2147483647 w 50"/>
              <a:gd name="T85" fmla="*/ 2147483647 h 40"/>
              <a:gd name="T86" fmla="*/ 2147483647 w 50"/>
              <a:gd name="T87" fmla="*/ 2147483647 h 40"/>
              <a:gd name="T88" fmla="*/ 2147483647 w 50"/>
              <a:gd name="T89" fmla="*/ 2147483647 h 40"/>
              <a:gd name="T90" fmla="*/ 2147483647 w 50"/>
              <a:gd name="T91" fmla="*/ 2147483647 h 40"/>
              <a:gd name="T92" fmla="*/ 2147483647 w 50"/>
              <a:gd name="T93" fmla="*/ 2147483647 h 40"/>
              <a:gd name="T94" fmla="*/ 2147483647 w 50"/>
              <a:gd name="T95" fmla="*/ 2147483647 h 40"/>
              <a:gd name="T96" fmla="*/ 2147483647 w 50"/>
              <a:gd name="T97" fmla="*/ 2147483647 h 40"/>
              <a:gd name="T98" fmla="*/ 2147483647 w 50"/>
              <a:gd name="T99" fmla="*/ 2147483647 h 40"/>
              <a:gd name="T100" fmla="*/ 2147483647 w 50"/>
              <a:gd name="T101" fmla="*/ 2147483647 h 40"/>
              <a:gd name="T102" fmla="*/ 2147483647 w 50"/>
              <a:gd name="T103" fmla="*/ 2147483647 h 4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0" h="40">
                <a:moveTo>
                  <a:pt x="48" y="8"/>
                </a:moveTo>
                <a:lnTo>
                  <a:pt x="48" y="8"/>
                </a:lnTo>
                <a:lnTo>
                  <a:pt x="46" y="4"/>
                </a:lnTo>
                <a:lnTo>
                  <a:pt x="42" y="2"/>
                </a:lnTo>
                <a:lnTo>
                  <a:pt x="34" y="0"/>
                </a:lnTo>
                <a:lnTo>
                  <a:pt x="28" y="2"/>
                </a:lnTo>
                <a:lnTo>
                  <a:pt x="22" y="10"/>
                </a:lnTo>
                <a:lnTo>
                  <a:pt x="20" y="4"/>
                </a:lnTo>
                <a:lnTo>
                  <a:pt x="14" y="2"/>
                </a:lnTo>
                <a:lnTo>
                  <a:pt x="8" y="2"/>
                </a:lnTo>
                <a:lnTo>
                  <a:pt x="4" y="4"/>
                </a:lnTo>
                <a:lnTo>
                  <a:pt x="2" y="6"/>
                </a:lnTo>
                <a:lnTo>
                  <a:pt x="0" y="12"/>
                </a:lnTo>
                <a:lnTo>
                  <a:pt x="0" y="22"/>
                </a:lnTo>
                <a:lnTo>
                  <a:pt x="0" y="40"/>
                </a:lnTo>
                <a:lnTo>
                  <a:pt x="50" y="40"/>
                </a:lnTo>
                <a:lnTo>
                  <a:pt x="50" y="36"/>
                </a:lnTo>
                <a:lnTo>
                  <a:pt x="50" y="18"/>
                </a:lnTo>
                <a:lnTo>
                  <a:pt x="48" y="8"/>
                </a:lnTo>
                <a:close/>
                <a:moveTo>
                  <a:pt x="20" y="30"/>
                </a:moveTo>
                <a:lnTo>
                  <a:pt x="8" y="30"/>
                </a:lnTo>
                <a:lnTo>
                  <a:pt x="8" y="16"/>
                </a:lnTo>
                <a:lnTo>
                  <a:pt x="8" y="14"/>
                </a:lnTo>
                <a:lnTo>
                  <a:pt x="12" y="12"/>
                </a:lnTo>
                <a:lnTo>
                  <a:pt x="18" y="12"/>
                </a:lnTo>
                <a:lnTo>
                  <a:pt x="20" y="14"/>
                </a:lnTo>
                <a:lnTo>
                  <a:pt x="20" y="30"/>
                </a:lnTo>
                <a:close/>
                <a:moveTo>
                  <a:pt x="42" y="30"/>
                </a:moveTo>
                <a:lnTo>
                  <a:pt x="28" y="30"/>
                </a:lnTo>
                <a:lnTo>
                  <a:pt x="28" y="16"/>
                </a:lnTo>
                <a:lnTo>
                  <a:pt x="28" y="12"/>
                </a:lnTo>
                <a:lnTo>
                  <a:pt x="32" y="10"/>
                </a:lnTo>
                <a:lnTo>
                  <a:pt x="36" y="10"/>
                </a:lnTo>
                <a:lnTo>
                  <a:pt x="40" y="12"/>
                </a:lnTo>
                <a:lnTo>
                  <a:pt x="40" y="14"/>
                </a:lnTo>
                <a:lnTo>
                  <a:pt x="42" y="18"/>
                </a:lnTo>
                <a:lnTo>
                  <a:pt x="42" y="3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66" name="Freeform 42"/>
          <p:cNvSpPr>
            <a:spLocks/>
          </p:cNvSpPr>
          <p:nvPr/>
        </p:nvSpPr>
        <p:spPr bwMode="gray">
          <a:xfrm>
            <a:off x="8839200" y="246063"/>
            <a:ext cx="38100" cy="30162"/>
          </a:xfrm>
          <a:custGeom>
            <a:avLst/>
            <a:gdLst>
              <a:gd name="T0" fmla="*/ 2147483647 w 54"/>
              <a:gd name="T1" fmla="*/ 2147483647 h 42"/>
              <a:gd name="T2" fmla="*/ 2147483647 w 54"/>
              <a:gd name="T3" fmla="*/ 0 h 42"/>
              <a:gd name="T4" fmla="*/ 2147483647 w 54"/>
              <a:gd name="T5" fmla="*/ 2147483647 h 42"/>
              <a:gd name="T6" fmla="*/ 2147483647 w 54"/>
              <a:gd name="T7" fmla="*/ 2147483647 h 42"/>
              <a:gd name="T8" fmla="*/ 2147483647 w 54"/>
              <a:gd name="T9" fmla="*/ 2147483647 h 42"/>
              <a:gd name="T10" fmla="*/ 2147483647 w 54"/>
              <a:gd name="T11" fmla="*/ 2147483647 h 42"/>
              <a:gd name="T12" fmla="*/ 0 w 54"/>
              <a:gd name="T13" fmla="*/ 2147483647 h 42"/>
              <a:gd name="T14" fmla="*/ 2147483647 w 54"/>
              <a:gd name="T15" fmla="*/ 2147483647 h 42"/>
              <a:gd name="T16" fmla="*/ 2147483647 w 54"/>
              <a:gd name="T17" fmla="*/ 2147483647 h 42"/>
              <a:gd name="T18" fmla="*/ 2147483647 w 54"/>
              <a:gd name="T19" fmla="*/ 2147483647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4" h="42">
                <a:moveTo>
                  <a:pt x="36" y="2"/>
                </a:moveTo>
                <a:lnTo>
                  <a:pt x="44" y="0"/>
                </a:lnTo>
                <a:lnTo>
                  <a:pt x="54" y="38"/>
                </a:lnTo>
                <a:lnTo>
                  <a:pt x="46" y="42"/>
                </a:lnTo>
                <a:lnTo>
                  <a:pt x="42" y="26"/>
                </a:lnTo>
                <a:lnTo>
                  <a:pt x="2" y="36"/>
                </a:lnTo>
                <a:lnTo>
                  <a:pt x="0" y="26"/>
                </a:lnTo>
                <a:lnTo>
                  <a:pt x="40" y="16"/>
                </a:lnTo>
                <a:lnTo>
                  <a:pt x="3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67" name="Freeform 43"/>
          <p:cNvSpPr>
            <a:spLocks/>
          </p:cNvSpPr>
          <p:nvPr/>
        </p:nvSpPr>
        <p:spPr bwMode="gray">
          <a:xfrm>
            <a:off x="8662988" y="138113"/>
            <a:ext cx="20637" cy="34925"/>
          </a:xfrm>
          <a:custGeom>
            <a:avLst/>
            <a:gdLst>
              <a:gd name="T0" fmla="*/ 2147483647 w 28"/>
              <a:gd name="T1" fmla="*/ 2147483647 h 48"/>
              <a:gd name="T2" fmla="*/ 2147483647 w 28"/>
              <a:gd name="T3" fmla="*/ 2147483647 h 48"/>
              <a:gd name="T4" fmla="*/ 2147483647 w 28"/>
              <a:gd name="T5" fmla="*/ 2147483647 h 48"/>
              <a:gd name="T6" fmla="*/ 2147483647 w 28"/>
              <a:gd name="T7" fmla="*/ 2147483647 h 48"/>
              <a:gd name="T8" fmla="*/ 2147483647 w 28"/>
              <a:gd name="T9" fmla="*/ 2147483647 h 48"/>
              <a:gd name="T10" fmla="*/ 2147483647 w 28"/>
              <a:gd name="T11" fmla="*/ 2147483647 h 48"/>
              <a:gd name="T12" fmla="*/ 2147483647 w 28"/>
              <a:gd name="T13" fmla="*/ 2147483647 h 48"/>
              <a:gd name="T14" fmla="*/ 0 w 28"/>
              <a:gd name="T15" fmla="*/ 2147483647 h 48"/>
              <a:gd name="T16" fmla="*/ 2147483647 w 28"/>
              <a:gd name="T17" fmla="*/ 0 h 48"/>
              <a:gd name="T18" fmla="*/ 2147483647 w 28"/>
              <a:gd name="T19" fmla="*/ 2147483647 h 48"/>
              <a:gd name="T20" fmla="*/ 2147483647 w 28"/>
              <a:gd name="T21" fmla="*/ 2147483647 h 48"/>
              <a:gd name="T22" fmla="*/ 2147483647 w 28"/>
              <a:gd name="T23" fmla="*/ 2147483647 h 48"/>
              <a:gd name="T24" fmla="*/ 2147483647 w 28"/>
              <a:gd name="T25" fmla="*/ 2147483647 h 48"/>
              <a:gd name="T26" fmla="*/ 2147483647 w 28"/>
              <a:gd name="T27" fmla="*/ 2147483647 h 48"/>
              <a:gd name="T28" fmla="*/ 2147483647 w 28"/>
              <a:gd name="T29" fmla="*/ 2147483647 h 48"/>
              <a:gd name="T30" fmla="*/ 2147483647 w 28"/>
              <a:gd name="T31" fmla="*/ 2147483647 h 4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" h="48">
                <a:moveTo>
                  <a:pt x="28" y="48"/>
                </a:moveTo>
                <a:lnTo>
                  <a:pt x="28" y="48"/>
                </a:lnTo>
                <a:lnTo>
                  <a:pt x="20" y="48"/>
                </a:lnTo>
                <a:lnTo>
                  <a:pt x="12" y="46"/>
                </a:lnTo>
                <a:lnTo>
                  <a:pt x="8" y="42"/>
                </a:lnTo>
                <a:lnTo>
                  <a:pt x="6" y="38"/>
                </a:lnTo>
                <a:lnTo>
                  <a:pt x="0" y="2"/>
                </a:lnTo>
                <a:lnTo>
                  <a:pt x="10" y="0"/>
                </a:lnTo>
                <a:lnTo>
                  <a:pt x="16" y="36"/>
                </a:lnTo>
                <a:lnTo>
                  <a:pt x="18" y="40"/>
                </a:lnTo>
                <a:lnTo>
                  <a:pt x="22" y="40"/>
                </a:lnTo>
                <a:lnTo>
                  <a:pt x="26" y="42"/>
                </a:lnTo>
                <a:lnTo>
                  <a:pt x="28" y="48"/>
                </a:lnTo>
                <a:close/>
              </a:path>
            </a:pathLst>
          </a:custGeom>
          <a:solidFill>
            <a:srgbClr val="7170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68" name="Freeform 44"/>
          <p:cNvSpPr>
            <a:spLocks/>
          </p:cNvSpPr>
          <p:nvPr/>
        </p:nvSpPr>
        <p:spPr bwMode="gray">
          <a:xfrm>
            <a:off x="8662988" y="138113"/>
            <a:ext cx="20637" cy="34925"/>
          </a:xfrm>
          <a:custGeom>
            <a:avLst/>
            <a:gdLst>
              <a:gd name="T0" fmla="*/ 2147483647 w 28"/>
              <a:gd name="T1" fmla="*/ 2147483647 h 48"/>
              <a:gd name="T2" fmla="*/ 2147483647 w 28"/>
              <a:gd name="T3" fmla="*/ 2147483647 h 48"/>
              <a:gd name="T4" fmla="*/ 2147483647 w 28"/>
              <a:gd name="T5" fmla="*/ 2147483647 h 48"/>
              <a:gd name="T6" fmla="*/ 2147483647 w 28"/>
              <a:gd name="T7" fmla="*/ 2147483647 h 48"/>
              <a:gd name="T8" fmla="*/ 2147483647 w 28"/>
              <a:gd name="T9" fmla="*/ 2147483647 h 48"/>
              <a:gd name="T10" fmla="*/ 2147483647 w 28"/>
              <a:gd name="T11" fmla="*/ 2147483647 h 48"/>
              <a:gd name="T12" fmla="*/ 2147483647 w 28"/>
              <a:gd name="T13" fmla="*/ 2147483647 h 48"/>
              <a:gd name="T14" fmla="*/ 0 w 28"/>
              <a:gd name="T15" fmla="*/ 2147483647 h 48"/>
              <a:gd name="T16" fmla="*/ 2147483647 w 28"/>
              <a:gd name="T17" fmla="*/ 0 h 48"/>
              <a:gd name="T18" fmla="*/ 2147483647 w 28"/>
              <a:gd name="T19" fmla="*/ 2147483647 h 48"/>
              <a:gd name="T20" fmla="*/ 2147483647 w 28"/>
              <a:gd name="T21" fmla="*/ 2147483647 h 48"/>
              <a:gd name="T22" fmla="*/ 2147483647 w 28"/>
              <a:gd name="T23" fmla="*/ 2147483647 h 48"/>
              <a:gd name="T24" fmla="*/ 2147483647 w 28"/>
              <a:gd name="T25" fmla="*/ 2147483647 h 48"/>
              <a:gd name="T26" fmla="*/ 2147483647 w 28"/>
              <a:gd name="T27" fmla="*/ 2147483647 h 48"/>
              <a:gd name="T28" fmla="*/ 2147483647 w 28"/>
              <a:gd name="T29" fmla="*/ 2147483647 h 4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8" h="48">
                <a:moveTo>
                  <a:pt x="28" y="48"/>
                </a:moveTo>
                <a:lnTo>
                  <a:pt x="28" y="48"/>
                </a:lnTo>
                <a:lnTo>
                  <a:pt x="20" y="48"/>
                </a:lnTo>
                <a:lnTo>
                  <a:pt x="12" y="46"/>
                </a:lnTo>
                <a:lnTo>
                  <a:pt x="8" y="42"/>
                </a:lnTo>
                <a:lnTo>
                  <a:pt x="6" y="38"/>
                </a:lnTo>
                <a:lnTo>
                  <a:pt x="0" y="2"/>
                </a:lnTo>
                <a:lnTo>
                  <a:pt x="10" y="0"/>
                </a:lnTo>
                <a:lnTo>
                  <a:pt x="16" y="36"/>
                </a:lnTo>
                <a:lnTo>
                  <a:pt x="18" y="40"/>
                </a:lnTo>
                <a:lnTo>
                  <a:pt x="22" y="40"/>
                </a:lnTo>
                <a:lnTo>
                  <a:pt x="26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69" name="Freeform 45"/>
          <p:cNvSpPr>
            <a:spLocks/>
          </p:cNvSpPr>
          <p:nvPr/>
        </p:nvSpPr>
        <p:spPr bwMode="gray">
          <a:xfrm>
            <a:off x="8682038" y="134938"/>
            <a:ext cx="14287" cy="38100"/>
          </a:xfrm>
          <a:custGeom>
            <a:avLst/>
            <a:gdLst>
              <a:gd name="T0" fmla="*/ 2147483647 w 20"/>
              <a:gd name="T1" fmla="*/ 2147483647 h 54"/>
              <a:gd name="T2" fmla="*/ 2147483647 w 20"/>
              <a:gd name="T3" fmla="*/ 2147483647 h 54"/>
              <a:gd name="T4" fmla="*/ 2147483647 w 20"/>
              <a:gd name="T5" fmla="*/ 2147483647 h 54"/>
              <a:gd name="T6" fmla="*/ 2147483647 w 20"/>
              <a:gd name="T7" fmla="*/ 2147483647 h 54"/>
              <a:gd name="T8" fmla="*/ 2147483647 w 20"/>
              <a:gd name="T9" fmla="*/ 2147483647 h 54"/>
              <a:gd name="T10" fmla="*/ 2147483647 w 20"/>
              <a:gd name="T11" fmla="*/ 2147483647 h 54"/>
              <a:gd name="T12" fmla="*/ 2147483647 w 20"/>
              <a:gd name="T13" fmla="*/ 2147483647 h 54"/>
              <a:gd name="T14" fmla="*/ 2147483647 w 20"/>
              <a:gd name="T15" fmla="*/ 0 h 54"/>
              <a:gd name="T16" fmla="*/ 2147483647 w 20"/>
              <a:gd name="T17" fmla="*/ 2147483647 h 54"/>
              <a:gd name="T18" fmla="*/ 2147483647 w 20"/>
              <a:gd name="T19" fmla="*/ 2147483647 h 54"/>
              <a:gd name="T20" fmla="*/ 2147483647 w 20"/>
              <a:gd name="T21" fmla="*/ 2147483647 h 54"/>
              <a:gd name="T22" fmla="*/ 2147483647 w 20"/>
              <a:gd name="T23" fmla="*/ 2147483647 h 54"/>
              <a:gd name="T24" fmla="*/ 2147483647 w 20"/>
              <a:gd name="T25" fmla="*/ 2147483647 h 54"/>
              <a:gd name="T26" fmla="*/ 2147483647 w 20"/>
              <a:gd name="T27" fmla="*/ 2147483647 h 54"/>
              <a:gd name="T28" fmla="*/ 0 w 20"/>
              <a:gd name="T29" fmla="*/ 2147483647 h 54"/>
              <a:gd name="T30" fmla="*/ 2147483647 w 20"/>
              <a:gd name="T31" fmla="*/ 2147483647 h 5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0" h="54">
                <a:moveTo>
                  <a:pt x="2" y="54"/>
                </a:moveTo>
                <a:lnTo>
                  <a:pt x="2" y="54"/>
                </a:lnTo>
                <a:lnTo>
                  <a:pt x="10" y="52"/>
                </a:lnTo>
                <a:lnTo>
                  <a:pt x="16" y="48"/>
                </a:lnTo>
                <a:lnTo>
                  <a:pt x="20" y="42"/>
                </a:lnTo>
                <a:lnTo>
                  <a:pt x="20" y="36"/>
                </a:lnTo>
                <a:lnTo>
                  <a:pt x="14" y="0"/>
                </a:lnTo>
                <a:lnTo>
                  <a:pt x="4" y="2"/>
                </a:lnTo>
                <a:lnTo>
                  <a:pt x="10" y="38"/>
                </a:lnTo>
                <a:lnTo>
                  <a:pt x="8" y="42"/>
                </a:lnTo>
                <a:lnTo>
                  <a:pt x="6" y="46"/>
                </a:lnTo>
                <a:lnTo>
                  <a:pt x="0" y="48"/>
                </a:lnTo>
                <a:lnTo>
                  <a:pt x="2" y="54"/>
                </a:lnTo>
                <a:close/>
              </a:path>
            </a:pathLst>
          </a:custGeom>
          <a:solidFill>
            <a:srgbClr val="7170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70" name="Freeform 46"/>
          <p:cNvSpPr>
            <a:spLocks/>
          </p:cNvSpPr>
          <p:nvPr/>
        </p:nvSpPr>
        <p:spPr bwMode="gray">
          <a:xfrm>
            <a:off x="8682038" y="134938"/>
            <a:ext cx="14287" cy="38100"/>
          </a:xfrm>
          <a:custGeom>
            <a:avLst/>
            <a:gdLst>
              <a:gd name="T0" fmla="*/ 2147483647 w 20"/>
              <a:gd name="T1" fmla="*/ 2147483647 h 54"/>
              <a:gd name="T2" fmla="*/ 2147483647 w 20"/>
              <a:gd name="T3" fmla="*/ 2147483647 h 54"/>
              <a:gd name="T4" fmla="*/ 2147483647 w 20"/>
              <a:gd name="T5" fmla="*/ 2147483647 h 54"/>
              <a:gd name="T6" fmla="*/ 2147483647 w 20"/>
              <a:gd name="T7" fmla="*/ 2147483647 h 54"/>
              <a:gd name="T8" fmla="*/ 2147483647 w 20"/>
              <a:gd name="T9" fmla="*/ 2147483647 h 54"/>
              <a:gd name="T10" fmla="*/ 2147483647 w 20"/>
              <a:gd name="T11" fmla="*/ 2147483647 h 54"/>
              <a:gd name="T12" fmla="*/ 2147483647 w 20"/>
              <a:gd name="T13" fmla="*/ 2147483647 h 54"/>
              <a:gd name="T14" fmla="*/ 2147483647 w 20"/>
              <a:gd name="T15" fmla="*/ 0 h 54"/>
              <a:gd name="T16" fmla="*/ 2147483647 w 20"/>
              <a:gd name="T17" fmla="*/ 2147483647 h 54"/>
              <a:gd name="T18" fmla="*/ 2147483647 w 20"/>
              <a:gd name="T19" fmla="*/ 2147483647 h 54"/>
              <a:gd name="T20" fmla="*/ 2147483647 w 20"/>
              <a:gd name="T21" fmla="*/ 2147483647 h 54"/>
              <a:gd name="T22" fmla="*/ 2147483647 w 20"/>
              <a:gd name="T23" fmla="*/ 2147483647 h 54"/>
              <a:gd name="T24" fmla="*/ 2147483647 w 20"/>
              <a:gd name="T25" fmla="*/ 2147483647 h 54"/>
              <a:gd name="T26" fmla="*/ 2147483647 w 20"/>
              <a:gd name="T27" fmla="*/ 2147483647 h 54"/>
              <a:gd name="T28" fmla="*/ 0 w 20"/>
              <a:gd name="T29" fmla="*/ 2147483647 h 5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0" h="54">
                <a:moveTo>
                  <a:pt x="2" y="54"/>
                </a:moveTo>
                <a:lnTo>
                  <a:pt x="2" y="54"/>
                </a:lnTo>
                <a:lnTo>
                  <a:pt x="10" y="52"/>
                </a:lnTo>
                <a:lnTo>
                  <a:pt x="16" y="48"/>
                </a:lnTo>
                <a:lnTo>
                  <a:pt x="20" y="42"/>
                </a:lnTo>
                <a:lnTo>
                  <a:pt x="20" y="36"/>
                </a:lnTo>
                <a:lnTo>
                  <a:pt x="14" y="0"/>
                </a:lnTo>
                <a:lnTo>
                  <a:pt x="4" y="2"/>
                </a:lnTo>
                <a:lnTo>
                  <a:pt x="10" y="38"/>
                </a:lnTo>
                <a:lnTo>
                  <a:pt x="8" y="42"/>
                </a:lnTo>
                <a:lnTo>
                  <a:pt x="6" y="46"/>
                </a:lnTo>
                <a:lnTo>
                  <a:pt x="0" y="48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71" name="Freeform 47"/>
          <p:cNvSpPr>
            <a:spLocks noEditPoints="1"/>
          </p:cNvSpPr>
          <p:nvPr/>
        </p:nvSpPr>
        <p:spPr bwMode="gray">
          <a:xfrm>
            <a:off x="8843963" y="290513"/>
            <a:ext cx="38100" cy="31750"/>
          </a:xfrm>
          <a:custGeom>
            <a:avLst/>
            <a:gdLst>
              <a:gd name="T0" fmla="*/ 2147483647 w 54"/>
              <a:gd name="T1" fmla="*/ 2147483647 h 46"/>
              <a:gd name="T2" fmla="*/ 0 w 54"/>
              <a:gd name="T3" fmla="*/ 0 h 46"/>
              <a:gd name="T4" fmla="*/ 2147483647 w 54"/>
              <a:gd name="T5" fmla="*/ 2147483647 h 46"/>
              <a:gd name="T6" fmla="*/ 2147483647 w 54"/>
              <a:gd name="T7" fmla="*/ 2147483647 h 46"/>
              <a:gd name="T8" fmla="*/ 2147483647 w 54"/>
              <a:gd name="T9" fmla="*/ 2147483647 h 46"/>
              <a:gd name="T10" fmla="*/ 2147483647 w 54"/>
              <a:gd name="T11" fmla="*/ 2147483647 h 46"/>
              <a:gd name="T12" fmla="*/ 2147483647 w 54"/>
              <a:gd name="T13" fmla="*/ 2147483647 h 46"/>
              <a:gd name="T14" fmla="*/ 2147483647 w 54"/>
              <a:gd name="T15" fmla="*/ 2147483647 h 46"/>
              <a:gd name="T16" fmla="*/ 2147483647 w 54"/>
              <a:gd name="T17" fmla="*/ 2147483647 h 46"/>
              <a:gd name="T18" fmla="*/ 2147483647 w 54"/>
              <a:gd name="T19" fmla="*/ 2147483647 h 46"/>
              <a:gd name="T20" fmla="*/ 2147483647 w 54"/>
              <a:gd name="T21" fmla="*/ 2147483647 h 46"/>
              <a:gd name="T22" fmla="*/ 2147483647 w 54"/>
              <a:gd name="T23" fmla="*/ 2147483647 h 46"/>
              <a:gd name="T24" fmla="*/ 2147483647 w 54"/>
              <a:gd name="T25" fmla="*/ 2147483647 h 46"/>
              <a:gd name="T26" fmla="*/ 2147483647 w 54"/>
              <a:gd name="T27" fmla="*/ 2147483647 h 46"/>
              <a:gd name="T28" fmla="*/ 2147483647 w 54"/>
              <a:gd name="T29" fmla="*/ 2147483647 h 46"/>
              <a:gd name="T30" fmla="*/ 2147483647 w 54"/>
              <a:gd name="T31" fmla="*/ 2147483647 h 46"/>
              <a:gd name="T32" fmla="*/ 2147483647 w 54"/>
              <a:gd name="T33" fmla="*/ 2147483647 h 46"/>
              <a:gd name="T34" fmla="*/ 2147483647 w 54"/>
              <a:gd name="T35" fmla="*/ 2147483647 h 46"/>
              <a:gd name="T36" fmla="*/ 2147483647 w 54"/>
              <a:gd name="T37" fmla="*/ 2147483647 h 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4" h="46">
                <a:moveTo>
                  <a:pt x="52" y="10"/>
                </a:moveTo>
                <a:lnTo>
                  <a:pt x="0" y="0"/>
                </a:lnTo>
                <a:lnTo>
                  <a:pt x="2" y="10"/>
                </a:lnTo>
                <a:lnTo>
                  <a:pt x="14" y="12"/>
                </a:lnTo>
                <a:lnTo>
                  <a:pt x="16" y="30"/>
                </a:lnTo>
                <a:lnTo>
                  <a:pt x="6" y="36"/>
                </a:lnTo>
                <a:lnTo>
                  <a:pt x="8" y="46"/>
                </a:lnTo>
                <a:lnTo>
                  <a:pt x="54" y="22"/>
                </a:lnTo>
                <a:lnTo>
                  <a:pt x="52" y="10"/>
                </a:lnTo>
                <a:close/>
                <a:moveTo>
                  <a:pt x="24" y="26"/>
                </a:moveTo>
                <a:lnTo>
                  <a:pt x="22" y="14"/>
                </a:lnTo>
                <a:lnTo>
                  <a:pt x="44" y="18"/>
                </a:lnTo>
                <a:lnTo>
                  <a:pt x="24" y="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72" name="Freeform 48"/>
          <p:cNvSpPr>
            <a:spLocks/>
          </p:cNvSpPr>
          <p:nvPr/>
        </p:nvSpPr>
        <p:spPr bwMode="gray">
          <a:xfrm>
            <a:off x="8848725" y="336550"/>
            <a:ext cx="38100" cy="30163"/>
          </a:xfrm>
          <a:custGeom>
            <a:avLst/>
            <a:gdLst>
              <a:gd name="T0" fmla="*/ 2147483647 w 52"/>
              <a:gd name="T1" fmla="*/ 2147483647 h 42"/>
              <a:gd name="T2" fmla="*/ 2147483647 w 52"/>
              <a:gd name="T3" fmla="*/ 2147483647 h 42"/>
              <a:gd name="T4" fmla="*/ 2147483647 w 52"/>
              <a:gd name="T5" fmla="*/ 2147483647 h 42"/>
              <a:gd name="T6" fmla="*/ 2147483647 w 52"/>
              <a:gd name="T7" fmla="*/ 2147483647 h 42"/>
              <a:gd name="T8" fmla="*/ 2147483647 w 52"/>
              <a:gd name="T9" fmla="*/ 2147483647 h 42"/>
              <a:gd name="T10" fmla="*/ 2147483647 w 52"/>
              <a:gd name="T11" fmla="*/ 2147483647 h 42"/>
              <a:gd name="T12" fmla="*/ 2147483647 w 52"/>
              <a:gd name="T13" fmla="*/ 2147483647 h 42"/>
              <a:gd name="T14" fmla="*/ 2147483647 w 52"/>
              <a:gd name="T15" fmla="*/ 2147483647 h 42"/>
              <a:gd name="T16" fmla="*/ 2147483647 w 52"/>
              <a:gd name="T17" fmla="*/ 2147483647 h 42"/>
              <a:gd name="T18" fmla="*/ 2147483647 w 52"/>
              <a:gd name="T19" fmla="*/ 2147483647 h 42"/>
              <a:gd name="T20" fmla="*/ 2147483647 w 52"/>
              <a:gd name="T21" fmla="*/ 2147483647 h 42"/>
              <a:gd name="T22" fmla="*/ 2147483647 w 52"/>
              <a:gd name="T23" fmla="*/ 2147483647 h 42"/>
              <a:gd name="T24" fmla="*/ 0 w 52"/>
              <a:gd name="T25" fmla="*/ 2147483647 h 42"/>
              <a:gd name="T26" fmla="*/ 0 w 52"/>
              <a:gd name="T27" fmla="*/ 2147483647 h 42"/>
              <a:gd name="T28" fmla="*/ 2147483647 w 52"/>
              <a:gd name="T29" fmla="*/ 2147483647 h 42"/>
              <a:gd name="T30" fmla="*/ 2147483647 w 52"/>
              <a:gd name="T31" fmla="*/ 0 h 42"/>
              <a:gd name="T32" fmla="*/ 2147483647 w 52"/>
              <a:gd name="T33" fmla="*/ 2147483647 h 42"/>
              <a:gd name="T34" fmla="*/ 2147483647 w 52"/>
              <a:gd name="T35" fmla="*/ 2147483647 h 42"/>
              <a:gd name="T36" fmla="*/ 2147483647 w 52"/>
              <a:gd name="T37" fmla="*/ 2147483647 h 42"/>
              <a:gd name="T38" fmla="*/ 2147483647 w 52"/>
              <a:gd name="T39" fmla="*/ 2147483647 h 42"/>
              <a:gd name="T40" fmla="*/ 2147483647 w 52"/>
              <a:gd name="T41" fmla="*/ 2147483647 h 42"/>
              <a:gd name="T42" fmla="*/ 2147483647 w 52"/>
              <a:gd name="T43" fmla="*/ 2147483647 h 42"/>
              <a:gd name="T44" fmla="*/ 2147483647 w 52"/>
              <a:gd name="T45" fmla="*/ 2147483647 h 42"/>
              <a:gd name="T46" fmla="*/ 2147483647 w 52"/>
              <a:gd name="T47" fmla="*/ 2147483647 h 42"/>
              <a:gd name="T48" fmla="*/ 2147483647 w 52"/>
              <a:gd name="T49" fmla="*/ 2147483647 h 42"/>
              <a:gd name="T50" fmla="*/ 2147483647 w 52"/>
              <a:gd name="T51" fmla="*/ 2147483647 h 42"/>
              <a:gd name="T52" fmla="*/ 2147483647 w 52"/>
              <a:gd name="T53" fmla="*/ 2147483647 h 42"/>
              <a:gd name="T54" fmla="*/ 2147483647 w 52"/>
              <a:gd name="T55" fmla="*/ 2147483647 h 42"/>
              <a:gd name="T56" fmla="*/ 2147483647 w 52"/>
              <a:gd name="T57" fmla="*/ 2147483647 h 42"/>
              <a:gd name="T58" fmla="*/ 2147483647 w 52"/>
              <a:gd name="T59" fmla="*/ 2147483647 h 42"/>
              <a:gd name="T60" fmla="*/ 2147483647 w 52"/>
              <a:gd name="T61" fmla="*/ 2147483647 h 42"/>
              <a:gd name="T62" fmla="*/ 2147483647 w 52"/>
              <a:gd name="T63" fmla="*/ 2147483647 h 42"/>
              <a:gd name="T64" fmla="*/ 2147483647 w 52"/>
              <a:gd name="T65" fmla="*/ 2147483647 h 4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52" h="42">
                <a:moveTo>
                  <a:pt x="38" y="32"/>
                </a:moveTo>
                <a:lnTo>
                  <a:pt x="38" y="32"/>
                </a:lnTo>
                <a:lnTo>
                  <a:pt x="40" y="30"/>
                </a:lnTo>
                <a:lnTo>
                  <a:pt x="44" y="26"/>
                </a:lnTo>
                <a:lnTo>
                  <a:pt x="44" y="20"/>
                </a:lnTo>
                <a:lnTo>
                  <a:pt x="44" y="16"/>
                </a:lnTo>
                <a:lnTo>
                  <a:pt x="40" y="12"/>
                </a:lnTo>
                <a:lnTo>
                  <a:pt x="36" y="12"/>
                </a:lnTo>
                <a:lnTo>
                  <a:pt x="34" y="14"/>
                </a:lnTo>
                <a:lnTo>
                  <a:pt x="32" y="22"/>
                </a:lnTo>
                <a:lnTo>
                  <a:pt x="30" y="30"/>
                </a:lnTo>
                <a:lnTo>
                  <a:pt x="26" y="38"/>
                </a:lnTo>
                <a:lnTo>
                  <a:pt x="22" y="40"/>
                </a:lnTo>
                <a:lnTo>
                  <a:pt x="18" y="42"/>
                </a:lnTo>
                <a:lnTo>
                  <a:pt x="14" y="42"/>
                </a:lnTo>
                <a:lnTo>
                  <a:pt x="10" y="42"/>
                </a:lnTo>
                <a:lnTo>
                  <a:pt x="6" y="40"/>
                </a:lnTo>
                <a:lnTo>
                  <a:pt x="2" y="36"/>
                </a:lnTo>
                <a:lnTo>
                  <a:pt x="0" y="30"/>
                </a:lnTo>
                <a:lnTo>
                  <a:pt x="0" y="22"/>
                </a:lnTo>
                <a:lnTo>
                  <a:pt x="0" y="14"/>
                </a:lnTo>
                <a:lnTo>
                  <a:pt x="2" y="8"/>
                </a:lnTo>
                <a:lnTo>
                  <a:pt x="8" y="2"/>
                </a:lnTo>
                <a:lnTo>
                  <a:pt x="16" y="0"/>
                </a:lnTo>
                <a:lnTo>
                  <a:pt x="16" y="10"/>
                </a:lnTo>
                <a:lnTo>
                  <a:pt x="12" y="12"/>
                </a:lnTo>
                <a:lnTo>
                  <a:pt x="8" y="16"/>
                </a:lnTo>
                <a:lnTo>
                  <a:pt x="8" y="24"/>
                </a:lnTo>
                <a:lnTo>
                  <a:pt x="8" y="28"/>
                </a:lnTo>
                <a:lnTo>
                  <a:pt x="10" y="32"/>
                </a:lnTo>
                <a:lnTo>
                  <a:pt x="14" y="32"/>
                </a:lnTo>
                <a:lnTo>
                  <a:pt x="16" y="32"/>
                </a:lnTo>
                <a:lnTo>
                  <a:pt x="20" y="28"/>
                </a:lnTo>
                <a:lnTo>
                  <a:pt x="22" y="22"/>
                </a:lnTo>
                <a:lnTo>
                  <a:pt x="24" y="10"/>
                </a:lnTo>
                <a:lnTo>
                  <a:pt x="26" y="6"/>
                </a:lnTo>
                <a:lnTo>
                  <a:pt x="30" y="2"/>
                </a:lnTo>
                <a:lnTo>
                  <a:pt x="40" y="2"/>
                </a:lnTo>
                <a:lnTo>
                  <a:pt x="44" y="4"/>
                </a:lnTo>
                <a:lnTo>
                  <a:pt x="46" y="6"/>
                </a:lnTo>
                <a:lnTo>
                  <a:pt x="50" y="12"/>
                </a:lnTo>
                <a:lnTo>
                  <a:pt x="52" y="18"/>
                </a:lnTo>
                <a:lnTo>
                  <a:pt x="52" y="26"/>
                </a:lnTo>
                <a:lnTo>
                  <a:pt x="50" y="32"/>
                </a:lnTo>
                <a:lnTo>
                  <a:pt x="48" y="36"/>
                </a:lnTo>
                <a:lnTo>
                  <a:pt x="46" y="38"/>
                </a:lnTo>
                <a:lnTo>
                  <a:pt x="38" y="42"/>
                </a:lnTo>
                <a:lnTo>
                  <a:pt x="36" y="32"/>
                </a:lnTo>
                <a:lnTo>
                  <a:pt x="38" y="3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73" name="Freeform 49"/>
          <p:cNvSpPr>
            <a:spLocks/>
          </p:cNvSpPr>
          <p:nvPr/>
        </p:nvSpPr>
        <p:spPr bwMode="gray">
          <a:xfrm>
            <a:off x="8547100" y="304800"/>
            <a:ext cx="38100" cy="14288"/>
          </a:xfrm>
          <a:custGeom>
            <a:avLst/>
            <a:gdLst>
              <a:gd name="T0" fmla="*/ 2147483647 w 54"/>
              <a:gd name="T1" fmla="*/ 2147483647 h 20"/>
              <a:gd name="T2" fmla="*/ 2147483647 w 54"/>
              <a:gd name="T3" fmla="*/ 2147483647 h 20"/>
              <a:gd name="T4" fmla="*/ 2147483647 w 54"/>
              <a:gd name="T5" fmla="*/ 2147483647 h 20"/>
              <a:gd name="T6" fmla="*/ 2147483647 w 54"/>
              <a:gd name="T7" fmla="*/ 2147483647 h 20"/>
              <a:gd name="T8" fmla="*/ 2147483647 w 54"/>
              <a:gd name="T9" fmla="*/ 2147483647 h 20"/>
              <a:gd name="T10" fmla="*/ 2147483647 w 54"/>
              <a:gd name="T11" fmla="*/ 2147483647 h 20"/>
              <a:gd name="T12" fmla="*/ 2147483647 w 54"/>
              <a:gd name="T13" fmla="*/ 2147483647 h 20"/>
              <a:gd name="T14" fmla="*/ 0 w 54"/>
              <a:gd name="T15" fmla="*/ 2147483647 h 20"/>
              <a:gd name="T16" fmla="*/ 2147483647 w 54"/>
              <a:gd name="T17" fmla="*/ 2147483647 h 20"/>
              <a:gd name="T18" fmla="*/ 2147483647 w 54"/>
              <a:gd name="T19" fmla="*/ 2147483647 h 20"/>
              <a:gd name="T20" fmla="*/ 2147483647 w 54"/>
              <a:gd name="T21" fmla="*/ 2147483647 h 20"/>
              <a:gd name="T22" fmla="*/ 2147483647 w 54"/>
              <a:gd name="T23" fmla="*/ 2147483647 h 20"/>
              <a:gd name="T24" fmla="*/ 2147483647 w 54"/>
              <a:gd name="T25" fmla="*/ 2147483647 h 20"/>
              <a:gd name="T26" fmla="*/ 2147483647 w 54"/>
              <a:gd name="T27" fmla="*/ 2147483647 h 20"/>
              <a:gd name="T28" fmla="*/ 2147483647 w 54"/>
              <a:gd name="T29" fmla="*/ 0 h 20"/>
              <a:gd name="T30" fmla="*/ 2147483647 w 54"/>
              <a:gd name="T31" fmla="*/ 2147483647 h 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4" h="20">
                <a:moveTo>
                  <a:pt x="54" y="2"/>
                </a:moveTo>
                <a:lnTo>
                  <a:pt x="54" y="2"/>
                </a:lnTo>
                <a:lnTo>
                  <a:pt x="52" y="10"/>
                </a:lnTo>
                <a:lnTo>
                  <a:pt x="48" y="16"/>
                </a:lnTo>
                <a:lnTo>
                  <a:pt x="42" y="18"/>
                </a:lnTo>
                <a:lnTo>
                  <a:pt x="36" y="20"/>
                </a:lnTo>
                <a:lnTo>
                  <a:pt x="0" y="14"/>
                </a:lnTo>
                <a:lnTo>
                  <a:pt x="2" y="4"/>
                </a:lnTo>
                <a:lnTo>
                  <a:pt x="38" y="8"/>
                </a:lnTo>
                <a:lnTo>
                  <a:pt x="42" y="8"/>
                </a:lnTo>
                <a:lnTo>
                  <a:pt x="46" y="4"/>
                </a:lnTo>
                <a:lnTo>
                  <a:pt x="46" y="0"/>
                </a:lnTo>
                <a:lnTo>
                  <a:pt x="54" y="2"/>
                </a:lnTo>
                <a:close/>
              </a:path>
            </a:pathLst>
          </a:custGeom>
          <a:solidFill>
            <a:srgbClr val="7170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74" name="Freeform 50"/>
          <p:cNvSpPr>
            <a:spLocks/>
          </p:cNvSpPr>
          <p:nvPr/>
        </p:nvSpPr>
        <p:spPr bwMode="gray">
          <a:xfrm>
            <a:off x="8547100" y="304800"/>
            <a:ext cx="38100" cy="14288"/>
          </a:xfrm>
          <a:custGeom>
            <a:avLst/>
            <a:gdLst>
              <a:gd name="T0" fmla="*/ 2147483647 w 54"/>
              <a:gd name="T1" fmla="*/ 2147483647 h 20"/>
              <a:gd name="T2" fmla="*/ 2147483647 w 54"/>
              <a:gd name="T3" fmla="*/ 2147483647 h 20"/>
              <a:gd name="T4" fmla="*/ 2147483647 w 54"/>
              <a:gd name="T5" fmla="*/ 2147483647 h 20"/>
              <a:gd name="T6" fmla="*/ 2147483647 w 54"/>
              <a:gd name="T7" fmla="*/ 2147483647 h 20"/>
              <a:gd name="T8" fmla="*/ 2147483647 w 54"/>
              <a:gd name="T9" fmla="*/ 2147483647 h 20"/>
              <a:gd name="T10" fmla="*/ 2147483647 w 54"/>
              <a:gd name="T11" fmla="*/ 2147483647 h 20"/>
              <a:gd name="T12" fmla="*/ 2147483647 w 54"/>
              <a:gd name="T13" fmla="*/ 2147483647 h 20"/>
              <a:gd name="T14" fmla="*/ 0 w 54"/>
              <a:gd name="T15" fmla="*/ 2147483647 h 20"/>
              <a:gd name="T16" fmla="*/ 2147483647 w 54"/>
              <a:gd name="T17" fmla="*/ 2147483647 h 20"/>
              <a:gd name="T18" fmla="*/ 2147483647 w 54"/>
              <a:gd name="T19" fmla="*/ 2147483647 h 20"/>
              <a:gd name="T20" fmla="*/ 2147483647 w 54"/>
              <a:gd name="T21" fmla="*/ 2147483647 h 20"/>
              <a:gd name="T22" fmla="*/ 2147483647 w 54"/>
              <a:gd name="T23" fmla="*/ 2147483647 h 20"/>
              <a:gd name="T24" fmla="*/ 2147483647 w 54"/>
              <a:gd name="T25" fmla="*/ 2147483647 h 20"/>
              <a:gd name="T26" fmla="*/ 2147483647 w 54"/>
              <a:gd name="T27" fmla="*/ 2147483647 h 20"/>
              <a:gd name="T28" fmla="*/ 2147483647 w 54"/>
              <a:gd name="T29" fmla="*/ 0 h 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4" h="20">
                <a:moveTo>
                  <a:pt x="54" y="2"/>
                </a:moveTo>
                <a:lnTo>
                  <a:pt x="54" y="2"/>
                </a:lnTo>
                <a:lnTo>
                  <a:pt x="52" y="10"/>
                </a:lnTo>
                <a:lnTo>
                  <a:pt x="48" y="16"/>
                </a:lnTo>
                <a:lnTo>
                  <a:pt x="42" y="18"/>
                </a:lnTo>
                <a:lnTo>
                  <a:pt x="36" y="20"/>
                </a:lnTo>
                <a:lnTo>
                  <a:pt x="0" y="14"/>
                </a:lnTo>
                <a:lnTo>
                  <a:pt x="2" y="4"/>
                </a:lnTo>
                <a:lnTo>
                  <a:pt x="38" y="8"/>
                </a:lnTo>
                <a:lnTo>
                  <a:pt x="42" y="8"/>
                </a:lnTo>
                <a:lnTo>
                  <a:pt x="46" y="4"/>
                </a:lnTo>
                <a:lnTo>
                  <a:pt x="46" y="0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75" name="Freeform 51"/>
          <p:cNvSpPr>
            <a:spLocks/>
          </p:cNvSpPr>
          <p:nvPr/>
        </p:nvSpPr>
        <p:spPr bwMode="gray">
          <a:xfrm>
            <a:off x="8551863" y="285750"/>
            <a:ext cx="33337" cy="20638"/>
          </a:xfrm>
          <a:custGeom>
            <a:avLst/>
            <a:gdLst>
              <a:gd name="T0" fmla="*/ 2147483647 w 48"/>
              <a:gd name="T1" fmla="*/ 2147483647 h 28"/>
              <a:gd name="T2" fmla="*/ 2147483647 w 48"/>
              <a:gd name="T3" fmla="*/ 2147483647 h 28"/>
              <a:gd name="T4" fmla="*/ 2147483647 w 48"/>
              <a:gd name="T5" fmla="*/ 2147483647 h 28"/>
              <a:gd name="T6" fmla="*/ 2147483647 w 48"/>
              <a:gd name="T7" fmla="*/ 2147483647 h 28"/>
              <a:gd name="T8" fmla="*/ 2147483647 w 48"/>
              <a:gd name="T9" fmla="*/ 2147483647 h 28"/>
              <a:gd name="T10" fmla="*/ 2147483647 w 48"/>
              <a:gd name="T11" fmla="*/ 2147483647 h 28"/>
              <a:gd name="T12" fmla="*/ 2147483647 w 48"/>
              <a:gd name="T13" fmla="*/ 2147483647 h 28"/>
              <a:gd name="T14" fmla="*/ 2147483647 w 48"/>
              <a:gd name="T15" fmla="*/ 0 h 28"/>
              <a:gd name="T16" fmla="*/ 0 w 48"/>
              <a:gd name="T17" fmla="*/ 2147483647 h 28"/>
              <a:gd name="T18" fmla="*/ 2147483647 w 48"/>
              <a:gd name="T19" fmla="*/ 2147483647 h 28"/>
              <a:gd name="T20" fmla="*/ 2147483647 w 48"/>
              <a:gd name="T21" fmla="*/ 2147483647 h 28"/>
              <a:gd name="T22" fmla="*/ 2147483647 w 48"/>
              <a:gd name="T23" fmla="*/ 2147483647 h 28"/>
              <a:gd name="T24" fmla="*/ 2147483647 w 48"/>
              <a:gd name="T25" fmla="*/ 2147483647 h 28"/>
              <a:gd name="T26" fmla="*/ 2147483647 w 48"/>
              <a:gd name="T27" fmla="*/ 2147483647 h 28"/>
              <a:gd name="T28" fmla="*/ 2147483647 w 48"/>
              <a:gd name="T29" fmla="*/ 2147483647 h 28"/>
              <a:gd name="T30" fmla="*/ 2147483647 w 48"/>
              <a:gd name="T31" fmla="*/ 2147483647 h 2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8" h="28">
                <a:moveTo>
                  <a:pt x="48" y="28"/>
                </a:moveTo>
                <a:lnTo>
                  <a:pt x="48" y="28"/>
                </a:lnTo>
                <a:lnTo>
                  <a:pt x="48" y="20"/>
                </a:lnTo>
                <a:lnTo>
                  <a:pt x="46" y="12"/>
                </a:lnTo>
                <a:lnTo>
                  <a:pt x="42" y="8"/>
                </a:lnTo>
                <a:lnTo>
                  <a:pt x="36" y="6"/>
                </a:lnTo>
                <a:lnTo>
                  <a:pt x="2" y="0"/>
                </a:lnTo>
                <a:lnTo>
                  <a:pt x="0" y="10"/>
                </a:lnTo>
                <a:lnTo>
                  <a:pt x="36" y="16"/>
                </a:lnTo>
                <a:lnTo>
                  <a:pt x="38" y="18"/>
                </a:lnTo>
                <a:lnTo>
                  <a:pt x="40" y="22"/>
                </a:lnTo>
                <a:lnTo>
                  <a:pt x="40" y="26"/>
                </a:lnTo>
                <a:lnTo>
                  <a:pt x="48" y="28"/>
                </a:lnTo>
                <a:close/>
              </a:path>
            </a:pathLst>
          </a:custGeom>
          <a:solidFill>
            <a:srgbClr val="7170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76" name="Freeform 52"/>
          <p:cNvSpPr>
            <a:spLocks/>
          </p:cNvSpPr>
          <p:nvPr/>
        </p:nvSpPr>
        <p:spPr bwMode="gray">
          <a:xfrm>
            <a:off x="8551863" y="285750"/>
            <a:ext cx="33337" cy="20638"/>
          </a:xfrm>
          <a:custGeom>
            <a:avLst/>
            <a:gdLst>
              <a:gd name="T0" fmla="*/ 2147483647 w 48"/>
              <a:gd name="T1" fmla="*/ 2147483647 h 28"/>
              <a:gd name="T2" fmla="*/ 2147483647 w 48"/>
              <a:gd name="T3" fmla="*/ 2147483647 h 28"/>
              <a:gd name="T4" fmla="*/ 2147483647 w 48"/>
              <a:gd name="T5" fmla="*/ 2147483647 h 28"/>
              <a:gd name="T6" fmla="*/ 2147483647 w 48"/>
              <a:gd name="T7" fmla="*/ 2147483647 h 28"/>
              <a:gd name="T8" fmla="*/ 2147483647 w 48"/>
              <a:gd name="T9" fmla="*/ 2147483647 h 28"/>
              <a:gd name="T10" fmla="*/ 2147483647 w 48"/>
              <a:gd name="T11" fmla="*/ 2147483647 h 28"/>
              <a:gd name="T12" fmla="*/ 2147483647 w 48"/>
              <a:gd name="T13" fmla="*/ 2147483647 h 28"/>
              <a:gd name="T14" fmla="*/ 2147483647 w 48"/>
              <a:gd name="T15" fmla="*/ 0 h 28"/>
              <a:gd name="T16" fmla="*/ 0 w 48"/>
              <a:gd name="T17" fmla="*/ 2147483647 h 28"/>
              <a:gd name="T18" fmla="*/ 2147483647 w 48"/>
              <a:gd name="T19" fmla="*/ 2147483647 h 28"/>
              <a:gd name="T20" fmla="*/ 2147483647 w 48"/>
              <a:gd name="T21" fmla="*/ 2147483647 h 28"/>
              <a:gd name="T22" fmla="*/ 2147483647 w 48"/>
              <a:gd name="T23" fmla="*/ 2147483647 h 28"/>
              <a:gd name="T24" fmla="*/ 2147483647 w 48"/>
              <a:gd name="T25" fmla="*/ 2147483647 h 28"/>
              <a:gd name="T26" fmla="*/ 2147483647 w 48"/>
              <a:gd name="T27" fmla="*/ 2147483647 h 28"/>
              <a:gd name="T28" fmla="*/ 2147483647 w 48"/>
              <a:gd name="T29" fmla="*/ 2147483647 h 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8" h="28">
                <a:moveTo>
                  <a:pt x="48" y="28"/>
                </a:moveTo>
                <a:lnTo>
                  <a:pt x="48" y="28"/>
                </a:lnTo>
                <a:lnTo>
                  <a:pt x="48" y="20"/>
                </a:lnTo>
                <a:lnTo>
                  <a:pt x="46" y="12"/>
                </a:lnTo>
                <a:lnTo>
                  <a:pt x="42" y="8"/>
                </a:lnTo>
                <a:lnTo>
                  <a:pt x="36" y="6"/>
                </a:lnTo>
                <a:lnTo>
                  <a:pt x="2" y="0"/>
                </a:lnTo>
                <a:lnTo>
                  <a:pt x="0" y="10"/>
                </a:lnTo>
                <a:lnTo>
                  <a:pt x="36" y="16"/>
                </a:lnTo>
                <a:lnTo>
                  <a:pt x="38" y="18"/>
                </a:lnTo>
                <a:lnTo>
                  <a:pt x="40" y="22"/>
                </a:lnTo>
                <a:lnTo>
                  <a:pt x="40" y="2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77" name="Freeform 53"/>
          <p:cNvSpPr>
            <a:spLocks noEditPoints="1"/>
          </p:cNvSpPr>
          <p:nvPr/>
        </p:nvSpPr>
        <p:spPr bwMode="gray">
          <a:xfrm>
            <a:off x="8620125" y="152400"/>
            <a:ext cx="36513" cy="41275"/>
          </a:xfrm>
          <a:custGeom>
            <a:avLst/>
            <a:gdLst>
              <a:gd name="T0" fmla="*/ 2147483647 w 50"/>
              <a:gd name="T1" fmla="*/ 0 h 58"/>
              <a:gd name="T2" fmla="*/ 0 w 50"/>
              <a:gd name="T3" fmla="*/ 2147483647 h 58"/>
              <a:gd name="T4" fmla="*/ 2147483647 w 50"/>
              <a:gd name="T5" fmla="*/ 2147483647 h 58"/>
              <a:gd name="T6" fmla="*/ 2147483647 w 50"/>
              <a:gd name="T7" fmla="*/ 2147483647 h 58"/>
              <a:gd name="T8" fmla="*/ 2147483647 w 50"/>
              <a:gd name="T9" fmla="*/ 2147483647 h 58"/>
              <a:gd name="T10" fmla="*/ 2147483647 w 50"/>
              <a:gd name="T11" fmla="*/ 2147483647 h 58"/>
              <a:gd name="T12" fmla="*/ 2147483647 w 50"/>
              <a:gd name="T13" fmla="*/ 2147483647 h 58"/>
              <a:gd name="T14" fmla="*/ 2147483647 w 50"/>
              <a:gd name="T15" fmla="*/ 2147483647 h 58"/>
              <a:gd name="T16" fmla="*/ 2147483647 w 50"/>
              <a:gd name="T17" fmla="*/ 0 h 58"/>
              <a:gd name="T18" fmla="*/ 2147483647 w 50"/>
              <a:gd name="T19" fmla="*/ 0 h 58"/>
              <a:gd name="T20" fmla="*/ 2147483647 w 50"/>
              <a:gd name="T21" fmla="*/ 2147483647 h 58"/>
              <a:gd name="T22" fmla="*/ 2147483647 w 50"/>
              <a:gd name="T23" fmla="*/ 2147483647 h 58"/>
              <a:gd name="T24" fmla="*/ 2147483647 w 50"/>
              <a:gd name="T25" fmla="*/ 2147483647 h 58"/>
              <a:gd name="T26" fmla="*/ 2147483647 w 50"/>
              <a:gd name="T27" fmla="*/ 2147483647 h 58"/>
              <a:gd name="T28" fmla="*/ 2147483647 w 50"/>
              <a:gd name="T29" fmla="*/ 2147483647 h 58"/>
              <a:gd name="T30" fmla="*/ 2147483647 w 50"/>
              <a:gd name="T31" fmla="*/ 2147483647 h 58"/>
              <a:gd name="T32" fmla="*/ 2147483647 w 50"/>
              <a:gd name="T33" fmla="*/ 2147483647 h 58"/>
              <a:gd name="T34" fmla="*/ 2147483647 w 50"/>
              <a:gd name="T35" fmla="*/ 2147483647 h 58"/>
              <a:gd name="T36" fmla="*/ 2147483647 w 50"/>
              <a:gd name="T37" fmla="*/ 2147483647 h 5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0" h="58">
                <a:moveTo>
                  <a:pt x="8" y="0"/>
                </a:moveTo>
                <a:lnTo>
                  <a:pt x="0" y="6"/>
                </a:lnTo>
                <a:lnTo>
                  <a:pt x="10" y="58"/>
                </a:lnTo>
                <a:lnTo>
                  <a:pt x="18" y="52"/>
                </a:lnTo>
                <a:lnTo>
                  <a:pt x="16" y="42"/>
                </a:lnTo>
                <a:lnTo>
                  <a:pt x="32" y="32"/>
                </a:lnTo>
                <a:lnTo>
                  <a:pt x="40" y="40"/>
                </a:lnTo>
                <a:lnTo>
                  <a:pt x="50" y="34"/>
                </a:lnTo>
                <a:lnTo>
                  <a:pt x="8" y="0"/>
                </a:lnTo>
                <a:close/>
                <a:moveTo>
                  <a:pt x="14" y="32"/>
                </a:moveTo>
                <a:lnTo>
                  <a:pt x="8" y="12"/>
                </a:lnTo>
                <a:lnTo>
                  <a:pt x="26" y="26"/>
                </a:lnTo>
                <a:lnTo>
                  <a:pt x="14" y="3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78" name="Freeform 54"/>
          <p:cNvSpPr>
            <a:spLocks/>
          </p:cNvSpPr>
          <p:nvPr/>
        </p:nvSpPr>
        <p:spPr bwMode="gray">
          <a:xfrm>
            <a:off x="8770938" y="142875"/>
            <a:ext cx="38100" cy="42863"/>
          </a:xfrm>
          <a:custGeom>
            <a:avLst/>
            <a:gdLst>
              <a:gd name="T0" fmla="*/ 2147483647 w 54"/>
              <a:gd name="T1" fmla="*/ 2147483647 h 60"/>
              <a:gd name="T2" fmla="*/ 2147483647 w 54"/>
              <a:gd name="T3" fmla="*/ 2147483647 h 60"/>
              <a:gd name="T4" fmla="*/ 2147483647 w 54"/>
              <a:gd name="T5" fmla="*/ 2147483647 h 60"/>
              <a:gd name="T6" fmla="*/ 2147483647 w 54"/>
              <a:gd name="T7" fmla="*/ 2147483647 h 60"/>
              <a:gd name="T8" fmla="*/ 2147483647 w 54"/>
              <a:gd name="T9" fmla="*/ 2147483647 h 60"/>
              <a:gd name="T10" fmla="*/ 2147483647 w 54"/>
              <a:gd name="T11" fmla="*/ 0 h 60"/>
              <a:gd name="T12" fmla="*/ 0 w 54"/>
              <a:gd name="T13" fmla="*/ 2147483647 h 60"/>
              <a:gd name="T14" fmla="*/ 2147483647 w 54"/>
              <a:gd name="T15" fmla="*/ 2147483647 h 60"/>
              <a:gd name="T16" fmla="*/ 2147483647 w 54"/>
              <a:gd name="T17" fmla="*/ 2147483647 h 60"/>
              <a:gd name="T18" fmla="*/ 2147483647 w 54"/>
              <a:gd name="T19" fmla="*/ 2147483647 h 60"/>
              <a:gd name="T20" fmla="*/ 2147483647 w 54"/>
              <a:gd name="T21" fmla="*/ 2147483647 h 60"/>
              <a:gd name="T22" fmla="*/ 2147483647 w 54"/>
              <a:gd name="T23" fmla="*/ 2147483647 h 60"/>
              <a:gd name="T24" fmla="*/ 2147483647 w 54"/>
              <a:gd name="T25" fmla="*/ 2147483647 h 60"/>
              <a:gd name="T26" fmla="*/ 2147483647 w 54"/>
              <a:gd name="T27" fmla="*/ 2147483647 h 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4" h="60">
                <a:moveTo>
                  <a:pt x="42" y="30"/>
                </a:moveTo>
                <a:lnTo>
                  <a:pt x="22" y="22"/>
                </a:lnTo>
                <a:lnTo>
                  <a:pt x="26" y="12"/>
                </a:lnTo>
                <a:lnTo>
                  <a:pt x="50" y="22"/>
                </a:lnTo>
                <a:lnTo>
                  <a:pt x="54" y="14"/>
                </a:lnTo>
                <a:lnTo>
                  <a:pt x="18" y="0"/>
                </a:lnTo>
                <a:lnTo>
                  <a:pt x="0" y="46"/>
                </a:lnTo>
                <a:lnTo>
                  <a:pt x="34" y="60"/>
                </a:lnTo>
                <a:lnTo>
                  <a:pt x="36" y="54"/>
                </a:lnTo>
                <a:lnTo>
                  <a:pt x="12" y="42"/>
                </a:lnTo>
                <a:lnTo>
                  <a:pt x="18" y="30"/>
                </a:lnTo>
                <a:lnTo>
                  <a:pt x="40" y="38"/>
                </a:lnTo>
                <a:lnTo>
                  <a:pt x="42" y="3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79" name="Freeform 55"/>
          <p:cNvSpPr>
            <a:spLocks noEditPoints="1"/>
          </p:cNvSpPr>
          <p:nvPr/>
        </p:nvSpPr>
        <p:spPr bwMode="gray">
          <a:xfrm>
            <a:off x="8556625" y="234950"/>
            <a:ext cx="42863" cy="34925"/>
          </a:xfrm>
          <a:custGeom>
            <a:avLst/>
            <a:gdLst>
              <a:gd name="T0" fmla="*/ 2147483647 w 60"/>
              <a:gd name="T1" fmla="*/ 2147483647 h 48"/>
              <a:gd name="T2" fmla="*/ 2147483647 w 60"/>
              <a:gd name="T3" fmla="*/ 2147483647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0 h 48"/>
              <a:gd name="T12" fmla="*/ 2147483647 w 60"/>
              <a:gd name="T13" fmla="*/ 0 h 48"/>
              <a:gd name="T14" fmla="*/ 2147483647 w 60"/>
              <a:gd name="T15" fmla="*/ 0 h 48"/>
              <a:gd name="T16" fmla="*/ 2147483647 w 60"/>
              <a:gd name="T17" fmla="*/ 0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0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2147483647 w 60"/>
              <a:gd name="T47" fmla="*/ 2147483647 h 48"/>
              <a:gd name="T48" fmla="*/ 2147483647 w 60"/>
              <a:gd name="T49" fmla="*/ 2147483647 h 48"/>
              <a:gd name="T50" fmla="*/ 2147483647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2147483647 h 48"/>
              <a:gd name="T64" fmla="*/ 2147483647 w 60"/>
              <a:gd name="T65" fmla="*/ 2147483647 h 48"/>
              <a:gd name="T66" fmla="*/ 2147483647 w 60"/>
              <a:gd name="T67" fmla="*/ 2147483647 h 48"/>
              <a:gd name="T68" fmla="*/ 2147483647 w 60"/>
              <a:gd name="T69" fmla="*/ 2147483647 h 48"/>
              <a:gd name="T70" fmla="*/ 2147483647 w 60"/>
              <a:gd name="T71" fmla="*/ 2147483647 h 48"/>
              <a:gd name="T72" fmla="*/ 2147483647 w 60"/>
              <a:gd name="T73" fmla="*/ 2147483647 h 48"/>
              <a:gd name="T74" fmla="*/ 2147483647 w 60"/>
              <a:gd name="T75" fmla="*/ 2147483647 h 48"/>
              <a:gd name="T76" fmla="*/ 2147483647 w 60"/>
              <a:gd name="T77" fmla="*/ 2147483647 h 48"/>
              <a:gd name="T78" fmla="*/ 2147483647 w 60"/>
              <a:gd name="T79" fmla="*/ 2147483647 h 48"/>
              <a:gd name="T80" fmla="*/ 2147483647 w 60"/>
              <a:gd name="T81" fmla="*/ 2147483647 h 48"/>
              <a:gd name="T82" fmla="*/ 2147483647 w 60"/>
              <a:gd name="T83" fmla="*/ 2147483647 h 48"/>
              <a:gd name="T84" fmla="*/ 2147483647 w 60"/>
              <a:gd name="T85" fmla="*/ 2147483647 h 48"/>
              <a:gd name="T86" fmla="*/ 2147483647 w 60"/>
              <a:gd name="T87" fmla="*/ 2147483647 h 48"/>
              <a:gd name="T88" fmla="*/ 2147483647 w 60"/>
              <a:gd name="T89" fmla="*/ 2147483647 h 48"/>
              <a:gd name="T90" fmla="*/ 2147483647 w 60"/>
              <a:gd name="T91" fmla="*/ 2147483647 h 4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0" h="48">
                <a:moveTo>
                  <a:pt x="34" y="12"/>
                </a:moveTo>
                <a:lnTo>
                  <a:pt x="34" y="12"/>
                </a:lnTo>
                <a:lnTo>
                  <a:pt x="34" y="8"/>
                </a:lnTo>
                <a:lnTo>
                  <a:pt x="32" y="4"/>
                </a:lnTo>
                <a:lnTo>
                  <a:pt x="26" y="0"/>
                </a:lnTo>
                <a:lnTo>
                  <a:pt x="20" y="0"/>
                </a:lnTo>
                <a:lnTo>
                  <a:pt x="16" y="0"/>
                </a:lnTo>
                <a:lnTo>
                  <a:pt x="12" y="2"/>
                </a:lnTo>
                <a:lnTo>
                  <a:pt x="8" y="10"/>
                </a:lnTo>
                <a:lnTo>
                  <a:pt x="0" y="34"/>
                </a:lnTo>
                <a:lnTo>
                  <a:pt x="48" y="48"/>
                </a:lnTo>
                <a:lnTo>
                  <a:pt x="52" y="38"/>
                </a:lnTo>
                <a:lnTo>
                  <a:pt x="32" y="32"/>
                </a:lnTo>
                <a:lnTo>
                  <a:pt x="36" y="20"/>
                </a:lnTo>
                <a:lnTo>
                  <a:pt x="38" y="18"/>
                </a:lnTo>
                <a:lnTo>
                  <a:pt x="40" y="18"/>
                </a:lnTo>
                <a:lnTo>
                  <a:pt x="46" y="18"/>
                </a:lnTo>
                <a:lnTo>
                  <a:pt x="52" y="20"/>
                </a:lnTo>
                <a:lnTo>
                  <a:pt x="58" y="20"/>
                </a:lnTo>
                <a:lnTo>
                  <a:pt x="60" y="10"/>
                </a:lnTo>
                <a:lnTo>
                  <a:pt x="54" y="10"/>
                </a:lnTo>
                <a:lnTo>
                  <a:pt x="46" y="8"/>
                </a:lnTo>
                <a:lnTo>
                  <a:pt x="40" y="8"/>
                </a:lnTo>
                <a:lnTo>
                  <a:pt x="36" y="10"/>
                </a:lnTo>
                <a:lnTo>
                  <a:pt x="34" y="12"/>
                </a:lnTo>
                <a:close/>
                <a:moveTo>
                  <a:pt x="24" y="30"/>
                </a:moveTo>
                <a:lnTo>
                  <a:pt x="12" y="26"/>
                </a:lnTo>
                <a:lnTo>
                  <a:pt x="16" y="14"/>
                </a:lnTo>
                <a:lnTo>
                  <a:pt x="18" y="10"/>
                </a:lnTo>
                <a:lnTo>
                  <a:pt x="22" y="10"/>
                </a:lnTo>
                <a:lnTo>
                  <a:pt x="24" y="10"/>
                </a:lnTo>
                <a:lnTo>
                  <a:pt x="28" y="12"/>
                </a:lnTo>
                <a:lnTo>
                  <a:pt x="28" y="16"/>
                </a:lnTo>
                <a:lnTo>
                  <a:pt x="28" y="20"/>
                </a:lnTo>
                <a:lnTo>
                  <a:pt x="24" y="3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80" name="Freeform 56"/>
          <p:cNvSpPr>
            <a:spLocks noEditPoints="1"/>
          </p:cNvSpPr>
          <p:nvPr/>
        </p:nvSpPr>
        <p:spPr bwMode="gray">
          <a:xfrm>
            <a:off x="8804275" y="173038"/>
            <a:ext cx="41275" cy="44450"/>
          </a:xfrm>
          <a:custGeom>
            <a:avLst/>
            <a:gdLst>
              <a:gd name="T0" fmla="*/ 2147483647 w 58"/>
              <a:gd name="T1" fmla="*/ 0 h 62"/>
              <a:gd name="T2" fmla="*/ 0 w 58"/>
              <a:gd name="T3" fmla="*/ 2147483647 h 62"/>
              <a:gd name="T4" fmla="*/ 2147483647 w 58"/>
              <a:gd name="T5" fmla="*/ 2147483647 h 62"/>
              <a:gd name="T6" fmla="*/ 2147483647 w 58"/>
              <a:gd name="T7" fmla="*/ 2147483647 h 62"/>
              <a:gd name="T8" fmla="*/ 2147483647 w 58"/>
              <a:gd name="T9" fmla="*/ 2147483647 h 62"/>
              <a:gd name="T10" fmla="*/ 2147483647 w 58"/>
              <a:gd name="T11" fmla="*/ 2147483647 h 62"/>
              <a:gd name="T12" fmla="*/ 2147483647 w 58"/>
              <a:gd name="T13" fmla="*/ 2147483647 h 62"/>
              <a:gd name="T14" fmla="*/ 2147483647 w 58"/>
              <a:gd name="T15" fmla="*/ 2147483647 h 62"/>
              <a:gd name="T16" fmla="*/ 2147483647 w 58"/>
              <a:gd name="T17" fmla="*/ 2147483647 h 62"/>
              <a:gd name="T18" fmla="*/ 2147483647 w 58"/>
              <a:gd name="T19" fmla="*/ 2147483647 h 62"/>
              <a:gd name="T20" fmla="*/ 2147483647 w 58"/>
              <a:gd name="T21" fmla="*/ 2147483647 h 62"/>
              <a:gd name="T22" fmla="*/ 2147483647 w 58"/>
              <a:gd name="T23" fmla="*/ 2147483647 h 62"/>
              <a:gd name="T24" fmla="*/ 2147483647 w 58"/>
              <a:gd name="T25" fmla="*/ 2147483647 h 62"/>
              <a:gd name="T26" fmla="*/ 2147483647 w 58"/>
              <a:gd name="T27" fmla="*/ 2147483647 h 62"/>
              <a:gd name="T28" fmla="*/ 2147483647 w 58"/>
              <a:gd name="T29" fmla="*/ 2147483647 h 62"/>
              <a:gd name="T30" fmla="*/ 2147483647 w 58"/>
              <a:gd name="T31" fmla="*/ 2147483647 h 62"/>
              <a:gd name="T32" fmla="*/ 2147483647 w 58"/>
              <a:gd name="T33" fmla="*/ 2147483647 h 62"/>
              <a:gd name="T34" fmla="*/ 2147483647 w 58"/>
              <a:gd name="T35" fmla="*/ 2147483647 h 62"/>
              <a:gd name="T36" fmla="*/ 2147483647 w 58"/>
              <a:gd name="T37" fmla="*/ 2147483647 h 62"/>
              <a:gd name="T38" fmla="*/ 2147483647 w 58"/>
              <a:gd name="T39" fmla="*/ 2147483647 h 62"/>
              <a:gd name="T40" fmla="*/ 2147483647 w 58"/>
              <a:gd name="T41" fmla="*/ 2147483647 h 62"/>
              <a:gd name="T42" fmla="*/ 2147483647 w 58"/>
              <a:gd name="T43" fmla="*/ 2147483647 h 62"/>
              <a:gd name="T44" fmla="*/ 2147483647 w 58"/>
              <a:gd name="T45" fmla="*/ 2147483647 h 62"/>
              <a:gd name="T46" fmla="*/ 2147483647 w 58"/>
              <a:gd name="T47" fmla="*/ 2147483647 h 62"/>
              <a:gd name="T48" fmla="*/ 2147483647 w 58"/>
              <a:gd name="T49" fmla="*/ 2147483647 h 62"/>
              <a:gd name="T50" fmla="*/ 2147483647 w 58"/>
              <a:gd name="T51" fmla="*/ 2147483647 h 62"/>
              <a:gd name="T52" fmla="*/ 2147483647 w 58"/>
              <a:gd name="T53" fmla="*/ 2147483647 h 62"/>
              <a:gd name="T54" fmla="*/ 2147483647 w 58"/>
              <a:gd name="T55" fmla="*/ 2147483647 h 62"/>
              <a:gd name="T56" fmla="*/ 2147483647 w 58"/>
              <a:gd name="T57" fmla="*/ 2147483647 h 62"/>
              <a:gd name="T58" fmla="*/ 2147483647 w 58"/>
              <a:gd name="T59" fmla="*/ 2147483647 h 62"/>
              <a:gd name="T60" fmla="*/ 2147483647 w 58"/>
              <a:gd name="T61" fmla="*/ 0 h 62"/>
              <a:gd name="T62" fmla="*/ 2147483647 w 58"/>
              <a:gd name="T63" fmla="*/ 0 h 62"/>
              <a:gd name="T64" fmla="*/ 2147483647 w 58"/>
              <a:gd name="T65" fmla="*/ 2147483647 h 62"/>
              <a:gd name="T66" fmla="*/ 2147483647 w 58"/>
              <a:gd name="T67" fmla="*/ 2147483647 h 62"/>
              <a:gd name="T68" fmla="*/ 2147483647 w 58"/>
              <a:gd name="T69" fmla="*/ 2147483647 h 62"/>
              <a:gd name="T70" fmla="*/ 2147483647 w 58"/>
              <a:gd name="T71" fmla="*/ 2147483647 h 62"/>
              <a:gd name="T72" fmla="*/ 2147483647 w 58"/>
              <a:gd name="T73" fmla="*/ 2147483647 h 62"/>
              <a:gd name="T74" fmla="*/ 2147483647 w 58"/>
              <a:gd name="T75" fmla="*/ 2147483647 h 62"/>
              <a:gd name="T76" fmla="*/ 2147483647 w 58"/>
              <a:gd name="T77" fmla="*/ 2147483647 h 62"/>
              <a:gd name="T78" fmla="*/ 2147483647 w 58"/>
              <a:gd name="T79" fmla="*/ 2147483647 h 62"/>
              <a:gd name="T80" fmla="*/ 2147483647 w 58"/>
              <a:gd name="T81" fmla="*/ 2147483647 h 62"/>
              <a:gd name="T82" fmla="*/ 2147483647 w 58"/>
              <a:gd name="T83" fmla="*/ 2147483647 h 62"/>
              <a:gd name="T84" fmla="*/ 2147483647 w 58"/>
              <a:gd name="T85" fmla="*/ 2147483647 h 62"/>
              <a:gd name="T86" fmla="*/ 2147483647 w 58"/>
              <a:gd name="T87" fmla="*/ 2147483647 h 62"/>
              <a:gd name="T88" fmla="*/ 2147483647 w 58"/>
              <a:gd name="T89" fmla="*/ 2147483647 h 62"/>
              <a:gd name="T90" fmla="*/ 2147483647 w 58"/>
              <a:gd name="T91" fmla="*/ 2147483647 h 6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" h="62">
                <a:moveTo>
                  <a:pt x="40" y="0"/>
                </a:moveTo>
                <a:lnTo>
                  <a:pt x="0" y="30"/>
                </a:lnTo>
                <a:lnTo>
                  <a:pt x="6" y="38"/>
                </a:lnTo>
                <a:lnTo>
                  <a:pt x="22" y="26"/>
                </a:lnTo>
                <a:lnTo>
                  <a:pt x="30" y="36"/>
                </a:lnTo>
                <a:lnTo>
                  <a:pt x="30" y="40"/>
                </a:lnTo>
                <a:lnTo>
                  <a:pt x="30" y="42"/>
                </a:lnTo>
                <a:lnTo>
                  <a:pt x="26" y="46"/>
                </a:lnTo>
                <a:lnTo>
                  <a:pt x="22" y="50"/>
                </a:lnTo>
                <a:lnTo>
                  <a:pt x="18" y="54"/>
                </a:lnTo>
                <a:lnTo>
                  <a:pt x="24" y="62"/>
                </a:lnTo>
                <a:lnTo>
                  <a:pt x="28" y="58"/>
                </a:lnTo>
                <a:lnTo>
                  <a:pt x="34" y="52"/>
                </a:lnTo>
                <a:lnTo>
                  <a:pt x="38" y="48"/>
                </a:lnTo>
                <a:lnTo>
                  <a:pt x="38" y="44"/>
                </a:lnTo>
                <a:lnTo>
                  <a:pt x="38" y="40"/>
                </a:lnTo>
                <a:lnTo>
                  <a:pt x="42" y="42"/>
                </a:lnTo>
                <a:lnTo>
                  <a:pt x="48" y="42"/>
                </a:lnTo>
                <a:lnTo>
                  <a:pt x="52" y="40"/>
                </a:lnTo>
                <a:lnTo>
                  <a:pt x="56" y="36"/>
                </a:lnTo>
                <a:lnTo>
                  <a:pt x="58" y="32"/>
                </a:lnTo>
                <a:lnTo>
                  <a:pt x="58" y="28"/>
                </a:lnTo>
                <a:lnTo>
                  <a:pt x="56" y="20"/>
                </a:lnTo>
                <a:lnTo>
                  <a:pt x="40" y="0"/>
                </a:lnTo>
                <a:close/>
                <a:moveTo>
                  <a:pt x="48" y="32"/>
                </a:moveTo>
                <a:lnTo>
                  <a:pt x="48" y="32"/>
                </a:lnTo>
                <a:lnTo>
                  <a:pt x="44" y="34"/>
                </a:lnTo>
                <a:lnTo>
                  <a:pt x="42" y="34"/>
                </a:lnTo>
                <a:lnTo>
                  <a:pt x="38" y="34"/>
                </a:lnTo>
                <a:lnTo>
                  <a:pt x="36" y="30"/>
                </a:lnTo>
                <a:lnTo>
                  <a:pt x="30" y="22"/>
                </a:lnTo>
                <a:lnTo>
                  <a:pt x="40" y="14"/>
                </a:lnTo>
                <a:lnTo>
                  <a:pt x="46" y="24"/>
                </a:lnTo>
                <a:lnTo>
                  <a:pt x="48" y="28"/>
                </a:lnTo>
                <a:lnTo>
                  <a:pt x="48" y="3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81" name="Freeform 57"/>
          <p:cNvSpPr>
            <a:spLocks/>
          </p:cNvSpPr>
          <p:nvPr/>
        </p:nvSpPr>
        <p:spPr bwMode="gray">
          <a:xfrm>
            <a:off x="8434388" y="630238"/>
            <a:ext cx="560387" cy="80962"/>
          </a:xfrm>
          <a:custGeom>
            <a:avLst/>
            <a:gdLst>
              <a:gd name="T0" fmla="*/ 2147483647 w 784"/>
              <a:gd name="T1" fmla="*/ 2147483647 h 114"/>
              <a:gd name="T2" fmla="*/ 2147483647 w 784"/>
              <a:gd name="T3" fmla="*/ 0 h 114"/>
              <a:gd name="T4" fmla="*/ 0 w 784"/>
              <a:gd name="T5" fmla="*/ 0 h 114"/>
              <a:gd name="T6" fmla="*/ 0 w 784"/>
              <a:gd name="T7" fmla="*/ 2147483647 h 114"/>
              <a:gd name="T8" fmla="*/ 2147483647 w 784"/>
              <a:gd name="T9" fmla="*/ 2147483647 h 114"/>
              <a:gd name="T10" fmla="*/ 2147483647 w 784"/>
              <a:gd name="T11" fmla="*/ 2147483647 h 1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84" h="114">
                <a:moveTo>
                  <a:pt x="784" y="114"/>
                </a:moveTo>
                <a:lnTo>
                  <a:pt x="784" y="0"/>
                </a:lnTo>
                <a:lnTo>
                  <a:pt x="0" y="0"/>
                </a:lnTo>
                <a:lnTo>
                  <a:pt x="0" y="114"/>
                </a:lnTo>
                <a:lnTo>
                  <a:pt x="784" y="11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82" name="Line 58"/>
          <p:cNvSpPr>
            <a:spLocks noChangeShapeType="1"/>
          </p:cNvSpPr>
          <p:nvPr/>
        </p:nvSpPr>
        <p:spPr bwMode="gray">
          <a:xfrm>
            <a:off x="8715375" y="6699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83" name="Line 59"/>
          <p:cNvSpPr>
            <a:spLocks noChangeShapeType="1"/>
          </p:cNvSpPr>
          <p:nvPr/>
        </p:nvSpPr>
        <p:spPr bwMode="gray">
          <a:xfrm>
            <a:off x="8715375" y="6699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84" name="Freeform 60"/>
          <p:cNvSpPr>
            <a:spLocks/>
          </p:cNvSpPr>
          <p:nvPr/>
        </p:nvSpPr>
        <p:spPr bwMode="gray">
          <a:xfrm>
            <a:off x="8434388" y="723900"/>
            <a:ext cx="560387" cy="82550"/>
          </a:xfrm>
          <a:custGeom>
            <a:avLst/>
            <a:gdLst>
              <a:gd name="T0" fmla="*/ 2147483647 w 784"/>
              <a:gd name="T1" fmla="*/ 2147483647 h 116"/>
              <a:gd name="T2" fmla="*/ 2147483647 w 784"/>
              <a:gd name="T3" fmla="*/ 0 h 116"/>
              <a:gd name="T4" fmla="*/ 0 w 784"/>
              <a:gd name="T5" fmla="*/ 0 h 116"/>
              <a:gd name="T6" fmla="*/ 0 w 784"/>
              <a:gd name="T7" fmla="*/ 2147483647 h 116"/>
              <a:gd name="T8" fmla="*/ 2147483647 w 784"/>
              <a:gd name="T9" fmla="*/ 2147483647 h 116"/>
              <a:gd name="T10" fmla="*/ 2147483647 w 784"/>
              <a:gd name="T11" fmla="*/ 2147483647 h 1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84" h="116">
                <a:moveTo>
                  <a:pt x="784" y="116"/>
                </a:moveTo>
                <a:lnTo>
                  <a:pt x="784" y="0"/>
                </a:lnTo>
                <a:lnTo>
                  <a:pt x="0" y="0"/>
                </a:lnTo>
                <a:lnTo>
                  <a:pt x="0" y="116"/>
                </a:lnTo>
                <a:lnTo>
                  <a:pt x="784" y="116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85" name="Line 61"/>
          <p:cNvSpPr>
            <a:spLocks noChangeShapeType="1"/>
          </p:cNvSpPr>
          <p:nvPr/>
        </p:nvSpPr>
        <p:spPr bwMode="gray">
          <a:xfrm>
            <a:off x="8715375" y="76517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86" name="Line 62"/>
          <p:cNvSpPr>
            <a:spLocks noChangeShapeType="1"/>
          </p:cNvSpPr>
          <p:nvPr/>
        </p:nvSpPr>
        <p:spPr bwMode="gray">
          <a:xfrm>
            <a:off x="8715375" y="76517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87" name="Freeform 63"/>
          <p:cNvSpPr>
            <a:spLocks/>
          </p:cNvSpPr>
          <p:nvPr/>
        </p:nvSpPr>
        <p:spPr bwMode="gray">
          <a:xfrm>
            <a:off x="8569325" y="644525"/>
            <a:ext cx="42863" cy="53975"/>
          </a:xfrm>
          <a:custGeom>
            <a:avLst/>
            <a:gdLst>
              <a:gd name="T0" fmla="*/ 2147483647 w 60"/>
              <a:gd name="T1" fmla="*/ 2147483647 h 76"/>
              <a:gd name="T2" fmla="*/ 2147483647 w 60"/>
              <a:gd name="T3" fmla="*/ 2147483647 h 76"/>
              <a:gd name="T4" fmla="*/ 2147483647 w 60"/>
              <a:gd name="T5" fmla="*/ 2147483647 h 76"/>
              <a:gd name="T6" fmla="*/ 2147483647 w 60"/>
              <a:gd name="T7" fmla="*/ 2147483647 h 76"/>
              <a:gd name="T8" fmla="*/ 2147483647 w 60"/>
              <a:gd name="T9" fmla="*/ 2147483647 h 76"/>
              <a:gd name="T10" fmla="*/ 2147483647 w 60"/>
              <a:gd name="T11" fmla="*/ 2147483647 h 76"/>
              <a:gd name="T12" fmla="*/ 2147483647 w 60"/>
              <a:gd name="T13" fmla="*/ 0 h 76"/>
              <a:gd name="T14" fmla="*/ 2147483647 w 60"/>
              <a:gd name="T15" fmla="*/ 0 h 76"/>
              <a:gd name="T16" fmla="*/ 2147483647 w 60"/>
              <a:gd name="T17" fmla="*/ 2147483647 h 76"/>
              <a:gd name="T18" fmla="*/ 2147483647 w 60"/>
              <a:gd name="T19" fmla="*/ 2147483647 h 76"/>
              <a:gd name="T20" fmla="*/ 2147483647 w 60"/>
              <a:gd name="T21" fmla="*/ 2147483647 h 76"/>
              <a:gd name="T22" fmla="*/ 2147483647 w 60"/>
              <a:gd name="T23" fmla="*/ 2147483647 h 76"/>
              <a:gd name="T24" fmla="*/ 2147483647 w 60"/>
              <a:gd name="T25" fmla="*/ 2147483647 h 76"/>
              <a:gd name="T26" fmla="*/ 2147483647 w 60"/>
              <a:gd name="T27" fmla="*/ 2147483647 h 76"/>
              <a:gd name="T28" fmla="*/ 2147483647 w 60"/>
              <a:gd name="T29" fmla="*/ 2147483647 h 76"/>
              <a:gd name="T30" fmla="*/ 2147483647 w 60"/>
              <a:gd name="T31" fmla="*/ 2147483647 h 76"/>
              <a:gd name="T32" fmla="*/ 2147483647 w 60"/>
              <a:gd name="T33" fmla="*/ 2147483647 h 76"/>
              <a:gd name="T34" fmla="*/ 2147483647 w 60"/>
              <a:gd name="T35" fmla="*/ 2147483647 h 76"/>
              <a:gd name="T36" fmla="*/ 2147483647 w 60"/>
              <a:gd name="T37" fmla="*/ 2147483647 h 76"/>
              <a:gd name="T38" fmla="*/ 2147483647 w 60"/>
              <a:gd name="T39" fmla="*/ 2147483647 h 76"/>
              <a:gd name="T40" fmla="*/ 2147483647 w 60"/>
              <a:gd name="T41" fmla="*/ 2147483647 h 76"/>
              <a:gd name="T42" fmla="*/ 2147483647 w 60"/>
              <a:gd name="T43" fmla="*/ 2147483647 h 76"/>
              <a:gd name="T44" fmla="*/ 0 w 60"/>
              <a:gd name="T45" fmla="*/ 2147483647 h 76"/>
              <a:gd name="T46" fmla="*/ 0 w 60"/>
              <a:gd name="T47" fmla="*/ 2147483647 h 76"/>
              <a:gd name="T48" fmla="*/ 0 w 60"/>
              <a:gd name="T49" fmla="*/ 0 h 76"/>
              <a:gd name="T50" fmla="*/ 2147483647 w 60"/>
              <a:gd name="T51" fmla="*/ 0 h 76"/>
              <a:gd name="T52" fmla="*/ 2147483647 w 60"/>
              <a:gd name="T53" fmla="*/ 2147483647 h 76"/>
              <a:gd name="T54" fmla="*/ 2147483647 w 60"/>
              <a:gd name="T55" fmla="*/ 2147483647 h 76"/>
              <a:gd name="T56" fmla="*/ 2147483647 w 60"/>
              <a:gd name="T57" fmla="*/ 2147483647 h 76"/>
              <a:gd name="T58" fmla="*/ 2147483647 w 60"/>
              <a:gd name="T59" fmla="*/ 2147483647 h 76"/>
              <a:gd name="T60" fmla="*/ 2147483647 w 60"/>
              <a:gd name="T61" fmla="*/ 2147483647 h 76"/>
              <a:gd name="T62" fmla="*/ 2147483647 w 60"/>
              <a:gd name="T63" fmla="*/ 2147483647 h 7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0" h="76">
                <a:moveTo>
                  <a:pt x="30" y="64"/>
                </a:moveTo>
                <a:lnTo>
                  <a:pt x="30" y="64"/>
                </a:lnTo>
                <a:lnTo>
                  <a:pt x="36" y="62"/>
                </a:lnTo>
                <a:lnTo>
                  <a:pt x="42" y="60"/>
                </a:lnTo>
                <a:lnTo>
                  <a:pt x="44" y="54"/>
                </a:lnTo>
                <a:lnTo>
                  <a:pt x="44" y="0"/>
                </a:lnTo>
                <a:lnTo>
                  <a:pt x="60" y="0"/>
                </a:lnTo>
                <a:lnTo>
                  <a:pt x="60" y="54"/>
                </a:lnTo>
                <a:lnTo>
                  <a:pt x="58" y="62"/>
                </a:lnTo>
                <a:lnTo>
                  <a:pt x="52" y="68"/>
                </a:lnTo>
                <a:lnTo>
                  <a:pt x="48" y="72"/>
                </a:lnTo>
                <a:lnTo>
                  <a:pt x="42" y="74"/>
                </a:lnTo>
                <a:lnTo>
                  <a:pt x="30" y="76"/>
                </a:lnTo>
                <a:lnTo>
                  <a:pt x="28" y="76"/>
                </a:lnTo>
                <a:lnTo>
                  <a:pt x="16" y="74"/>
                </a:lnTo>
                <a:lnTo>
                  <a:pt x="12" y="72"/>
                </a:lnTo>
                <a:lnTo>
                  <a:pt x="6" y="68"/>
                </a:lnTo>
                <a:lnTo>
                  <a:pt x="0" y="62"/>
                </a:lnTo>
                <a:lnTo>
                  <a:pt x="0" y="54"/>
                </a:lnTo>
                <a:lnTo>
                  <a:pt x="0" y="0"/>
                </a:lnTo>
                <a:lnTo>
                  <a:pt x="14" y="0"/>
                </a:lnTo>
                <a:lnTo>
                  <a:pt x="14" y="54"/>
                </a:lnTo>
                <a:lnTo>
                  <a:pt x="16" y="60"/>
                </a:lnTo>
                <a:lnTo>
                  <a:pt x="22" y="62"/>
                </a:lnTo>
                <a:lnTo>
                  <a:pt x="30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88" name="Freeform 64"/>
          <p:cNvSpPr>
            <a:spLocks/>
          </p:cNvSpPr>
          <p:nvPr/>
        </p:nvSpPr>
        <p:spPr bwMode="gray">
          <a:xfrm>
            <a:off x="8569325" y="644525"/>
            <a:ext cx="42863" cy="53975"/>
          </a:xfrm>
          <a:custGeom>
            <a:avLst/>
            <a:gdLst>
              <a:gd name="T0" fmla="*/ 2147483647 w 60"/>
              <a:gd name="T1" fmla="*/ 2147483647 h 76"/>
              <a:gd name="T2" fmla="*/ 2147483647 w 60"/>
              <a:gd name="T3" fmla="*/ 2147483647 h 76"/>
              <a:gd name="T4" fmla="*/ 2147483647 w 60"/>
              <a:gd name="T5" fmla="*/ 2147483647 h 76"/>
              <a:gd name="T6" fmla="*/ 2147483647 w 60"/>
              <a:gd name="T7" fmla="*/ 2147483647 h 76"/>
              <a:gd name="T8" fmla="*/ 2147483647 w 60"/>
              <a:gd name="T9" fmla="*/ 2147483647 h 76"/>
              <a:gd name="T10" fmla="*/ 2147483647 w 60"/>
              <a:gd name="T11" fmla="*/ 2147483647 h 76"/>
              <a:gd name="T12" fmla="*/ 2147483647 w 60"/>
              <a:gd name="T13" fmla="*/ 0 h 76"/>
              <a:gd name="T14" fmla="*/ 2147483647 w 60"/>
              <a:gd name="T15" fmla="*/ 0 h 76"/>
              <a:gd name="T16" fmla="*/ 2147483647 w 60"/>
              <a:gd name="T17" fmla="*/ 2147483647 h 76"/>
              <a:gd name="T18" fmla="*/ 2147483647 w 60"/>
              <a:gd name="T19" fmla="*/ 2147483647 h 76"/>
              <a:gd name="T20" fmla="*/ 2147483647 w 60"/>
              <a:gd name="T21" fmla="*/ 2147483647 h 76"/>
              <a:gd name="T22" fmla="*/ 2147483647 w 60"/>
              <a:gd name="T23" fmla="*/ 2147483647 h 76"/>
              <a:gd name="T24" fmla="*/ 2147483647 w 60"/>
              <a:gd name="T25" fmla="*/ 2147483647 h 76"/>
              <a:gd name="T26" fmla="*/ 2147483647 w 60"/>
              <a:gd name="T27" fmla="*/ 2147483647 h 76"/>
              <a:gd name="T28" fmla="*/ 2147483647 w 60"/>
              <a:gd name="T29" fmla="*/ 2147483647 h 76"/>
              <a:gd name="T30" fmla="*/ 2147483647 w 60"/>
              <a:gd name="T31" fmla="*/ 2147483647 h 76"/>
              <a:gd name="T32" fmla="*/ 2147483647 w 60"/>
              <a:gd name="T33" fmla="*/ 2147483647 h 76"/>
              <a:gd name="T34" fmla="*/ 2147483647 w 60"/>
              <a:gd name="T35" fmla="*/ 2147483647 h 76"/>
              <a:gd name="T36" fmla="*/ 2147483647 w 60"/>
              <a:gd name="T37" fmla="*/ 2147483647 h 76"/>
              <a:gd name="T38" fmla="*/ 2147483647 w 60"/>
              <a:gd name="T39" fmla="*/ 2147483647 h 76"/>
              <a:gd name="T40" fmla="*/ 2147483647 w 60"/>
              <a:gd name="T41" fmla="*/ 2147483647 h 76"/>
              <a:gd name="T42" fmla="*/ 2147483647 w 60"/>
              <a:gd name="T43" fmla="*/ 2147483647 h 76"/>
              <a:gd name="T44" fmla="*/ 0 w 60"/>
              <a:gd name="T45" fmla="*/ 2147483647 h 76"/>
              <a:gd name="T46" fmla="*/ 0 w 60"/>
              <a:gd name="T47" fmla="*/ 2147483647 h 76"/>
              <a:gd name="T48" fmla="*/ 0 w 60"/>
              <a:gd name="T49" fmla="*/ 0 h 76"/>
              <a:gd name="T50" fmla="*/ 2147483647 w 60"/>
              <a:gd name="T51" fmla="*/ 0 h 76"/>
              <a:gd name="T52" fmla="*/ 2147483647 w 60"/>
              <a:gd name="T53" fmla="*/ 2147483647 h 76"/>
              <a:gd name="T54" fmla="*/ 2147483647 w 60"/>
              <a:gd name="T55" fmla="*/ 2147483647 h 76"/>
              <a:gd name="T56" fmla="*/ 2147483647 w 60"/>
              <a:gd name="T57" fmla="*/ 2147483647 h 76"/>
              <a:gd name="T58" fmla="*/ 2147483647 w 60"/>
              <a:gd name="T59" fmla="*/ 2147483647 h 76"/>
              <a:gd name="T60" fmla="*/ 2147483647 w 60"/>
              <a:gd name="T61" fmla="*/ 2147483647 h 76"/>
              <a:gd name="T62" fmla="*/ 2147483647 w 60"/>
              <a:gd name="T63" fmla="*/ 2147483647 h 7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0" h="76">
                <a:moveTo>
                  <a:pt x="30" y="64"/>
                </a:moveTo>
                <a:lnTo>
                  <a:pt x="30" y="64"/>
                </a:lnTo>
                <a:lnTo>
                  <a:pt x="36" y="62"/>
                </a:lnTo>
                <a:lnTo>
                  <a:pt x="42" y="60"/>
                </a:lnTo>
                <a:lnTo>
                  <a:pt x="44" y="54"/>
                </a:lnTo>
                <a:lnTo>
                  <a:pt x="44" y="0"/>
                </a:lnTo>
                <a:lnTo>
                  <a:pt x="60" y="0"/>
                </a:lnTo>
                <a:lnTo>
                  <a:pt x="60" y="54"/>
                </a:lnTo>
                <a:lnTo>
                  <a:pt x="58" y="62"/>
                </a:lnTo>
                <a:lnTo>
                  <a:pt x="52" y="68"/>
                </a:lnTo>
                <a:lnTo>
                  <a:pt x="48" y="72"/>
                </a:lnTo>
                <a:lnTo>
                  <a:pt x="42" y="74"/>
                </a:lnTo>
                <a:lnTo>
                  <a:pt x="30" y="76"/>
                </a:lnTo>
                <a:lnTo>
                  <a:pt x="28" y="76"/>
                </a:lnTo>
                <a:lnTo>
                  <a:pt x="16" y="74"/>
                </a:lnTo>
                <a:lnTo>
                  <a:pt x="12" y="72"/>
                </a:lnTo>
                <a:lnTo>
                  <a:pt x="6" y="68"/>
                </a:lnTo>
                <a:lnTo>
                  <a:pt x="0" y="62"/>
                </a:lnTo>
                <a:lnTo>
                  <a:pt x="0" y="54"/>
                </a:lnTo>
                <a:lnTo>
                  <a:pt x="0" y="0"/>
                </a:lnTo>
                <a:lnTo>
                  <a:pt x="14" y="0"/>
                </a:lnTo>
                <a:lnTo>
                  <a:pt x="14" y="54"/>
                </a:lnTo>
                <a:lnTo>
                  <a:pt x="16" y="60"/>
                </a:lnTo>
                <a:lnTo>
                  <a:pt x="22" y="62"/>
                </a:lnTo>
                <a:lnTo>
                  <a:pt x="30" y="6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89" name="Freeform 65"/>
          <p:cNvSpPr>
            <a:spLocks/>
          </p:cNvSpPr>
          <p:nvPr/>
        </p:nvSpPr>
        <p:spPr bwMode="gray">
          <a:xfrm>
            <a:off x="8742363" y="644525"/>
            <a:ext cx="38100" cy="52388"/>
          </a:xfrm>
          <a:custGeom>
            <a:avLst/>
            <a:gdLst>
              <a:gd name="T0" fmla="*/ 2147483647 w 54"/>
              <a:gd name="T1" fmla="*/ 2147483647 h 74"/>
              <a:gd name="T2" fmla="*/ 2147483647 w 54"/>
              <a:gd name="T3" fmla="*/ 2147483647 h 74"/>
              <a:gd name="T4" fmla="*/ 2147483647 w 54"/>
              <a:gd name="T5" fmla="*/ 2147483647 h 74"/>
              <a:gd name="T6" fmla="*/ 2147483647 w 54"/>
              <a:gd name="T7" fmla="*/ 2147483647 h 74"/>
              <a:gd name="T8" fmla="*/ 2147483647 w 54"/>
              <a:gd name="T9" fmla="*/ 0 h 74"/>
              <a:gd name="T10" fmla="*/ 0 w 54"/>
              <a:gd name="T11" fmla="*/ 0 h 74"/>
              <a:gd name="T12" fmla="*/ 0 w 54"/>
              <a:gd name="T13" fmla="*/ 2147483647 h 74"/>
              <a:gd name="T14" fmla="*/ 2147483647 w 54"/>
              <a:gd name="T15" fmla="*/ 2147483647 h 74"/>
              <a:gd name="T16" fmla="*/ 2147483647 w 54"/>
              <a:gd name="T17" fmla="*/ 2147483647 h 74"/>
              <a:gd name="T18" fmla="*/ 2147483647 w 54"/>
              <a:gd name="T19" fmla="*/ 2147483647 h 74"/>
              <a:gd name="T20" fmla="*/ 2147483647 w 54"/>
              <a:gd name="T21" fmla="*/ 2147483647 h 74"/>
              <a:gd name="T22" fmla="*/ 2147483647 w 54"/>
              <a:gd name="T23" fmla="*/ 2147483647 h 74"/>
              <a:gd name="T24" fmla="*/ 2147483647 w 54"/>
              <a:gd name="T25" fmla="*/ 2147483647 h 74"/>
              <a:gd name="T26" fmla="*/ 2147483647 w 54"/>
              <a:gd name="T27" fmla="*/ 2147483647 h 7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4" h="74">
                <a:moveTo>
                  <a:pt x="50" y="28"/>
                </a:moveTo>
                <a:lnTo>
                  <a:pt x="14" y="28"/>
                </a:lnTo>
                <a:lnTo>
                  <a:pt x="14" y="12"/>
                </a:lnTo>
                <a:lnTo>
                  <a:pt x="54" y="12"/>
                </a:lnTo>
                <a:lnTo>
                  <a:pt x="54" y="0"/>
                </a:lnTo>
                <a:lnTo>
                  <a:pt x="0" y="0"/>
                </a:lnTo>
                <a:lnTo>
                  <a:pt x="0" y="74"/>
                </a:lnTo>
                <a:lnTo>
                  <a:pt x="54" y="74"/>
                </a:lnTo>
                <a:lnTo>
                  <a:pt x="54" y="62"/>
                </a:lnTo>
                <a:lnTo>
                  <a:pt x="14" y="62"/>
                </a:lnTo>
                <a:lnTo>
                  <a:pt x="14" y="40"/>
                </a:lnTo>
                <a:lnTo>
                  <a:pt x="50" y="40"/>
                </a:lnTo>
                <a:lnTo>
                  <a:pt x="5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90" name="Freeform 66"/>
          <p:cNvSpPr>
            <a:spLocks/>
          </p:cNvSpPr>
          <p:nvPr/>
        </p:nvSpPr>
        <p:spPr bwMode="gray">
          <a:xfrm>
            <a:off x="8899525" y="644525"/>
            <a:ext cx="42863" cy="53975"/>
          </a:xfrm>
          <a:custGeom>
            <a:avLst/>
            <a:gdLst>
              <a:gd name="T0" fmla="*/ 2147483647 w 60"/>
              <a:gd name="T1" fmla="*/ 2147483647 h 76"/>
              <a:gd name="T2" fmla="*/ 2147483647 w 60"/>
              <a:gd name="T3" fmla="*/ 2147483647 h 76"/>
              <a:gd name="T4" fmla="*/ 2147483647 w 60"/>
              <a:gd name="T5" fmla="*/ 2147483647 h 76"/>
              <a:gd name="T6" fmla="*/ 2147483647 w 60"/>
              <a:gd name="T7" fmla="*/ 2147483647 h 76"/>
              <a:gd name="T8" fmla="*/ 2147483647 w 60"/>
              <a:gd name="T9" fmla="*/ 2147483647 h 76"/>
              <a:gd name="T10" fmla="*/ 2147483647 w 60"/>
              <a:gd name="T11" fmla="*/ 2147483647 h 76"/>
              <a:gd name="T12" fmla="*/ 2147483647 w 60"/>
              <a:gd name="T13" fmla="*/ 0 h 76"/>
              <a:gd name="T14" fmla="*/ 2147483647 w 60"/>
              <a:gd name="T15" fmla="*/ 0 h 76"/>
              <a:gd name="T16" fmla="*/ 2147483647 w 60"/>
              <a:gd name="T17" fmla="*/ 2147483647 h 76"/>
              <a:gd name="T18" fmla="*/ 2147483647 w 60"/>
              <a:gd name="T19" fmla="*/ 2147483647 h 76"/>
              <a:gd name="T20" fmla="*/ 2147483647 w 60"/>
              <a:gd name="T21" fmla="*/ 2147483647 h 76"/>
              <a:gd name="T22" fmla="*/ 2147483647 w 60"/>
              <a:gd name="T23" fmla="*/ 2147483647 h 76"/>
              <a:gd name="T24" fmla="*/ 2147483647 w 60"/>
              <a:gd name="T25" fmla="*/ 2147483647 h 76"/>
              <a:gd name="T26" fmla="*/ 2147483647 w 60"/>
              <a:gd name="T27" fmla="*/ 2147483647 h 76"/>
              <a:gd name="T28" fmla="*/ 2147483647 w 60"/>
              <a:gd name="T29" fmla="*/ 2147483647 h 76"/>
              <a:gd name="T30" fmla="*/ 2147483647 w 60"/>
              <a:gd name="T31" fmla="*/ 2147483647 h 76"/>
              <a:gd name="T32" fmla="*/ 2147483647 w 60"/>
              <a:gd name="T33" fmla="*/ 2147483647 h 76"/>
              <a:gd name="T34" fmla="*/ 2147483647 w 60"/>
              <a:gd name="T35" fmla="*/ 2147483647 h 76"/>
              <a:gd name="T36" fmla="*/ 2147483647 w 60"/>
              <a:gd name="T37" fmla="*/ 2147483647 h 76"/>
              <a:gd name="T38" fmla="*/ 2147483647 w 60"/>
              <a:gd name="T39" fmla="*/ 2147483647 h 76"/>
              <a:gd name="T40" fmla="*/ 2147483647 w 60"/>
              <a:gd name="T41" fmla="*/ 2147483647 h 76"/>
              <a:gd name="T42" fmla="*/ 2147483647 w 60"/>
              <a:gd name="T43" fmla="*/ 2147483647 h 76"/>
              <a:gd name="T44" fmla="*/ 2147483647 w 60"/>
              <a:gd name="T45" fmla="*/ 2147483647 h 76"/>
              <a:gd name="T46" fmla="*/ 0 w 60"/>
              <a:gd name="T47" fmla="*/ 2147483647 h 76"/>
              <a:gd name="T48" fmla="*/ 0 w 60"/>
              <a:gd name="T49" fmla="*/ 0 h 76"/>
              <a:gd name="T50" fmla="*/ 2147483647 w 60"/>
              <a:gd name="T51" fmla="*/ 0 h 76"/>
              <a:gd name="T52" fmla="*/ 2147483647 w 60"/>
              <a:gd name="T53" fmla="*/ 2147483647 h 76"/>
              <a:gd name="T54" fmla="*/ 2147483647 w 60"/>
              <a:gd name="T55" fmla="*/ 2147483647 h 76"/>
              <a:gd name="T56" fmla="*/ 2147483647 w 60"/>
              <a:gd name="T57" fmla="*/ 2147483647 h 76"/>
              <a:gd name="T58" fmla="*/ 2147483647 w 60"/>
              <a:gd name="T59" fmla="*/ 2147483647 h 76"/>
              <a:gd name="T60" fmla="*/ 2147483647 w 60"/>
              <a:gd name="T61" fmla="*/ 2147483647 h 76"/>
              <a:gd name="T62" fmla="*/ 2147483647 w 60"/>
              <a:gd name="T63" fmla="*/ 2147483647 h 7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0" h="76">
                <a:moveTo>
                  <a:pt x="30" y="64"/>
                </a:moveTo>
                <a:lnTo>
                  <a:pt x="30" y="64"/>
                </a:lnTo>
                <a:lnTo>
                  <a:pt x="38" y="62"/>
                </a:lnTo>
                <a:lnTo>
                  <a:pt x="42" y="60"/>
                </a:lnTo>
                <a:lnTo>
                  <a:pt x="46" y="54"/>
                </a:lnTo>
                <a:lnTo>
                  <a:pt x="46" y="0"/>
                </a:lnTo>
                <a:lnTo>
                  <a:pt x="60" y="0"/>
                </a:lnTo>
                <a:lnTo>
                  <a:pt x="60" y="54"/>
                </a:lnTo>
                <a:lnTo>
                  <a:pt x="60" y="62"/>
                </a:lnTo>
                <a:lnTo>
                  <a:pt x="54" y="68"/>
                </a:lnTo>
                <a:lnTo>
                  <a:pt x="48" y="72"/>
                </a:lnTo>
                <a:lnTo>
                  <a:pt x="44" y="74"/>
                </a:lnTo>
                <a:lnTo>
                  <a:pt x="30" y="76"/>
                </a:lnTo>
                <a:lnTo>
                  <a:pt x="18" y="74"/>
                </a:lnTo>
                <a:lnTo>
                  <a:pt x="12" y="72"/>
                </a:lnTo>
                <a:lnTo>
                  <a:pt x="8" y="68"/>
                </a:lnTo>
                <a:lnTo>
                  <a:pt x="2" y="62"/>
                </a:lnTo>
                <a:lnTo>
                  <a:pt x="0" y="54"/>
                </a:lnTo>
                <a:lnTo>
                  <a:pt x="0" y="0"/>
                </a:lnTo>
                <a:lnTo>
                  <a:pt x="16" y="0"/>
                </a:lnTo>
                <a:lnTo>
                  <a:pt x="16" y="54"/>
                </a:lnTo>
                <a:lnTo>
                  <a:pt x="18" y="60"/>
                </a:lnTo>
                <a:lnTo>
                  <a:pt x="24" y="62"/>
                </a:lnTo>
                <a:lnTo>
                  <a:pt x="30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91" name="Freeform 67"/>
          <p:cNvSpPr>
            <a:spLocks/>
          </p:cNvSpPr>
          <p:nvPr/>
        </p:nvSpPr>
        <p:spPr bwMode="gray">
          <a:xfrm>
            <a:off x="8899525" y="644525"/>
            <a:ext cx="42863" cy="53975"/>
          </a:xfrm>
          <a:custGeom>
            <a:avLst/>
            <a:gdLst>
              <a:gd name="T0" fmla="*/ 2147483647 w 60"/>
              <a:gd name="T1" fmla="*/ 2147483647 h 76"/>
              <a:gd name="T2" fmla="*/ 2147483647 w 60"/>
              <a:gd name="T3" fmla="*/ 2147483647 h 76"/>
              <a:gd name="T4" fmla="*/ 2147483647 w 60"/>
              <a:gd name="T5" fmla="*/ 2147483647 h 76"/>
              <a:gd name="T6" fmla="*/ 2147483647 w 60"/>
              <a:gd name="T7" fmla="*/ 2147483647 h 76"/>
              <a:gd name="T8" fmla="*/ 2147483647 w 60"/>
              <a:gd name="T9" fmla="*/ 2147483647 h 76"/>
              <a:gd name="T10" fmla="*/ 2147483647 w 60"/>
              <a:gd name="T11" fmla="*/ 2147483647 h 76"/>
              <a:gd name="T12" fmla="*/ 2147483647 w 60"/>
              <a:gd name="T13" fmla="*/ 0 h 76"/>
              <a:gd name="T14" fmla="*/ 2147483647 w 60"/>
              <a:gd name="T15" fmla="*/ 0 h 76"/>
              <a:gd name="T16" fmla="*/ 2147483647 w 60"/>
              <a:gd name="T17" fmla="*/ 2147483647 h 76"/>
              <a:gd name="T18" fmla="*/ 2147483647 w 60"/>
              <a:gd name="T19" fmla="*/ 2147483647 h 76"/>
              <a:gd name="T20" fmla="*/ 2147483647 w 60"/>
              <a:gd name="T21" fmla="*/ 2147483647 h 76"/>
              <a:gd name="T22" fmla="*/ 2147483647 w 60"/>
              <a:gd name="T23" fmla="*/ 2147483647 h 76"/>
              <a:gd name="T24" fmla="*/ 2147483647 w 60"/>
              <a:gd name="T25" fmla="*/ 2147483647 h 76"/>
              <a:gd name="T26" fmla="*/ 2147483647 w 60"/>
              <a:gd name="T27" fmla="*/ 2147483647 h 76"/>
              <a:gd name="T28" fmla="*/ 2147483647 w 60"/>
              <a:gd name="T29" fmla="*/ 2147483647 h 76"/>
              <a:gd name="T30" fmla="*/ 2147483647 w 60"/>
              <a:gd name="T31" fmla="*/ 2147483647 h 76"/>
              <a:gd name="T32" fmla="*/ 2147483647 w 60"/>
              <a:gd name="T33" fmla="*/ 2147483647 h 76"/>
              <a:gd name="T34" fmla="*/ 2147483647 w 60"/>
              <a:gd name="T35" fmla="*/ 2147483647 h 76"/>
              <a:gd name="T36" fmla="*/ 2147483647 w 60"/>
              <a:gd name="T37" fmla="*/ 2147483647 h 76"/>
              <a:gd name="T38" fmla="*/ 2147483647 w 60"/>
              <a:gd name="T39" fmla="*/ 2147483647 h 76"/>
              <a:gd name="T40" fmla="*/ 2147483647 w 60"/>
              <a:gd name="T41" fmla="*/ 2147483647 h 76"/>
              <a:gd name="T42" fmla="*/ 2147483647 w 60"/>
              <a:gd name="T43" fmla="*/ 2147483647 h 76"/>
              <a:gd name="T44" fmla="*/ 2147483647 w 60"/>
              <a:gd name="T45" fmla="*/ 2147483647 h 76"/>
              <a:gd name="T46" fmla="*/ 0 w 60"/>
              <a:gd name="T47" fmla="*/ 2147483647 h 76"/>
              <a:gd name="T48" fmla="*/ 0 w 60"/>
              <a:gd name="T49" fmla="*/ 0 h 76"/>
              <a:gd name="T50" fmla="*/ 2147483647 w 60"/>
              <a:gd name="T51" fmla="*/ 0 h 76"/>
              <a:gd name="T52" fmla="*/ 2147483647 w 60"/>
              <a:gd name="T53" fmla="*/ 2147483647 h 76"/>
              <a:gd name="T54" fmla="*/ 2147483647 w 60"/>
              <a:gd name="T55" fmla="*/ 2147483647 h 76"/>
              <a:gd name="T56" fmla="*/ 2147483647 w 60"/>
              <a:gd name="T57" fmla="*/ 2147483647 h 76"/>
              <a:gd name="T58" fmla="*/ 2147483647 w 60"/>
              <a:gd name="T59" fmla="*/ 2147483647 h 76"/>
              <a:gd name="T60" fmla="*/ 2147483647 w 60"/>
              <a:gd name="T61" fmla="*/ 2147483647 h 76"/>
              <a:gd name="T62" fmla="*/ 2147483647 w 60"/>
              <a:gd name="T63" fmla="*/ 2147483647 h 7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0" h="76">
                <a:moveTo>
                  <a:pt x="30" y="64"/>
                </a:moveTo>
                <a:lnTo>
                  <a:pt x="30" y="64"/>
                </a:lnTo>
                <a:lnTo>
                  <a:pt x="38" y="62"/>
                </a:lnTo>
                <a:lnTo>
                  <a:pt x="42" y="60"/>
                </a:lnTo>
                <a:lnTo>
                  <a:pt x="46" y="54"/>
                </a:lnTo>
                <a:lnTo>
                  <a:pt x="46" y="0"/>
                </a:lnTo>
                <a:lnTo>
                  <a:pt x="60" y="0"/>
                </a:lnTo>
                <a:lnTo>
                  <a:pt x="60" y="54"/>
                </a:lnTo>
                <a:lnTo>
                  <a:pt x="60" y="62"/>
                </a:lnTo>
                <a:lnTo>
                  <a:pt x="54" y="68"/>
                </a:lnTo>
                <a:lnTo>
                  <a:pt x="48" y="72"/>
                </a:lnTo>
                <a:lnTo>
                  <a:pt x="44" y="74"/>
                </a:lnTo>
                <a:lnTo>
                  <a:pt x="30" y="76"/>
                </a:lnTo>
                <a:lnTo>
                  <a:pt x="18" y="74"/>
                </a:lnTo>
                <a:lnTo>
                  <a:pt x="12" y="72"/>
                </a:lnTo>
                <a:lnTo>
                  <a:pt x="8" y="68"/>
                </a:lnTo>
                <a:lnTo>
                  <a:pt x="2" y="62"/>
                </a:lnTo>
                <a:lnTo>
                  <a:pt x="0" y="54"/>
                </a:lnTo>
                <a:lnTo>
                  <a:pt x="0" y="0"/>
                </a:lnTo>
                <a:lnTo>
                  <a:pt x="16" y="0"/>
                </a:lnTo>
                <a:lnTo>
                  <a:pt x="16" y="54"/>
                </a:lnTo>
                <a:lnTo>
                  <a:pt x="18" y="60"/>
                </a:lnTo>
                <a:lnTo>
                  <a:pt x="24" y="62"/>
                </a:lnTo>
                <a:lnTo>
                  <a:pt x="30" y="6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92" name="Freeform 68"/>
          <p:cNvSpPr>
            <a:spLocks/>
          </p:cNvSpPr>
          <p:nvPr/>
        </p:nvSpPr>
        <p:spPr bwMode="gray">
          <a:xfrm>
            <a:off x="8485188" y="644525"/>
            <a:ext cx="42862" cy="52388"/>
          </a:xfrm>
          <a:custGeom>
            <a:avLst/>
            <a:gdLst>
              <a:gd name="T0" fmla="*/ 0 w 60"/>
              <a:gd name="T1" fmla="*/ 0 h 74"/>
              <a:gd name="T2" fmla="*/ 0 w 60"/>
              <a:gd name="T3" fmla="*/ 0 h 74"/>
              <a:gd name="T4" fmla="*/ 2147483647 w 60"/>
              <a:gd name="T5" fmla="*/ 0 h 74"/>
              <a:gd name="T6" fmla="*/ 2147483647 w 60"/>
              <a:gd name="T7" fmla="*/ 0 h 74"/>
              <a:gd name="T8" fmla="*/ 2147483647 w 60"/>
              <a:gd name="T9" fmla="*/ 0 h 74"/>
              <a:gd name="T10" fmla="*/ 2147483647 w 60"/>
              <a:gd name="T11" fmla="*/ 2147483647 h 74"/>
              <a:gd name="T12" fmla="*/ 2147483647 w 60"/>
              <a:gd name="T13" fmla="*/ 2147483647 h 74"/>
              <a:gd name="T14" fmla="*/ 2147483647 w 60"/>
              <a:gd name="T15" fmla="*/ 2147483647 h 74"/>
              <a:gd name="T16" fmla="*/ 2147483647 w 60"/>
              <a:gd name="T17" fmla="*/ 2147483647 h 74"/>
              <a:gd name="T18" fmla="*/ 2147483647 w 60"/>
              <a:gd name="T19" fmla="*/ 2147483647 h 74"/>
              <a:gd name="T20" fmla="*/ 2147483647 w 60"/>
              <a:gd name="T21" fmla="*/ 2147483647 h 74"/>
              <a:gd name="T22" fmla="*/ 2147483647 w 60"/>
              <a:gd name="T23" fmla="*/ 2147483647 h 74"/>
              <a:gd name="T24" fmla="*/ 2147483647 w 60"/>
              <a:gd name="T25" fmla="*/ 2147483647 h 74"/>
              <a:gd name="T26" fmla="*/ 2147483647 w 60"/>
              <a:gd name="T27" fmla="*/ 2147483647 h 74"/>
              <a:gd name="T28" fmla="*/ 2147483647 w 60"/>
              <a:gd name="T29" fmla="*/ 2147483647 h 74"/>
              <a:gd name="T30" fmla="*/ 2147483647 w 60"/>
              <a:gd name="T31" fmla="*/ 2147483647 h 74"/>
              <a:gd name="T32" fmla="*/ 2147483647 w 60"/>
              <a:gd name="T33" fmla="*/ 2147483647 h 74"/>
              <a:gd name="T34" fmla="*/ 2147483647 w 60"/>
              <a:gd name="T35" fmla="*/ 2147483647 h 74"/>
              <a:gd name="T36" fmla="*/ 2147483647 w 60"/>
              <a:gd name="T37" fmla="*/ 2147483647 h 74"/>
              <a:gd name="T38" fmla="*/ 2147483647 w 60"/>
              <a:gd name="T39" fmla="*/ 2147483647 h 74"/>
              <a:gd name="T40" fmla="*/ 2147483647 w 60"/>
              <a:gd name="T41" fmla="*/ 2147483647 h 74"/>
              <a:gd name="T42" fmla="*/ 2147483647 w 60"/>
              <a:gd name="T43" fmla="*/ 2147483647 h 74"/>
              <a:gd name="T44" fmla="*/ 2147483647 w 60"/>
              <a:gd name="T45" fmla="*/ 2147483647 h 74"/>
              <a:gd name="T46" fmla="*/ 0 w 60"/>
              <a:gd name="T47" fmla="*/ 2147483647 h 74"/>
              <a:gd name="T48" fmla="*/ 0 w 60"/>
              <a:gd name="T49" fmla="*/ 0 h 74"/>
              <a:gd name="T50" fmla="*/ 0 w 60"/>
              <a:gd name="T51" fmla="*/ 0 h 7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0" h="74">
                <a:moveTo>
                  <a:pt x="0" y="0"/>
                </a:moveTo>
                <a:lnTo>
                  <a:pt x="0" y="0"/>
                </a:lnTo>
                <a:lnTo>
                  <a:pt x="36" y="0"/>
                </a:lnTo>
                <a:lnTo>
                  <a:pt x="44" y="0"/>
                </a:lnTo>
                <a:lnTo>
                  <a:pt x="50" y="4"/>
                </a:lnTo>
                <a:lnTo>
                  <a:pt x="56" y="10"/>
                </a:lnTo>
                <a:lnTo>
                  <a:pt x="58" y="16"/>
                </a:lnTo>
                <a:lnTo>
                  <a:pt x="58" y="22"/>
                </a:lnTo>
                <a:lnTo>
                  <a:pt x="56" y="28"/>
                </a:lnTo>
                <a:lnTo>
                  <a:pt x="52" y="32"/>
                </a:lnTo>
                <a:lnTo>
                  <a:pt x="46" y="34"/>
                </a:lnTo>
                <a:lnTo>
                  <a:pt x="52" y="36"/>
                </a:lnTo>
                <a:lnTo>
                  <a:pt x="56" y="42"/>
                </a:lnTo>
                <a:lnTo>
                  <a:pt x="60" y="48"/>
                </a:lnTo>
                <a:lnTo>
                  <a:pt x="60" y="54"/>
                </a:lnTo>
                <a:lnTo>
                  <a:pt x="58" y="60"/>
                </a:lnTo>
                <a:lnTo>
                  <a:pt x="54" y="68"/>
                </a:lnTo>
                <a:lnTo>
                  <a:pt x="46" y="72"/>
                </a:lnTo>
                <a:lnTo>
                  <a:pt x="36" y="74"/>
                </a:lnTo>
                <a:lnTo>
                  <a:pt x="0" y="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93" name="Freeform 69"/>
          <p:cNvSpPr>
            <a:spLocks/>
          </p:cNvSpPr>
          <p:nvPr/>
        </p:nvSpPr>
        <p:spPr bwMode="gray">
          <a:xfrm>
            <a:off x="8497888" y="673100"/>
            <a:ext cx="19050" cy="15875"/>
          </a:xfrm>
          <a:custGeom>
            <a:avLst/>
            <a:gdLst>
              <a:gd name="T0" fmla="*/ 0 w 28"/>
              <a:gd name="T1" fmla="*/ 0 h 22"/>
              <a:gd name="T2" fmla="*/ 0 w 28"/>
              <a:gd name="T3" fmla="*/ 0 h 22"/>
              <a:gd name="T4" fmla="*/ 2147483647 w 28"/>
              <a:gd name="T5" fmla="*/ 0 h 22"/>
              <a:gd name="T6" fmla="*/ 2147483647 w 28"/>
              <a:gd name="T7" fmla="*/ 0 h 22"/>
              <a:gd name="T8" fmla="*/ 2147483647 w 28"/>
              <a:gd name="T9" fmla="*/ 2147483647 h 22"/>
              <a:gd name="T10" fmla="*/ 2147483647 w 28"/>
              <a:gd name="T11" fmla="*/ 2147483647 h 22"/>
              <a:gd name="T12" fmla="*/ 2147483647 w 28"/>
              <a:gd name="T13" fmla="*/ 2147483647 h 22"/>
              <a:gd name="T14" fmla="*/ 2147483647 w 28"/>
              <a:gd name="T15" fmla="*/ 2147483647 h 22"/>
              <a:gd name="T16" fmla="*/ 2147483647 w 28"/>
              <a:gd name="T17" fmla="*/ 2147483647 h 22"/>
              <a:gd name="T18" fmla="*/ 2147483647 w 28"/>
              <a:gd name="T19" fmla="*/ 2147483647 h 22"/>
              <a:gd name="T20" fmla="*/ 2147483647 w 28"/>
              <a:gd name="T21" fmla="*/ 2147483647 h 22"/>
              <a:gd name="T22" fmla="*/ 2147483647 w 28"/>
              <a:gd name="T23" fmla="*/ 2147483647 h 22"/>
              <a:gd name="T24" fmla="*/ 2147483647 w 28"/>
              <a:gd name="T25" fmla="*/ 2147483647 h 22"/>
              <a:gd name="T26" fmla="*/ 0 w 28"/>
              <a:gd name="T27" fmla="*/ 2147483647 h 22"/>
              <a:gd name="T28" fmla="*/ 0 w 28"/>
              <a:gd name="T29" fmla="*/ 0 h 2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8" h="22">
                <a:moveTo>
                  <a:pt x="0" y="0"/>
                </a:moveTo>
                <a:lnTo>
                  <a:pt x="0" y="0"/>
                </a:lnTo>
                <a:lnTo>
                  <a:pt x="20" y="0"/>
                </a:lnTo>
                <a:lnTo>
                  <a:pt x="24" y="2"/>
                </a:lnTo>
                <a:lnTo>
                  <a:pt x="26" y="4"/>
                </a:lnTo>
                <a:lnTo>
                  <a:pt x="28" y="8"/>
                </a:lnTo>
                <a:lnTo>
                  <a:pt x="28" y="10"/>
                </a:lnTo>
                <a:lnTo>
                  <a:pt x="26" y="18"/>
                </a:lnTo>
                <a:lnTo>
                  <a:pt x="24" y="20"/>
                </a:lnTo>
                <a:lnTo>
                  <a:pt x="20" y="20"/>
                </a:lnTo>
                <a:lnTo>
                  <a:pt x="0" y="22"/>
                </a:lnTo>
                <a:lnTo>
                  <a:pt x="0" y="0"/>
                </a:lnTo>
                <a:close/>
              </a:path>
            </a:pathLst>
          </a:custGeom>
          <a:solidFill>
            <a:srgbClr val="6F6E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94" name="Freeform 70"/>
          <p:cNvSpPr>
            <a:spLocks/>
          </p:cNvSpPr>
          <p:nvPr/>
        </p:nvSpPr>
        <p:spPr bwMode="gray">
          <a:xfrm>
            <a:off x="8497888" y="673100"/>
            <a:ext cx="19050" cy="15875"/>
          </a:xfrm>
          <a:custGeom>
            <a:avLst/>
            <a:gdLst>
              <a:gd name="T0" fmla="*/ 0 w 28"/>
              <a:gd name="T1" fmla="*/ 0 h 22"/>
              <a:gd name="T2" fmla="*/ 0 w 28"/>
              <a:gd name="T3" fmla="*/ 0 h 22"/>
              <a:gd name="T4" fmla="*/ 2147483647 w 28"/>
              <a:gd name="T5" fmla="*/ 0 h 22"/>
              <a:gd name="T6" fmla="*/ 2147483647 w 28"/>
              <a:gd name="T7" fmla="*/ 0 h 22"/>
              <a:gd name="T8" fmla="*/ 2147483647 w 28"/>
              <a:gd name="T9" fmla="*/ 2147483647 h 22"/>
              <a:gd name="T10" fmla="*/ 2147483647 w 28"/>
              <a:gd name="T11" fmla="*/ 2147483647 h 22"/>
              <a:gd name="T12" fmla="*/ 2147483647 w 28"/>
              <a:gd name="T13" fmla="*/ 2147483647 h 22"/>
              <a:gd name="T14" fmla="*/ 2147483647 w 28"/>
              <a:gd name="T15" fmla="*/ 2147483647 h 22"/>
              <a:gd name="T16" fmla="*/ 2147483647 w 28"/>
              <a:gd name="T17" fmla="*/ 2147483647 h 22"/>
              <a:gd name="T18" fmla="*/ 2147483647 w 28"/>
              <a:gd name="T19" fmla="*/ 2147483647 h 22"/>
              <a:gd name="T20" fmla="*/ 2147483647 w 28"/>
              <a:gd name="T21" fmla="*/ 2147483647 h 22"/>
              <a:gd name="T22" fmla="*/ 2147483647 w 28"/>
              <a:gd name="T23" fmla="*/ 2147483647 h 22"/>
              <a:gd name="T24" fmla="*/ 2147483647 w 28"/>
              <a:gd name="T25" fmla="*/ 2147483647 h 22"/>
              <a:gd name="T26" fmla="*/ 0 w 28"/>
              <a:gd name="T27" fmla="*/ 2147483647 h 22"/>
              <a:gd name="T28" fmla="*/ 0 w 28"/>
              <a:gd name="T29" fmla="*/ 0 h 2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8" h="22">
                <a:moveTo>
                  <a:pt x="0" y="0"/>
                </a:moveTo>
                <a:lnTo>
                  <a:pt x="0" y="0"/>
                </a:lnTo>
                <a:lnTo>
                  <a:pt x="20" y="0"/>
                </a:lnTo>
                <a:lnTo>
                  <a:pt x="24" y="2"/>
                </a:lnTo>
                <a:lnTo>
                  <a:pt x="26" y="4"/>
                </a:lnTo>
                <a:lnTo>
                  <a:pt x="28" y="8"/>
                </a:lnTo>
                <a:lnTo>
                  <a:pt x="28" y="10"/>
                </a:lnTo>
                <a:lnTo>
                  <a:pt x="26" y="18"/>
                </a:lnTo>
                <a:lnTo>
                  <a:pt x="24" y="20"/>
                </a:lnTo>
                <a:lnTo>
                  <a:pt x="20" y="20"/>
                </a:lnTo>
                <a:lnTo>
                  <a:pt x="0" y="2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95" name="Freeform 71"/>
          <p:cNvSpPr>
            <a:spLocks/>
          </p:cNvSpPr>
          <p:nvPr/>
        </p:nvSpPr>
        <p:spPr bwMode="gray">
          <a:xfrm>
            <a:off x="8497888" y="652463"/>
            <a:ext cx="17462" cy="12700"/>
          </a:xfrm>
          <a:custGeom>
            <a:avLst/>
            <a:gdLst>
              <a:gd name="T0" fmla="*/ 0 w 26"/>
              <a:gd name="T1" fmla="*/ 0 h 18"/>
              <a:gd name="T2" fmla="*/ 0 w 26"/>
              <a:gd name="T3" fmla="*/ 0 h 18"/>
              <a:gd name="T4" fmla="*/ 2147483647 w 26"/>
              <a:gd name="T5" fmla="*/ 0 h 18"/>
              <a:gd name="T6" fmla="*/ 2147483647 w 26"/>
              <a:gd name="T7" fmla="*/ 0 h 18"/>
              <a:gd name="T8" fmla="*/ 2147483647 w 26"/>
              <a:gd name="T9" fmla="*/ 2147483647 h 18"/>
              <a:gd name="T10" fmla="*/ 2147483647 w 26"/>
              <a:gd name="T11" fmla="*/ 2147483647 h 18"/>
              <a:gd name="T12" fmla="*/ 2147483647 w 26"/>
              <a:gd name="T13" fmla="*/ 2147483647 h 18"/>
              <a:gd name="T14" fmla="*/ 2147483647 w 26"/>
              <a:gd name="T15" fmla="*/ 2147483647 h 18"/>
              <a:gd name="T16" fmla="*/ 2147483647 w 26"/>
              <a:gd name="T17" fmla="*/ 2147483647 h 18"/>
              <a:gd name="T18" fmla="*/ 2147483647 w 26"/>
              <a:gd name="T19" fmla="*/ 2147483647 h 18"/>
              <a:gd name="T20" fmla="*/ 2147483647 w 26"/>
              <a:gd name="T21" fmla="*/ 2147483647 h 18"/>
              <a:gd name="T22" fmla="*/ 2147483647 w 26"/>
              <a:gd name="T23" fmla="*/ 2147483647 h 18"/>
              <a:gd name="T24" fmla="*/ 2147483647 w 26"/>
              <a:gd name="T25" fmla="*/ 2147483647 h 18"/>
              <a:gd name="T26" fmla="*/ 0 w 26"/>
              <a:gd name="T27" fmla="*/ 2147483647 h 18"/>
              <a:gd name="T28" fmla="*/ 0 w 26"/>
              <a:gd name="T29" fmla="*/ 0 h 18"/>
              <a:gd name="T30" fmla="*/ 0 w 26"/>
              <a:gd name="T31" fmla="*/ 0 h 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6" h="18">
                <a:moveTo>
                  <a:pt x="0" y="0"/>
                </a:moveTo>
                <a:lnTo>
                  <a:pt x="0" y="0"/>
                </a:lnTo>
                <a:lnTo>
                  <a:pt x="18" y="0"/>
                </a:lnTo>
                <a:lnTo>
                  <a:pt x="24" y="2"/>
                </a:lnTo>
                <a:lnTo>
                  <a:pt x="26" y="6"/>
                </a:lnTo>
                <a:lnTo>
                  <a:pt x="26" y="10"/>
                </a:lnTo>
                <a:lnTo>
                  <a:pt x="26" y="14"/>
                </a:lnTo>
                <a:lnTo>
                  <a:pt x="24" y="16"/>
                </a:lnTo>
                <a:lnTo>
                  <a:pt x="22" y="18"/>
                </a:lnTo>
                <a:lnTo>
                  <a:pt x="18" y="18"/>
                </a:lnTo>
                <a:lnTo>
                  <a:pt x="0" y="18"/>
                </a:lnTo>
                <a:lnTo>
                  <a:pt x="0" y="0"/>
                </a:lnTo>
                <a:close/>
              </a:path>
            </a:pathLst>
          </a:custGeom>
          <a:solidFill>
            <a:srgbClr val="6F6E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96" name="Freeform 72"/>
          <p:cNvSpPr>
            <a:spLocks noEditPoints="1"/>
          </p:cNvSpPr>
          <p:nvPr/>
        </p:nvSpPr>
        <p:spPr bwMode="gray">
          <a:xfrm>
            <a:off x="8815388" y="644525"/>
            <a:ext cx="49212" cy="52388"/>
          </a:xfrm>
          <a:custGeom>
            <a:avLst/>
            <a:gdLst>
              <a:gd name="T0" fmla="*/ 2147483647 w 68"/>
              <a:gd name="T1" fmla="*/ 0 h 74"/>
              <a:gd name="T2" fmla="*/ 2147483647 w 68"/>
              <a:gd name="T3" fmla="*/ 0 h 74"/>
              <a:gd name="T4" fmla="*/ 0 w 68"/>
              <a:gd name="T5" fmla="*/ 2147483647 h 74"/>
              <a:gd name="T6" fmla="*/ 2147483647 w 68"/>
              <a:gd name="T7" fmla="*/ 2147483647 h 74"/>
              <a:gd name="T8" fmla="*/ 2147483647 w 68"/>
              <a:gd name="T9" fmla="*/ 2147483647 h 74"/>
              <a:gd name="T10" fmla="*/ 2147483647 w 68"/>
              <a:gd name="T11" fmla="*/ 2147483647 h 74"/>
              <a:gd name="T12" fmla="*/ 2147483647 w 68"/>
              <a:gd name="T13" fmla="*/ 2147483647 h 74"/>
              <a:gd name="T14" fmla="*/ 2147483647 w 68"/>
              <a:gd name="T15" fmla="*/ 2147483647 h 74"/>
              <a:gd name="T16" fmla="*/ 2147483647 w 68"/>
              <a:gd name="T17" fmla="*/ 0 h 74"/>
              <a:gd name="T18" fmla="*/ 2147483647 w 68"/>
              <a:gd name="T19" fmla="*/ 0 h 74"/>
              <a:gd name="T20" fmla="*/ 2147483647 w 68"/>
              <a:gd name="T21" fmla="*/ 2147483647 h 74"/>
              <a:gd name="T22" fmla="*/ 2147483647 w 68"/>
              <a:gd name="T23" fmla="*/ 2147483647 h 74"/>
              <a:gd name="T24" fmla="*/ 2147483647 w 68"/>
              <a:gd name="T25" fmla="*/ 2147483647 h 74"/>
              <a:gd name="T26" fmla="*/ 2147483647 w 68"/>
              <a:gd name="T27" fmla="*/ 2147483647 h 74"/>
              <a:gd name="T28" fmla="*/ 2147483647 w 68"/>
              <a:gd name="T29" fmla="*/ 2147483647 h 74"/>
              <a:gd name="T30" fmla="*/ 2147483647 w 68"/>
              <a:gd name="T31" fmla="*/ 2147483647 h 74"/>
              <a:gd name="T32" fmla="*/ 2147483647 w 68"/>
              <a:gd name="T33" fmla="*/ 2147483647 h 74"/>
              <a:gd name="T34" fmla="*/ 2147483647 w 68"/>
              <a:gd name="T35" fmla="*/ 2147483647 h 74"/>
              <a:gd name="T36" fmla="*/ 2147483647 w 68"/>
              <a:gd name="T37" fmla="*/ 2147483647 h 7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8" h="74">
                <a:moveTo>
                  <a:pt x="42" y="0"/>
                </a:moveTo>
                <a:lnTo>
                  <a:pt x="26" y="0"/>
                </a:lnTo>
                <a:lnTo>
                  <a:pt x="0" y="74"/>
                </a:lnTo>
                <a:lnTo>
                  <a:pt x="16" y="74"/>
                </a:lnTo>
                <a:lnTo>
                  <a:pt x="22" y="58"/>
                </a:lnTo>
                <a:lnTo>
                  <a:pt x="48" y="58"/>
                </a:lnTo>
                <a:lnTo>
                  <a:pt x="54" y="74"/>
                </a:lnTo>
                <a:lnTo>
                  <a:pt x="68" y="74"/>
                </a:lnTo>
                <a:lnTo>
                  <a:pt x="42" y="0"/>
                </a:lnTo>
                <a:close/>
                <a:moveTo>
                  <a:pt x="26" y="46"/>
                </a:moveTo>
                <a:lnTo>
                  <a:pt x="34" y="14"/>
                </a:lnTo>
                <a:lnTo>
                  <a:pt x="44" y="46"/>
                </a:lnTo>
                <a:lnTo>
                  <a:pt x="26" y="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97" name="Freeform 73"/>
          <p:cNvSpPr>
            <a:spLocks noEditPoints="1"/>
          </p:cNvSpPr>
          <p:nvPr/>
        </p:nvSpPr>
        <p:spPr bwMode="gray">
          <a:xfrm>
            <a:off x="8656638" y="644525"/>
            <a:ext cx="42862" cy="52388"/>
          </a:xfrm>
          <a:custGeom>
            <a:avLst/>
            <a:gdLst>
              <a:gd name="T0" fmla="*/ 2147483647 w 60"/>
              <a:gd name="T1" fmla="*/ 2147483647 h 74"/>
              <a:gd name="T2" fmla="*/ 2147483647 w 60"/>
              <a:gd name="T3" fmla="*/ 2147483647 h 74"/>
              <a:gd name="T4" fmla="*/ 2147483647 w 60"/>
              <a:gd name="T5" fmla="*/ 2147483647 h 74"/>
              <a:gd name="T6" fmla="*/ 2147483647 w 60"/>
              <a:gd name="T7" fmla="*/ 2147483647 h 74"/>
              <a:gd name="T8" fmla="*/ 2147483647 w 60"/>
              <a:gd name="T9" fmla="*/ 2147483647 h 74"/>
              <a:gd name="T10" fmla="*/ 2147483647 w 60"/>
              <a:gd name="T11" fmla="*/ 2147483647 h 74"/>
              <a:gd name="T12" fmla="*/ 2147483647 w 60"/>
              <a:gd name="T13" fmla="*/ 2147483647 h 74"/>
              <a:gd name="T14" fmla="*/ 2147483647 w 60"/>
              <a:gd name="T15" fmla="*/ 2147483647 h 74"/>
              <a:gd name="T16" fmla="*/ 2147483647 w 60"/>
              <a:gd name="T17" fmla="*/ 2147483647 h 74"/>
              <a:gd name="T18" fmla="*/ 2147483647 w 60"/>
              <a:gd name="T19" fmla="*/ 0 h 74"/>
              <a:gd name="T20" fmla="*/ 2147483647 w 60"/>
              <a:gd name="T21" fmla="*/ 0 h 74"/>
              <a:gd name="T22" fmla="*/ 2147483647 w 60"/>
              <a:gd name="T23" fmla="*/ 0 h 74"/>
              <a:gd name="T24" fmla="*/ 0 w 60"/>
              <a:gd name="T25" fmla="*/ 0 h 74"/>
              <a:gd name="T26" fmla="*/ 0 w 60"/>
              <a:gd name="T27" fmla="*/ 2147483647 h 74"/>
              <a:gd name="T28" fmla="*/ 2147483647 w 60"/>
              <a:gd name="T29" fmla="*/ 2147483647 h 74"/>
              <a:gd name="T30" fmla="*/ 2147483647 w 60"/>
              <a:gd name="T31" fmla="*/ 2147483647 h 74"/>
              <a:gd name="T32" fmla="*/ 2147483647 w 60"/>
              <a:gd name="T33" fmla="*/ 2147483647 h 74"/>
              <a:gd name="T34" fmla="*/ 2147483647 w 60"/>
              <a:gd name="T35" fmla="*/ 2147483647 h 74"/>
              <a:gd name="T36" fmla="*/ 2147483647 w 60"/>
              <a:gd name="T37" fmla="*/ 2147483647 h 74"/>
              <a:gd name="T38" fmla="*/ 2147483647 w 60"/>
              <a:gd name="T39" fmla="*/ 2147483647 h 74"/>
              <a:gd name="T40" fmla="*/ 2147483647 w 60"/>
              <a:gd name="T41" fmla="*/ 2147483647 h 74"/>
              <a:gd name="T42" fmla="*/ 2147483647 w 60"/>
              <a:gd name="T43" fmla="*/ 2147483647 h 74"/>
              <a:gd name="T44" fmla="*/ 2147483647 w 60"/>
              <a:gd name="T45" fmla="*/ 2147483647 h 74"/>
              <a:gd name="T46" fmla="*/ 2147483647 w 60"/>
              <a:gd name="T47" fmla="*/ 2147483647 h 74"/>
              <a:gd name="T48" fmla="*/ 2147483647 w 60"/>
              <a:gd name="T49" fmla="*/ 2147483647 h 74"/>
              <a:gd name="T50" fmla="*/ 2147483647 w 60"/>
              <a:gd name="T51" fmla="*/ 2147483647 h 74"/>
              <a:gd name="T52" fmla="*/ 2147483647 w 60"/>
              <a:gd name="T53" fmla="*/ 2147483647 h 74"/>
              <a:gd name="T54" fmla="*/ 2147483647 w 60"/>
              <a:gd name="T55" fmla="*/ 2147483647 h 74"/>
              <a:gd name="T56" fmla="*/ 2147483647 w 60"/>
              <a:gd name="T57" fmla="*/ 2147483647 h 74"/>
              <a:gd name="T58" fmla="*/ 2147483647 w 60"/>
              <a:gd name="T59" fmla="*/ 2147483647 h 74"/>
              <a:gd name="T60" fmla="*/ 2147483647 w 60"/>
              <a:gd name="T61" fmla="*/ 2147483647 h 74"/>
              <a:gd name="T62" fmla="*/ 2147483647 w 60"/>
              <a:gd name="T63" fmla="*/ 2147483647 h 74"/>
              <a:gd name="T64" fmla="*/ 2147483647 w 60"/>
              <a:gd name="T65" fmla="*/ 2147483647 h 74"/>
              <a:gd name="T66" fmla="*/ 2147483647 w 60"/>
              <a:gd name="T67" fmla="*/ 2147483647 h 74"/>
              <a:gd name="T68" fmla="*/ 2147483647 w 60"/>
              <a:gd name="T69" fmla="*/ 2147483647 h 74"/>
              <a:gd name="T70" fmla="*/ 2147483647 w 60"/>
              <a:gd name="T71" fmla="*/ 2147483647 h 74"/>
              <a:gd name="T72" fmla="*/ 2147483647 w 60"/>
              <a:gd name="T73" fmla="*/ 2147483647 h 74"/>
              <a:gd name="T74" fmla="*/ 2147483647 w 60"/>
              <a:gd name="T75" fmla="*/ 2147483647 h 74"/>
              <a:gd name="T76" fmla="*/ 2147483647 w 60"/>
              <a:gd name="T77" fmla="*/ 2147483647 h 74"/>
              <a:gd name="T78" fmla="*/ 2147483647 w 60"/>
              <a:gd name="T79" fmla="*/ 2147483647 h 74"/>
              <a:gd name="T80" fmla="*/ 2147483647 w 60"/>
              <a:gd name="T81" fmla="*/ 2147483647 h 74"/>
              <a:gd name="T82" fmla="*/ 2147483647 w 60"/>
              <a:gd name="T83" fmla="*/ 2147483647 h 74"/>
              <a:gd name="T84" fmla="*/ 2147483647 w 60"/>
              <a:gd name="T85" fmla="*/ 2147483647 h 74"/>
              <a:gd name="T86" fmla="*/ 2147483647 w 60"/>
              <a:gd name="T87" fmla="*/ 2147483647 h 74"/>
              <a:gd name="T88" fmla="*/ 2147483647 w 60"/>
              <a:gd name="T89" fmla="*/ 2147483647 h 74"/>
              <a:gd name="T90" fmla="*/ 2147483647 w 60"/>
              <a:gd name="T91" fmla="*/ 2147483647 h 74"/>
              <a:gd name="T92" fmla="*/ 2147483647 w 60"/>
              <a:gd name="T93" fmla="*/ 2147483647 h 74"/>
              <a:gd name="T94" fmla="*/ 2147483647 w 60"/>
              <a:gd name="T95" fmla="*/ 2147483647 h 74"/>
              <a:gd name="T96" fmla="*/ 2147483647 w 60"/>
              <a:gd name="T97" fmla="*/ 2147483647 h 7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0" h="74">
                <a:moveTo>
                  <a:pt x="44" y="38"/>
                </a:moveTo>
                <a:lnTo>
                  <a:pt x="44" y="38"/>
                </a:lnTo>
                <a:lnTo>
                  <a:pt x="48" y="36"/>
                </a:lnTo>
                <a:lnTo>
                  <a:pt x="54" y="32"/>
                </a:lnTo>
                <a:lnTo>
                  <a:pt x="58" y="26"/>
                </a:lnTo>
                <a:lnTo>
                  <a:pt x="58" y="18"/>
                </a:lnTo>
                <a:lnTo>
                  <a:pt x="56" y="10"/>
                </a:lnTo>
                <a:lnTo>
                  <a:pt x="50" y="4"/>
                </a:lnTo>
                <a:lnTo>
                  <a:pt x="42" y="0"/>
                </a:lnTo>
                <a:lnTo>
                  <a:pt x="34" y="0"/>
                </a:lnTo>
                <a:lnTo>
                  <a:pt x="0" y="0"/>
                </a:lnTo>
                <a:lnTo>
                  <a:pt x="0" y="74"/>
                </a:lnTo>
                <a:lnTo>
                  <a:pt x="14" y="74"/>
                </a:lnTo>
                <a:lnTo>
                  <a:pt x="14" y="44"/>
                </a:lnTo>
                <a:lnTo>
                  <a:pt x="34" y="44"/>
                </a:lnTo>
                <a:lnTo>
                  <a:pt x="38" y="46"/>
                </a:lnTo>
                <a:lnTo>
                  <a:pt x="40" y="48"/>
                </a:lnTo>
                <a:lnTo>
                  <a:pt x="42" y="60"/>
                </a:lnTo>
                <a:lnTo>
                  <a:pt x="44" y="70"/>
                </a:lnTo>
                <a:lnTo>
                  <a:pt x="44" y="72"/>
                </a:lnTo>
                <a:lnTo>
                  <a:pt x="44" y="74"/>
                </a:lnTo>
                <a:lnTo>
                  <a:pt x="60" y="74"/>
                </a:lnTo>
                <a:lnTo>
                  <a:pt x="58" y="64"/>
                </a:lnTo>
                <a:lnTo>
                  <a:pt x="56" y="52"/>
                </a:lnTo>
                <a:lnTo>
                  <a:pt x="54" y="48"/>
                </a:lnTo>
                <a:lnTo>
                  <a:pt x="52" y="44"/>
                </a:lnTo>
                <a:lnTo>
                  <a:pt x="48" y="40"/>
                </a:lnTo>
                <a:lnTo>
                  <a:pt x="44" y="38"/>
                </a:lnTo>
                <a:close/>
                <a:moveTo>
                  <a:pt x="36" y="30"/>
                </a:moveTo>
                <a:lnTo>
                  <a:pt x="36" y="30"/>
                </a:lnTo>
                <a:lnTo>
                  <a:pt x="14" y="30"/>
                </a:lnTo>
                <a:lnTo>
                  <a:pt x="14" y="12"/>
                </a:lnTo>
                <a:lnTo>
                  <a:pt x="34" y="12"/>
                </a:lnTo>
                <a:lnTo>
                  <a:pt x="40" y="14"/>
                </a:lnTo>
                <a:lnTo>
                  <a:pt x="42" y="16"/>
                </a:lnTo>
                <a:lnTo>
                  <a:pt x="42" y="20"/>
                </a:lnTo>
                <a:lnTo>
                  <a:pt x="40" y="28"/>
                </a:lnTo>
                <a:lnTo>
                  <a:pt x="38" y="30"/>
                </a:lnTo>
                <a:lnTo>
                  <a:pt x="36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98" name="Freeform 74"/>
          <p:cNvSpPr>
            <a:spLocks/>
          </p:cNvSpPr>
          <p:nvPr/>
        </p:nvSpPr>
        <p:spPr bwMode="gray">
          <a:xfrm>
            <a:off x="8482013" y="738188"/>
            <a:ext cx="46037" cy="53975"/>
          </a:xfrm>
          <a:custGeom>
            <a:avLst/>
            <a:gdLst>
              <a:gd name="T0" fmla="*/ 2147483647 w 66"/>
              <a:gd name="T1" fmla="*/ 2147483647 h 76"/>
              <a:gd name="T2" fmla="*/ 0 w 66"/>
              <a:gd name="T3" fmla="*/ 0 h 76"/>
              <a:gd name="T4" fmla="*/ 2147483647 w 66"/>
              <a:gd name="T5" fmla="*/ 0 h 76"/>
              <a:gd name="T6" fmla="*/ 2147483647 w 66"/>
              <a:gd name="T7" fmla="*/ 0 h 76"/>
              <a:gd name="T8" fmla="*/ 2147483647 w 66"/>
              <a:gd name="T9" fmla="*/ 2147483647 h 76"/>
              <a:gd name="T10" fmla="*/ 2147483647 w 66"/>
              <a:gd name="T11" fmla="*/ 2147483647 h 76"/>
              <a:gd name="T12" fmla="*/ 2147483647 w 66"/>
              <a:gd name="T13" fmla="*/ 2147483647 h 76"/>
              <a:gd name="T14" fmla="*/ 2147483647 w 66"/>
              <a:gd name="T15" fmla="*/ 2147483647 h 76"/>
              <a:gd name="T16" fmla="*/ 2147483647 w 66"/>
              <a:gd name="T17" fmla="*/ 0 h 76"/>
              <a:gd name="T18" fmla="*/ 2147483647 w 66"/>
              <a:gd name="T19" fmla="*/ 0 h 76"/>
              <a:gd name="T20" fmla="*/ 2147483647 w 66"/>
              <a:gd name="T21" fmla="*/ 2147483647 h 76"/>
              <a:gd name="T22" fmla="*/ 2147483647 w 66"/>
              <a:gd name="T23" fmla="*/ 2147483647 h 76"/>
              <a:gd name="T24" fmla="*/ 2147483647 w 66"/>
              <a:gd name="T25" fmla="*/ 2147483647 h 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6" h="76">
                <a:moveTo>
                  <a:pt x="26" y="76"/>
                </a:moveTo>
                <a:lnTo>
                  <a:pt x="0" y="0"/>
                </a:lnTo>
                <a:lnTo>
                  <a:pt x="16" y="0"/>
                </a:lnTo>
                <a:lnTo>
                  <a:pt x="24" y="30"/>
                </a:lnTo>
                <a:lnTo>
                  <a:pt x="32" y="56"/>
                </a:lnTo>
                <a:lnTo>
                  <a:pt x="42" y="30"/>
                </a:lnTo>
                <a:lnTo>
                  <a:pt x="50" y="0"/>
                </a:lnTo>
                <a:lnTo>
                  <a:pt x="66" y="0"/>
                </a:lnTo>
                <a:lnTo>
                  <a:pt x="40" y="76"/>
                </a:lnTo>
                <a:lnTo>
                  <a:pt x="26" y="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99" name="Freeform 75"/>
          <p:cNvSpPr>
            <a:spLocks/>
          </p:cNvSpPr>
          <p:nvPr/>
        </p:nvSpPr>
        <p:spPr bwMode="gray">
          <a:xfrm>
            <a:off x="8559800" y="738188"/>
            <a:ext cx="39688" cy="53975"/>
          </a:xfrm>
          <a:custGeom>
            <a:avLst/>
            <a:gdLst>
              <a:gd name="T0" fmla="*/ 2147483647 w 56"/>
              <a:gd name="T1" fmla="*/ 2147483647 h 76"/>
              <a:gd name="T2" fmla="*/ 2147483647 w 56"/>
              <a:gd name="T3" fmla="*/ 2147483647 h 76"/>
              <a:gd name="T4" fmla="*/ 2147483647 w 56"/>
              <a:gd name="T5" fmla="*/ 2147483647 h 76"/>
              <a:gd name="T6" fmla="*/ 2147483647 w 56"/>
              <a:gd name="T7" fmla="*/ 2147483647 h 76"/>
              <a:gd name="T8" fmla="*/ 2147483647 w 56"/>
              <a:gd name="T9" fmla="*/ 0 h 76"/>
              <a:gd name="T10" fmla="*/ 0 w 56"/>
              <a:gd name="T11" fmla="*/ 0 h 76"/>
              <a:gd name="T12" fmla="*/ 0 w 56"/>
              <a:gd name="T13" fmla="*/ 2147483647 h 76"/>
              <a:gd name="T14" fmla="*/ 2147483647 w 56"/>
              <a:gd name="T15" fmla="*/ 2147483647 h 76"/>
              <a:gd name="T16" fmla="*/ 2147483647 w 56"/>
              <a:gd name="T17" fmla="*/ 2147483647 h 76"/>
              <a:gd name="T18" fmla="*/ 2147483647 w 56"/>
              <a:gd name="T19" fmla="*/ 2147483647 h 76"/>
              <a:gd name="T20" fmla="*/ 2147483647 w 56"/>
              <a:gd name="T21" fmla="*/ 2147483647 h 76"/>
              <a:gd name="T22" fmla="*/ 2147483647 w 56"/>
              <a:gd name="T23" fmla="*/ 2147483647 h 76"/>
              <a:gd name="T24" fmla="*/ 2147483647 w 56"/>
              <a:gd name="T25" fmla="*/ 2147483647 h 76"/>
              <a:gd name="T26" fmla="*/ 2147483647 w 56"/>
              <a:gd name="T27" fmla="*/ 2147483647 h 7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6" h="76">
                <a:moveTo>
                  <a:pt x="50" y="28"/>
                </a:moveTo>
                <a:lnTo>
                  <a:pt x="16" y="28"/>
                </a:lnTo>
                <a:lnTo>
                  <a:pt x="16" y="12"/>
                </a:lnTo>
                <a:lnTo>
                  <a:pt x="56" y="12"/>
                </a:lnTo>
                <a:lnTo>
                  <a:pt x="56" y="0"/>
                </a:lnTo>
                <a:lnTo>
                  <a:pt x="0" y="0"/>
                </a:lnTo>
                <a:lnTo>
                  <a:pt x="0" y="76"/>
                </a:lnTo>
                <a:lnTo>
                  <a:pt x="56" y="76"/>
                </a:lnTo>
                <a:lnTo>
                  <a:pt x="56" y="62"/>
                </a:lnTo>
                <a:lnTo>
                  <a:pt x="16" y="62"/>
                </a:lnTo>
                <a:lnTo>
                  <a:pt x="16" y="42"/>
                </a:lnTo>
                <a:lnTo>
                  <a:pt x="50" y="42"/>
                </a:lnTo>
                <a:lnTo>
                  <a:pt x="5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100" name="Freeform 76"/>
          <p:cNvSpPr>
            <a:spLocks/>
          </p:cNvSpPr>
          <p:nvPr/>
        </p:nvSpPr>
        <p:spPr bwMode="gray">
          <a:xfrm>
            <a:off x="8720138" y="738188"/>
            <a:ext cx="9525" cy="53975"/>
          </a:xfrm>
          <a:custGeom>
            <a:avLst/>
            <a:gdLst>
              <a:gd name="T0" fmla="*/ 2147483647 w 14"/>
              <a:gd name="T1" fmla="*/ 0 h 76"/>
              <a:gd name="T2" fmla="*/ 2147483647 w 14"/>
              <a:gd name="T3" fmla="*/ 2147483647 h 76"/>
              <a:gd name="T4" fmla="*/ 0 w 14"/>
              <a:gd name="T5" fmla="*/ 2147483647 h 76"/>
              <a:gd name="T6" fmla="*/ 0 w 14"/>
              <a:gd name="T7" fmla="*/ 0 h 76"/>
              <a:gd name="T8" fmla="*/ 2147483647 w 14"/>
              <a:gd name="T9" fmla="*/ 0 h 76"/>
              <a:gd name="T10" fmla="*/ 2147483647 w 14"/>
              <a:gd name="T11" fmla="*/ 0 h 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4" h="76">
                <a:moveTo>
                  <a:pt x="14" y="0"/>
                </a:moveTo>
                <a:lnTo>
                  <a:pt x="14" y="76"/>
                </a:lnTo>
                <a:lnTo>
                  <a:pt x="0" y="76"/>
                </a:ln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101" name="Freeform 77"/>
          <p:cNvSpPr>
            <a:spLocks/>
          </p:cNvSpPr>
          <p:nvPr/>
        </p:nvSpPr>
        <p:spPr bwMode="gray">
          <a:xfrm>
            <a:off x="8761413" y="738188"/>
            <a:ext cx="42862" cy="53975"/>
          </a:xfrm>
          <a:custGeom>
            <a:avLst/>
            <a:gdLst>
              <a:gd name="T0" fmla="*/ 0 w 60"/>
              <a:gd name="T1" fmla="*/ 2147483647 h 76"/>
              <a:gd name="T2" fmla="*/ 0 w 60"/>
              <a:gd name="T3" fmla="*/ 0 h 76"/>
              <a:gd name="T4" fmla="*/ 2147483647 w 60"/>
              <a:gd name="T5" fmla="*/ 0 h 76"/>
              <a:gd name="T6" fmla="*/ 2147483647 w 60"/>
              <a:gd name="T7" fmla="*/ 2147483647 h 76"/>
              <a:gd name="T8" fmla="*/ 2147483647 w 60"/>
              <a:gd name="T9" fmla="*/ 2147483647 h 76"/>
              <a:gd name="T10" fmla="*/ 2147483647 w 60"/>
              <a:gd name="T11" fmla="*/ 2147483647 h 76"/>
              <a:gd name="T12" fmla="*/ 2147483647 w 60"/>
              <a:gd name="T13" fmla="*/ 2147483647 h 76"/>
              <a:gd name="T14" fmla="*/ 2147483647 w 60"/>
              <a:gd name="T15" fmla="*/ 2147483647 h 76"/>
              <a:gd name="T16" fmla="*/ 0 w 60"/>
              <a:gd name="T17" fmla="*/ 2147483647 h 76"/>
              <a:gd name="T18" fmla="*/ 0 w 60"/>
              <a:gd name="T19" fmla="*/ 2147483647 h 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0" h="76">
                <a:moveTo>
                  <a:pt x="0" y="14"/>
                </a:moveTo>
                <a:lnTo>
                  <a:pt x="0" y="0"/>
                </a:lnTo>
                <a:lnTo>
                  <a:pt x="60" y="0"/>
                </a:lnTo>
                <a:lnTo>
                  <a:pt x="60" y="14"/>
                </a:lnTo>
                <a:lnTo>
                  <a:pt x="38" y="14"/>
                </a:lnTo>
                <a:lnTo>
                  <a:pt x="38" y="76"/>
                </a:lnTo>
                <a:lnTo>
                  <a:pt x="22" y="76"/>
                </a:lnTo>
                <a:lnTo>
                  <a:pt x="22" y="14"/>
                </a:lnTo>
                <a:lnTo>
                  <a:pt x="0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102" name="Freeform 78"/>
          <p:cNvSpPr>
            <a:spLocks noEditPoints="1"/>
          </p:cNvSpPr>
          <p:nvPr/>
        </p:nvSpPr>
        <p:spPr bwMode="gray">
          <a:xfrm>
            <a:off x="8826500" y="738188"/>
            <a:ext cx="49213" cy="53975"/>
          </a:xfrm>
          <a:custGeom>
            <a:avLst/>
            <a:gdLst>
              <a:gd name="T0" fmla="*/ 2147483647 w 70"/>
              <a:gd name="T1" fmla="*/ 0 h 76"/>
              <a:gd name="T2" fmla="*/ 2147483647 w 70"/>
              <a:gd name="T3" fmla="*/ 0 h 76"/>
              <a:gd name="T4" fmla="*/ 0 w 70"/>
              <a:gd name="T5" fmla="*/ 2147483647 h 76"/>
              <a:gd name="T6" fmla="*/ 2147483647 w 70"/>
              <a:gd name="T7" fmla="*/ 2147483647 h 76"/>
              <a:gd name="T8" fmla="*/ 2147483647 w 70"/>
              <a:gd name="T9" fmla="*/ 2147483647 h 76"/>
              <a:gd name="T10" fmla="*/ 2147483647 w 70"/>
              <a:gd name="T11" fmla="*/ 2147483647 h 76"/>
              <a:gd name="T12" fmla="*/ 2147483647 w 70"/>
              <a:gd name="T13" fmla="*/ 2147483647 h 76"/>
              <a:gd name="T14" fmla="*/ 2147483647 w 70"/>
              <a:gd name="T15" fmla="*/ 2147483647 h 76"/>
              <a:gd name="T16" fmla="*/ 2147483647 w 70"/>
              <a:gd name="T17" fmla="*/ 0 h 76"/>
              <a:gd name="T18" fmla="*/ 2147483647 w 70"/>
              <a:gd name="T19" fmla="*/ 0 h 76"/>
              <a:gd name="T20" fmla="*/ 2147483647 w 70"/>
              <a:gd name="T21" fmla="*/ 2147483647 h 76"/>
              <a:gd name="T22" fmla="*/ 2147483647 w 70"/>
              <a:gd name="T23" fmla="*/ 2147483647 h 76"/>
              <a:gd name="T24" fmla="*/ 2147483647 w 70"/>
              <a:gd name="T25" fmla="*/ 2147483647 h 76"/>
              <a:gd name="T26" fmla="*/ 2147483647 w 70"/>
              <a:gd name="T27" fmla="*/ 2147483647 h 76"/>
              <a:gd name="T28" fmla="*/ 2147483647 w 70"/>
              <a:gd name="T29" fmla="*/ 2147483647 h 76"/>
              <a:gd name="T30" fmla="*/ 2147483647 w 70"/>
              <a:gd name="T31" fmla="*/ 2147483647 h 76"/>
              <a:gd name="T32" fmla="*/ 2147483647 w 70"/>
              <a:gd name="T33" fmla="*/ 2147483647 h 76"/>
              <a:gd name="T34" fmla="*/ 2147483647 w 70"/>
              <a:gd name="T35" fmla="*/ 2147483647 h 76"/>
              <a:gd name="T36" fmla="*/ 2147483647 w 70"/>
              <a:gd name="T37" fmla="*/ 2147483647 h 7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0" h="76">
                <a:moveTo>
                  <a:pt x="44" y="0"/>
                </a:moveTo>
                <a:lnTo>
                  <a:pt x="26" y="0"/>
                </a:lnTo>
                <a:lnTo>
                  <a:pt x="0" y="76"/>
                </a:lnTo>
                <a:lnTo>
                  <a:pt x="16" y="76"/>
                </a:lnTo>
                <a:lnTo>
                  <a:pt x="22" y="58"/>
                </a:lnTo>
                <a:lnTo>
                  <a:pt x="48" y="58"/>
                </a:lnTo>
                <a:lnTo>
                  <a:pt x="54" y="76"/>
                </a:lnTo>
                <a:lnTo>
                  <a:pt x="70" y="76"/>
                </a:lnTo>
                <a:lnTo>
                  <a:pt x="44" y="0"/>
                </a:lnTo>
                <a:close/>
                <a:moveTo>
                  <a:pt x="26" y="46"/>
                </a:moveTo>
                <a:lnTo>
                  <a:pt x="34" y="16"/>
                </a:lnTo>
                <a:lnTo>
                  <a:pt x="34" y="14"/>
                </a:lnTo>
                <a:lnTo>
                  <a:pt x="36" y="16"/>
                </a:lnTo>
                <a:lnTo>
                  <a:pt x="36" y="14"/>
                </a:lnTo>
                <a:lnTo>
                  <a:pt x="36" y="16"/>
                </a:lnTo>
                <a:lnTo>
                  <a:pt x="44" y="46"/>
                </a:lnTo>
                <a:lnTo>
                  <a:pt x="26" y="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103" name="Freeform 79"/>
          <p:cNvSpPr>
            <a:spLocks noEditPoints="1"/>
          </p:cNvSpPr>
          <p:nvPr/>
        </p:nvSpPr>
        <p:spPr bwMode="gray">
          <a:xfrm>
            <a:off x="8637588" y="738188"/>
            <a:ext cx="42862" cy="52387"/>
          </a:xfrm>
          <a:custGeom>
            <a:avLst/>
            <a:gdLst>
              <a:gd name="T0" fmla="*/ 2147483647 w 60"/>
              <a:gd name="T1" fmla="*/ 2147483647 h 74"/>
              <a:gd name="T2" fmla="*/ 2147483647 w 60"/>
              <a:gd name="T3" fmla="*/ 2147483647 h 74"/>
              <a:gd name="T4" fmla="*/ 2147483647 w 60"/>
              <a:gd name="T5" fmla="*/ 2147483647 h 74"/>
              <a:gd name="T6" fmla="*/ 2147483647 w 60"/>
              <a:gd name="T7" fmla="*/ 2147483647 h 74"/>
              <a:gd name="T8" fmla="*/ 2147483647 w 60"/>
              <a:gd name="T9" fmla="*/ 2147483647 h 74"/>
              <a:gd name="T10" fmla="*/ 2147483647 w 60"/>
              <a:gd name="T11" fmla="*/ 2147483647 h 74"/>
              <a:gd name="T12" fmla="*/ 2147483647 w 60"/>
              <a:gd name="T13" fmla="*/ 2147483647 h 74"/>
              <a:gd name="T14" fmla="*/ 2147483647 w 60"/>
              <a:gd name="T15" fmla="*/ 2147483647 h 74"/>
              <a:gd name="T16" fmla="*/ 2147483647 w 60"/>
              <a:gd name="T17" fmla="*/ 2147483647 h 74"/>
              <a:gd name="T18" fmla="*/ 2147483647 w 60"/>
              <a:gd name="T19" fmla="*/ 2147483647 h 74"/>
              <a:gd name="T20" fmla="*/ 2147483647 w 60"/>
              <a:gd name="T21" fmla="*/ 0 h 74"/>
              <a:gd name="T22" fmla="*/ 2147483647 w 60"/>
              <a:gd name="T23" fmla="*/ 0 h 74"/>
              <a:gd name="T24" fmla="*/ 0 w 60"/>
              <a:gd name="T25" fmla="*/ 0 h 74"/>
              <a:gd name="T26" fmla="*/ 0 w 60"/>
              <a:gd name="T27" fmla="*/ 2147483647 h 74"/>
              <a:gd name="T28" fmla="*/ 2147483647 w 60"/>
              <a:gd name="T29" fmla="*/ 2147483647 h 74"/>
              <a:gd name="T30" fmla="*/ 2147483647 w 60"/>
              <a:gd name="T31" fmla="*/ 2147483647 h 74"/>
              <a:gd name="T32" fmla="*/ 2147483647 w 60"/>
              <a:gd name="T33" fmla="*/ 2147483647 h 74"/>
              <a:gd name="T34" fmla="*/ 2147483647 w 60"/>
              <a:gd name="T35" fmla="*/ 2147483647 h 74"/>
              <a:gd name="T36" fmla="*/ 2147483647 w 60"/>
              <a:gd name="T37" fmla="*/ 2147483647 h 74"/>
              <a:gd name="T38" fmla="*/ 2147483647 w 60"/>
              <a:gd name="T39" fmla="*/ 2147483647 h 74"/>
              <a:gd name="T40" fmla="*/ 2147483647 w 60"/>
              <a:gd name="T41" fmla="*/ 2147483647 h 74"/>
              <a:gd name="T42" fmla="*/ 2147483647 w 60"/>
              <a:gd name="T43" fmla="*/ 2147483647 h 74"/>
              <a:gd name="T44" fmla="*/ 2147483647 w 60"/>
              <a:gd name="T45" fmla="*/ 2147483647 h 74"/>
              <a:gd name="T46" fmla="*/ 2147483647 w 60"/>
              <a:gd name="T47" fmla="*/ 2147483647 h 74"/>
              <a:gd name="T48" fmla="*/ 2147483647 w 60"/>
              <a:gd name="T49" fmla="*/ 2147483647 h 74"/>
              <a:gd name="T50" fmla="*/ 2147483647 w 60"/>
              <a:gd name="T51" fmla="*/ 2147483647 h 74"/>
              <a:gd name="T52" fmla="*/ 2147483647 w 60"/>
              <a:gd name="T53" fmla="*/ 2147483647 h 74"/>
              <a:gd name="T54" fmla="*/ 2147483647 w 60"/>
              <a:gd name="T55" fmla="*/ 2147483647 h 74"/>
              <a:gd name="T56" fmla="*/ 2147483647 w 60"/>
              <a:gd name="T57" fmla="*/ 2147483647 h 74"/>
              <a:gd name="T58" fmla="*/ 2147483647 w 60"/>
              <a:gd name="T59" fmla="*/ 2147483647 h 74"/>
              <a:gd name="T60" fmla="*/ 2147483647 w 60"/>
              <a:gd name="T61" fmla="*/ 2147483647 h 74"/>
              <a:gd name="T62" fmla="*/ 2147483647 w 60"/>
              <a:gd name="T63" fmla="*/ 2147483647 h 74"/>
              <a:gd name="T64" fmla="*/ 2147483647 w 60"/>
              <a:gd name="T65" fmla="*/ 2147483647 h 74"/>
              <a:gd name="T66" fmla="*/ 2147483647 w 60"/>
              <a:gd name="T67" fmla="*/ 2147483647 h 74"/>
              <a:gd name="T68" fmla="*/ 2147483647 w 60"/>
              <a:gd name="T69" fmla="*/ 2147483647 h 74"/>
              <a:gd name="T70" fmla="*/ 2147483647 w 60"/>
              <a:gd name="T71" fmla="*/ 2147483647 h 74"/>
              <a:gd name="T72" fmla="*/ 2147483647 w 60"/>
              <a:gd name="T73" fmla="*/ 2147483647 h 74"/>
              <a:gd name="T74" fmla="*/ 2147483647 w 60"/>
              <a:gd name="T75" fmla="*/ 2147483647 h 74"/>
              <a:gd name="T76" fmla="*/ 2147483647 w 60"/>
              <a:gd name="T77" fmla="*/ 2147483647 h 74"/>
              <a:gd name="T78" fmla="*/ 2147483647 w 60"/>
              <a:gd name="T79" fmla="*/ 2147483647 h 74"/>
              <a:gd name="T80" fmla="*/ 2147483647 w 60"/>
              <a:gd name="T81" fmla="*/ 2147483647 h 74"/>
              <a:gd name="T82" fmla="*/ 2147483647 w 60"/>
              <a:gd name="T83" fmla="*/ 2147483647 h 74"/>
              <a:gd name="T84" fmla="*/ 2147483647 w 60"/>
              <a:gd name="T85" fmla="*/ 2147483647 h 74"/>
              <a:gd name="T86" fmla="*/ 2147483647 w 60"/>
              <a:gd name="T87" fmla="*/ 2147483647 h 74"/>
              <a:gd name="T88" fmla="*/ 2147483647 w 60"/>
              <a:gd name="T89" fmla="*/ 2147483647 h 74"/>
              <a:gd name="T90" fmla="*/ 2147483647 w 60"/>
              <a:gd name="T91" fmla="*/ 2147483647 h 74"/>
              <a:gd name="T92" fmla="*/ 2147483647 w 60"/>
              <a:gd name="T93" fmla="*/ 2147483647 h 74"/>
              <a:gd name="T94" fmla="*/ 2147483647 w 60"/>
              <a:gd name="T95" fmla="*/ 2147483647 h 74"/>
              <a:gd name="T96" fmla="*/ 2147483647 w 60"/>
              <a:gd name="T97" fmla="*/ 2147483647 h 7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0" h="74">
                <a:moveTo>
                  <a:pt x="44" y="38"/>
                </a:moveTo>
                <a:lnTo>
                  <a:pt x="44" y="38"/>
                </a:lnTo>
                <a:lnTo>
                  <a:pt x="50" y="36"/>
                </a:lnTo>
                <a:lnTo>
                  <a:pt x="54" y="32"/>
                </a:lnTo>
                <a:lnTo>
                  <a:pt x="58" y="28"/>
                </a:lnTo>
                <a:lnTo>
                  <a:pt x="60" y="18"/>
                </a:lnTo>
                <a:lnTo>
                  <a:pt x="56" y="10"/>
                </a:lnTo>
                <a:lnTo>
                  <a:pt x="52" y="4"/>
                </a:lnTo>
                <a:lnTo>
                  <a:pt x="44" y="2"/>
                </a:lnTo>
                <a:lnTo>
                  <a:pt x="36" y="0"/>
                </a:lnTo>
                <a:lnTo>
                  <a:pt x="0" y="0"/>
                </a:lnTo>
                <a:lnTo>
                  <a:pt x="0" y="74"/>
                </a:lnTo>
                <a:lnTo>
                  <a:pt x="16" y="74"/>
                </a:lnTo>
                <a:lnTo>
                  <a:pt x="16" y="44"/>
                </a:lnTo>
                <a:lnTo>
                  <a:pt x="34" y="44"/>
                </a:lnTo>
                <a:lnTo>
                  <a:pt x="38" y="46"/>
                </a:lnTo>
                <a:lnTo>
                  <a:pt x="40" y="50"/>
                </a:lnTo>
                <a:lnTo>
                  <a:pt x="44" y="60"/>
                </a:lnTo>
                <a:lnTo>
                  <a:pt x="44" y="70"/>
                </a:lnTo>
                <a:lnTo>
                  <a:pt x="44" y="74"/>
                </a:lnTo>
                <a:lnTo>
                  <a:pt x="46" y="74"/>
                </a:lnTo>
                <a:lnTo>
                  <a:pt x="60" y="74"/>
                </a:lnTo>
                <a:lnTo>
                  <a:pt x="58" y="64"/>
                </a:lnTo>
                <a:lnTo>
                  <a:pt x="58" y="54"/>
                </a:lnTo>
                <a:lnTo>
                  <a:pt x="56" y="48"/>
                </a:lnTo>
                <a:lnTo>
                  <a:pt x="54" y="44"/>
                </a:lnTo>
                <a:lnTo>
                  <a:pt x="50" y="40"/>
                </a:lnTo>
                <a:lnTo>
                  <a:pt x="44" y="38"/>
                </a:lnTo>
                <a:close/>
                <a:moveTo>
                  <a:pt x="36" y="32"/>
                </a:moveTo>
                <a:lnTo>
                  <a:pt x="36" y="32"/>
                </a:lnTo>
                <a:lnTo>
                  <a:pt x="16" y="32"/>
                </a:lnTo>
                <a:lnTo>
                  <a:pt x="16" y="12"/>
                </a:lnTo>
                <a:lnTo>
                  <a:pt x="36" y="12"/>
                </a:lnTo>
                <a:lnTo>
                  <a:pt x="42" y="16"/>
                </a:lnTo>
                <a:lnTo>
                  <a:pt x="44" y="18"/>
                </a:lnTo>
                <a:lnTo>
                  <a:pt x="44" y="22"/>
                </a:lnTo>
                <a:lnTo>
                  <a:pt x="42" y="28"/>
                </a:lnTo>
                <a:lnTo>
                  <a:pt x="40" y="30"/>
                </a:lnTo>
                <a:lnTo>
                  <a:pt x="36" y="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104" name="Freeform 80"/>
          <p:cNvSpPr>
            <a:spLocks/>
          </p:cNvSpPr>
          <p:nvPr/>
        </p:nvSpPr>
        <p:spPr bwMode="gray">
          <a:xfrm>
            <a:off x="8901113" y="736600"/>
            <a:ext cx="44450" cy="55563"/>
          </a:xfrm>
          <a:custGeom>
            <a:avLst/>
            <a:gdLst>
              <a:gd name="T0" fmla="*/ 0 w 64"/>
              <a:gd name="T1" fmla="*/ 2147483647 h 78"/>
              <a:gd name="T2" fmla="*/ 2147483647 w 64"/>
              <a:gd name="T3" fmla="*/ 2147483647 h 78"/>
              <a:gd name="T4" fmla="*/ 2147483647 w 64"/>
              <a:gd name="T5" fmla="*/ 2147483647 h 78"/>
              <a:gd name="T6" fmla="*/ 2147483647 w 64"/>
              <a:gd name="T7" fmla="*/ 2147483647 h 78"/>
              <a:gd name="T8" fmla="*/ 2147483647 w 64"/>
              <a:gd name="T9" fmla="*/ 2147483647 h 78"/>
              <a:gd name="T10" fmla="*/ 2147483647 w 64"/>
              <a:gd name="T11" fmla="*/ 2147483647 h 78"/>
              <a:gd name="T12" fmla="*/ 2147483647 w 64"/>
              <a:gd name="T13" fmla="*/ 2147483647 h 78"/>
              <a:gd name="T14" fmla="*/ 2147483647 w 64"/>
              <a:gd name="T15" fmla="*/ 2147483647 h 78"/>
              <a:gd name="T16" fmla="*/ 2147483647 w 64"/>
              <a:gd name="T17" fmla="*/ 2147483647 h 78"/>
              <a:gd name="T18" fmla="*/ 2147483647 w 64"/>
              <a:gd name="T19" fmla="*/ 2147483647 h 78"/>
              <a:gd name="T20" fmla="*/ 2147483647 w 64"/>
              <a:gd name="T21" fmla="*/ 2147483647 h 78"/>
              <a:gd name="T22" fmla="*/ 2147483647 w 64"/>
              <a:gd name="T23" fmla="*/ 2147483647 h 78"/>
              <a:gd name="T24" fmla="*/ 2147483647 w 64"/>
              <a:gd name="T25" fmla="*/ 2147483647 h 78"/>
              <a:gd name="T26" fmla="*/ 2147483647 w 64"/>
              <a:gd name="T27" fmla="*/ 2147483647 h 78"/>
              <a:gd name="T28" fmla="*/ 2147483647 w 64"/>
              <a:gd name="T29" fmla="*/ 2147483647 h 78"/>
              <a:gd name="T30" fmla="*/ 2147483647 w 64"/>
              <a:gd name="T31" fmla="*/ 2147483647 h 78"/>
              <a:gd name="T32" fmla="*/ 2147483647 w 64"/>
              <a:gd name="T33" fmla="*/ 2147483647 h 78"/>
              <a:gd name="T34" fmla="*/ 2147483647 w 64"/>
              <a:gd name="T35" fmla="*/ 2147483647 h 78"/>
              <a:gd name="T36" fmla="*/ 2147483647 w 64"/>
              <a:gd name="T37" fmla="*/ 2147483647 h 78"/>
              <a:gd name="T38" fmla="*/ 2147483647 w 64"/>
              <a:gd name="T39" fmla="*/ 0 h 78"/>
              <a:gd name="T40" fmla="*/ 2147483647 w 64"/>
              <a:gd name="T41" fmla="*/ 0 h 78"/>
              <a:gd name="T42" fmla="*/ 2147483647 w 64"/>
              <a:gd name="T43" fmla="*/ 2147483647 h 78"/>
              <a:gd name="T44" fmla="*/ 2147483647 w 64"/>
              <a:gd name="T45" fmla="*/ 2147483647 h 78"/>
              <a:gd name="T46" fmla="*/ 2147483647 w 64"/>
              <a:gd name="T47" fmla="*/ 2147483647 h 78"/>
              <a:gd name="T48" fmla="*/ 2147483647 w 64"/>
              <a:gd name="T49" fmla="*/ 2147483647 h 78"/>
              <a:gd name="T50" fmla="*/ 2147483647 w 64"/>
              <a:gd name="T51" fmla="*/ 2147483647 h 78"/>
              <a:gd name="T52" fmla="*/ 2147483647 w 64"/>
              <a:gd name="T53" fmla="*/ 2147483647 h 78"/>
              <a:gd name="T54" fmla="*/ 2147483647 w 64"/>
              <a:gd name="T55" fmla="*/ 2147483647 h 78"/>
              <a:gd name="T56" fmla="*/ 2147483647 w 64"/>
              <a:gd name="T57" fmla="*/ 2147483647 h 78"/>
              <a:gd name="T58" fmla="*/ 2147483647 w 64"/>
              <a:gd name="T59" fmla="*/ 2147483647 h 78"/>
              <a:gd name="T60" fmla="*/ 2147483647 w 64"/>
              <a:gd name="T61" fmla="*/ 2147483647 h 78"/>
              <a:gd name="T62" fmla="*/ 2147483647 w 64"/>
              <a:gd name="T63" fmla="*/ 2147483647 h 78"/>
              <a:gd name="T64" fmla="*/ 0 w 64"/>
              <a:gd name="T65" fmla="*/ 2147483647 h 7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4" h="78">
                <a:moveTo>
                  <a:pt x="0" y="54"/>
                </a:moveTo>
                <a:lnTo>
                  <a:pt x="0" y="54"/>
                </a:lnTo>
                <a:lnTo>
                  <a:pt x="2" y="62"/>
                </a:lnTo>
                <a:lnTo>
                  <a:pt x="8" y="70"/>
                </a:lnTo>
                <a:lnTo>
                  <a:pt x="12" y="74"/>
                </a:lnTo>
                <a:lnTo>
                  <a:pt x="18" y="76"/>
                </a:lnTo>
                <a:lnTo>
                  <a:pt x="24" y="78"/>
                </a:lnTo>
                <a:lnTo>
                  <a:pt x="32" y="78"/>
                </a:lnTo>
                <a:lnTo>
                  <a:pt x="46" y="78"/>
                </a:lnTo>
                <a:lnTo>
                  <a:pt x="54" y="72"/>
                </a:lnTo>
                <a:lnTo>
                  <a:pt x="58" y="68"/>
                </a:lnTo>
                <a:lnTo>
                  <a:pt x="62" y="64"/>
                </a:lnTo>
                <a:lnTo>
                  <a:pt x="64" y="60"/>
                </a:lnTo>
                <a:lnTo>
                  <a:pt x="64" y="54"/>
                </a:lnTo>
                <a:lnTo>
                  <a:pt x="62" y="46"/>
                </a:lnTo>
                <a:lnTo>
                  <a:pt x="56" y="40"/>
                </a:lnTo>
                <a:lnTo>
                  <a:pt x="50" y="36"/>
                </a:lnTo>
                <a:lnTo>
                  <a:pt x="42" y="34"/>
                </a:lnTo>
                <a:lnTo>
                  <a:pt x="26" y="28"/>
                </a:lnTo>
                <a:lnTo>
                  <a:pt x="20" y="26"/>
                </a:lnTo>
                <a:lnTo>
                  <a:pt x="18" y="22"/>
                </a:lnTo>
                <a:lnTo>
                  <a:pt x="20" y="18"/>
                </a:lnTo>
                <a:lnTo>
                  <a:pt x="22" y="14"/>
                </a:lnTo>
                <a:lnTo>
                  <a:pt x="26" y="12"/>
                </a:lnTo>
                <a:lnTo>
                  <a:pt x="34" y="12"/>
                </a:lnTo>
                <a:lnTo>
                  <a:pt x="40" y="12"/>
                </a:lnTo>
                <a:lnTo>
                  <a:pt x="44" y="16"/>
                </a:lnTo>
                <a:lnTo>
                  <a:pt x="46" y="20"/>
                </a:lnTo>
                <a:lnTo>
                  <a:pt x="48" y="24"/>
                </a:lnTo>
                <a:lnTo>
                  <a:pt x="62" y="24"/>
                </a:lnTo>
                <a:lnTo>
                  <a:pt x="62" y="18"/>
                </a:lnTo>
                <a:lnTo>
                  <a:pt x="58" y="10"/>
                </a:lnTo>
                <a:lnTo>
                  <a:pt x="54" y="6"/>
                </a:lnTo>
                <a:lnTo>
                  <a:pt x="48" y="2"/>
                </a:lnTo>
                <a:lnTo>
                  <a:pt x="42" y="0"/>
                </a:lnTo>
                <a:lnTo>
                  <a:pt x="32" y="0"/>
                </a:lnTo>
                <a:lnTo>
                  <a:pt x="20" y="2"/>
                </a:lnTo>
                <a:lnTo>
                  <a:pt x="10" y="8"/>
                </a:lnTo>
                <a:lnTo>
                  <a:pt x="4" y="16"/>
                </a:lnTo>
                <a:lnTo>
                  <a:pt x="4" y="24"/>
                </a:lnTo>
                <a:lnTo>
                  <a:pt x="6" y="32"/>
                </a:lnTo>
                <a:lnTo>
                  <a:pt x="10" y="38"/>
                </a:lnTo>
                <a:lnTo>
                  <a:pt x="18" y="42"/>
                </a:lnTo>
                <a:lnTo>
                  <a:pt x="26" y="44"/>
                </a:lnTo>
                <a:lnTo>
                  <a:pt x="42" y="48"/>
                </a:lnTo>
                <a:lnTo>
                  <a:pt x="46" y="52"/>
                </a:lnTo>
                <a:lnTo>
                  <a:pt x="48" y="56"/>
                </a:lnTo>
                <a:lnTo>
                  <a:pt x="46" y="62"/>
                </a:lnTo>
                <a:lnTo>
                  <a:pt x="42" y="64"/>
                </a:lnTo>
                <a:lnTo>
                  <a:pt x="38" y="66"/>
                </a:lnTo>
                <a:lnTo>
                  <a:pt x="32" y="66"/>
                </a:lnTo>
                <a:lnTo>
                  <a:pt x="24" y="66"/>
                </a:lnTo>
                <a:lnTo>
                  <a:pt x="20" y="62"/>
                </a:lnTo>
                <a:lnTo>
                  <a:pt x="16" y="58"/>
                </a:lnTo>
                <a:lnTo>
                  <a:pt x="16" y="54"/>
                </a:lnTo>
                <a:lnTo>
                  <a:pt x="0" y="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105" name="Text Box 81"/>
          <p:cNvSpPr txBox="1">
            <a:spLocks noChangeArrowheads="1"/>
          </p:cNvSpPr>
          <p:nvPr/>
        </p:nvSpPr>
        <p:spPr bwMode="gray">
          <a:xfrm>
            <a:off x="8502650" y="6573838"/>
            <a:ext cx="631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253405E8-15FB-48BB-A312-C0D3AFD2916C}" type="slidenum">
              <a:rPr lang="en-GB" sz="1200" b="0" smtClean="0">
                <a:solidFill>
                  <a:srgbClr val="B0002D"/>
                </a:solidFill>
                <a:cs typeface="+mn-cs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en-GB" sz="1200" b="0" smtClean="0">
              <a:solidFill>
                <a:srgbClr val="B0002D"/>
              </a:solidFill>
              <a:cs typeface="+mn-cs"/>
            </a:endParaRPr>
          </a:p>
        </p:txBody>
      </p:sp>
      <p:sp>
        <p:nvSpPr>
          <p:cNvPr id="1106" name="Rectangle 82"/>
          <p:cNvSpPr>
            <a:spLocks noChangeArrowheads="1"/>
          </p:cNvSpPr>
          <p:nvPr/>
        </p:nvSpPr>
        <p:spPr bwMode="gray">
          <a:xfrm flipH="1">
            <a:off x="682625" y="6550025"/>
            <a:ext cx="8461375" cy="22225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rgbClr val="F1F0E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45139" name="Rectangle 8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8113" y="6613525"/>
            <a:ext cx="9112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spcBef>
                <a:spcPct val="50000"/>
              </a:spcBef>
              <a:defRPr sz="1000" b="1">
                <a:solidFill>
                  <a:schemeClr val="hlin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B0002D"/>
              </a:solidFill>
              <a:cs typeface="+mn-cs"/>
            </a:endParaRPr>
          </a:p>
        </p:txBody>
      </p:sp>
      <p:sp>
        <p:nvSpPr>
          <p:cNvPr id="45140" name="Rectangle 8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9638" y="6613525"/>
            <a:ext cx="76882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spcBef>
                <a:spcPct val="50000"/>
              </a:spcBef>
              <a:defRPr sz="1000" b="1" dirty="0">
                <a:solidFill>
                  <a:schemeClr val="hlink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fr-FR">
                <a:solidFill>
                  <a:srgbClr val="B0002D"/>
                </a:solidFill>
                <a:cs typeface="+mn-cs"/>
              </a:rPr>
              <a:t>EE </a:t>
            </a:r>
            <a:r>
              <a:rPr lang="fr-FR" err="1" smtClean="0">
                <a:solidFill>
                  <a:srgbClr val="B0002D"/>
                </a:solidFill>
                <a:cs typeface="+mn-cs"/>
              </a:rPr>
              <a:t>Seminar</a:t>
            </a:r>
            <a:r>
              <a:rPr lang="fr-FR" smtClean="0">
                <a:solidFill>
                  <a:srgbClr val="B0002D"/>
                </a:solidFill>
                <a:cs typeface="+mn-cs"/>
              </a:rPr>
              <a:t> </a:t>
            </a:r>
            <a:r>
              <a:rPr lang="fr-FR">
                <a:solidFill>
                  <a:srgbClr val="B0002D"/>
                </a:solidFill>
                <a:cs typeface="+mn-cs"/>
              </a:rPr>
              <a:t>– MCL - March 2012 </a:t>
            </a:r>
            <a:endParaRPr lang="en-GB">
              <a:solidFill>
                <a:srgbClr val="B0002D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35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</p:sldLayoutIdLst>
  <p:transition advClick="0"/>
  <p:timing>
    <p:tnLst>
      <p:par>
        <p:cTn id="1" dur="indefinite" restart="never" nodeType="tmRoot"/>
      </p:par>
    </p:tnLst>
  </p:timing>
  <p:hf sldNum="0" hdr="0" dt="0"/>
  <p:txStyles>
    <p:titleStyle>
      <a:lvl1pPr marL="457200" indent="-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+mj-lt"/>
          <a:ea typeface="+mj-ea"/>
          <a:cs typeface="+mj-cs"/>
        </a:defRPr>
      </a:lvl1pPr>
      <a:lvl2pPr marL="457200" indent="-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2pPr>
      <a:lvl3pPr marL="457200" indent="-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3pPr>
      <a:lvl4pPr marL="457200" indent="-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4pPr>
      <a:lvl5pPr marL="457200" indent="-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5pPr>
      <a:lvl6pPr marL="914400" indent="-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6pPr>
      <a:lvl7pPr marL="1371600" indent="-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7pPr>
      <a:lvl8pPr marL="1828800" indent="-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8pPr>
      <a:lvl9pPr marL="2286000" indent="-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9pPr>
    </p:titleStyle>
    <p:bodyStyle>
      <a:lvl1pPr marL="261938" indent="-261938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chemeClr val="hlink"/>
        </a:buClr>
        <a:buSzPct val="85000"/>
        <a:buFont typeface="Arial" charset="0"/>
        <a:buChar char="►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38150" indent="-17462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860425" indent="-28892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141413" indent="-279400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1457325" indent="-31432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1914525" indent="-31432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371725" indent="-31432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2828925" indent="-31432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286125" indent="-31432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52413" y="101600"/>
            <a:ext cx="789305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66700" y="987425"/>
            <a:ext cx="8558213" cy="519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gray">
          <a:xfrm>
            <a:off x="0" y="793750"/>
            <a:ext cx="8820150" cy="174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gray">
          <a:xfrm>
            <a:off x="8636000" y="128588"/>
            <a:ext cx="0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30" name="Freeform 6"/>
          <p:cNvSpPr>
            <a:spLocks/>
          </p:cNvSpPr>
          <p:nvPr/>
        </p:nvSpPr>
        <p:spPr bwMode="gray">
          <a:xfrm>
            <a:off x="8636000" y="128588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  <a:gd name="T3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  <a:cxn ang="T3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31" name="Freeform 7"/>
          <p:cNvSpPr>
            <a:spLocks/>
          </p:cNvSpPr>
          <p:nvPr/>
        </p:nvSpPr>
        <p:spPr bwMode="gray">
          <a:xfrm>
            <a:off x="8636000" y="128588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gray">
          <a:xfrm>
            <a:off x="8636000" y="128588"/>
            <a:ext cx="0" cy="0"/>
          </a:xfrm>
          <a:custGeom>
            <a:avLst/>
            <a:gdLst>
              <a:gd name="T0" fmla="*/ 0 60000 65536"/>
              <a:gd name="T1" fmla="*/ 0 60000 65536"/>
              <a:gd name="T2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  <a:cxn ang="T2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8520113" y="117475"/>
            <a:ext cx="390525" cy="482600"/>
          </a:xfrm>
          <a:custGeom>
            <a:avLst/>
            <a:gdLst>
              <a:gd name="T0" fmla="*/ 2147483647 w 546"/>
              <a:gd name="T1" fmla="*/ 2147483647 h 680"/>
              <a:gd name="T2" fmla="*/ 2147483647 w 546"/>
              <a:gd name="T3" fmla="*/ 2147483647 h 680"/>
              <a:gd name="T4" fmla="*/ 2147483647 w 546"/>
              <a:gd name="T5" fmla="*/ 2147483647 h 680"/>
              <a:gd name="T6" fmla="*/ 2147483647 w 546"/>
              <a:gd name="T7" fmla="*/ 2147483647 h 680"/>
              <a:gd name="T8" fmla="*/ 2147483647 w 546"/>
              <a:gd name="T9" fmla="*/ 2147483647 h 680"/>
              <a:gd name="T10" fmla="*/ 2147483647 w 546"/>
              <a:gd name="T11" fmla="*/ 2147483647 h 680"/>
              <a:gd name="T12" fmla="*/ 2147483647 w 546"/>
              <a:gd name="T13" fmla="*/ 2147483647 h 680"/>
              <a:gd name="T14" fmla="*/ 2147483647 w 546"/>
              <a:gd name="T15" fmla="*/ 2147483647 h 680"/>
              <a:gd name="T16" fmla="*/ 2147483647 w 546"/>
              <a:gd name="T17" fmla="*/ 2147483647 h 680"/>
              <a:gd name="T18" fmla="*/ 2147483647 w 546"/>
              <a:gd name="T19" fmla="*/ 2147483647 h 680"/>
              <a:gd name="T20" fmla="*/ 2147483647 w 546"/>
              <a:gd name="T21" fmla="*/ 2147483647 h 680"/>
              <a:gd name="T22" fmla="*/ 2147483647 w 546"/>
              <a:gd name="T23" fmla="*/ 2147483647 h 680"/>
              <a:gd name="T24" fmla="*/ 2147483647 w 546"/>
              <a:gd name="T25" fmla="*/ 2147483647 h 680"/>
              <a:gd name="T26" fmla="*/ 2147483647 w 546"/>
              <a:gd name="T27" fmla="*/ 2147483647 h 680"/>
              <a:gd name="T28" fmla="*/ 2147483647 w 546"/>
              <a:gd name="T29" fmla="*/ 2147483647 h 680"/>
              <a:gd name="T30" fmla="*/ 2147483647 w 546"/>
              <a:gd name="T31" fmla="*/ 2147483647 h 680"/>
              <a:gd name="T32" fmla="*/ 2147483647 w 546"/>
              <a:gd name="T33" fmla="*/ 2147483647 h 680"/>
              <a:gd name="T34" fmla="*/ 2147483647 w 546"/>
              <a:gd name="T35" fmla="*/ 2147483647 h 680"/>
              <a:gd name="T36" fmla="*/ 2147483647 w 546"/>
              <a:gd name="T37" fmla="*/ 2147483647 h 680"/>
              <a:gd name="T38" fmla="*/ 2147483647 w 546"/>
              <a:gd name="T39" fmla="*/ 2147483647 h 680"/>
              <a:gd name="T40" fmla="*/ 2147483647 w 546"/>
              <a:gd name="T41" fmla="*/ 2147483647 h 680"/>
              <a:gd name="T42" fmla="*/ 2147483647 w 546"/>
              <a:gd name="T43" fmla="*/ 2147483647 h 680"/>
              <a:gd name="T44" fmla="*/ 2147483647 w 546"/>
              <a:gd name="T45" fmla="*/ 2147483647 h 680"/>
              <a:gd name="T46" fmla="*/ 2147483647 w 546"/>
              <a:gd name="T47" fmla="*/ 2147483647 h 680"/>
              <a:gd name="T48" fmla="*/ 2147483647 w 546"/>
              <a:gd name="T49" fmla="*/ 0 h 680"/>
              <a:gd name="T50" fmla="*/ 2147483647 w 546"/>
              <a:gd name="T51" fmla="*/ 0 h 680"/>
              <a:gd name="T52" fmla="*/ 2147483647 w 546"/>
              <a:gd name="T53" fmla="*/ 2147483647 h 680"/>
              <a:gd name="T54" fmla="*/ 2147483647 w 546"/>
              <a:gd name="T55" fmla="*/ 2147483647 h 680"/>
              <a:gd name="T56" fmla="*/ 2147483647 w 546"/>
              <a:gd name="T57" fmla="*/ 2147483647 h 680"/>
              <a:gd name="T58" fmla="*/ 2147483647 w 546"/>
              <a:gd name="T59" fmla="*/ 2147483647 h 680"/>
              <a:gd name="T60" fmla="*/ 2147483647 w 546"/>
              <a:gd name="T61" fmla="*/ 2147483647 h 680"/>
              <a:gd name="T62" fmla="*/ 2147483647 w 546"/>
              <a:gd name="T63" fmla="*/ 2147483647 h 680"/>
              <a:gd name="T64" fmla="*/ 2147483647 w 546"/>
              <a:gd name="T65" fmla="*/ 2147483647 h 680"/>
              <a:gd name="T66" fmla="*/ 2147483647 w 546"/>
              <a:gd name="T67" fmla="*/ 2147483647 h 680"/>
              <a:gd name="T68" fmla="*/ 2147483647 w 546"/>
              <a:gd name="T69" fmla="*/ 2147483647 h 680"/>
              <a:gd name="T70" fmla="*/ 2147483647 w 546"/>
              <a:gd name="T71" fmla="*/ 2147483647 h 680"/>
              <a:gd name="T72" fmla="*/ 2147483647 w 546"/>
              <a:gd name="T73" fmla="*/ 2147483647 h 680"/>
              <a:gd name="T74" fmla="*/ 0 w 546"/>
              <a:gd name="T75" fmla="*/ 2147483647 h 680"/>
              <a:gd name="T76" fmla="*/ 2147483647 w 546"/>
              <a:gd name="T77" fmla="*/ 2147483647 h 680"/>
              <a:gd name="T78" fmla="*/ 2147483647 w 546"/>
              <a:gd name="T79" fmla="*/ 2147483647 h 680"/>
              <a:gd name="T80" fmla="*/ 2147483647 w 546"/>
              <a:gd name="T81" fmla="*/ 2147483647 h 680"/>
              <a:gd name="T82" fmla="*/ 2147483647 w 546"/>
              <a:gd name="T83" fmla="*/ 2147483647 h 680"/>
              <a:gd name="T84" fmla="*/ 2147483647 w 546"/>
              <a:gd name="T85" fmla="*/ 2147483647 h 680"/>
              <a:gd name="T86" fmla="*/ 2147483647 w 546"/>
              <a:gd name="T87" fmla="*/ 2147483647 h 680"/>
              <a:gd name="T88" fmla="*/ 2147483647 w 546"/>
              <a:gd name="T89" fmla="*/ 2147483647 h 680"/>
              <a:gd name="T90" fmla="*/ 2147483647 w 546"/>
              <a:gd name="T91" fmla="*/ 2147483647 h 680"/>
              <a:gd name="T92" fmla="*/ 2147483647 w 546"/>
              <a:gd name="T93" fmla="*/ 2147483647 h 680"/>
              <a:gd name="T94" fmla="*/ 2147483647 w 546"/>
              <a:gd name="T95" fmla="*/ 2147483647 h 680"/>
              <a:gd name="T96" fmla="*/ 2147483647 w 546"/>
              <a:gd name="T97" fmla="*/ 2147483647 h 680"/>
              <a:gd name="T98" fmla="*/ 2147483647 w 546"/>
              <a:gd name="T99" fmla="*/ 2147483647 h 680"/>
              <a:gd name="T100" fmla="*/ 2147483647 w 546"/>
              <a:gd name="T101" fmla="*/ 2147483647 h 68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46" h="680">
                <a:moveTo>
                  <a:pt x="274" y="680"/>
                </a:moveTo>
                <a:lnTo>
                  <a:pt x="274" y="680"/>
                </a:lnTo>
                <a:lnTo>
                  <a:pt x="302" y="678"/>
                </a:lnTo>
                <a:lnTo>
                  <a:pt x="330" y="676"/>
                </a:lnTo>
                <a:lnTo>
                  <a:pt x="358" y="670"/>
                </a:lnTo>
                <a:lnTo>
                  <a:pt x="384" y="664"/>
                </a:lnTo>
                <a:lnTo>
                  <a:pt x="412" y="652"/>
                </a:lnTo>
                <a:lnTo>
                  <a:pt x="436" y="634"/>
                </a:lnTo>
                <a:lnTo>
                  <a:pt x="448" y="626"/>
                </a:lnTo>
                <a:lnTo>
                  <a:pt x="460" y="614"/>
                </a:lnTo>
                <a:lnTo>
                  <a:pt x="470" y="604"/>
                </a:lnTo>
                <a:lnTo>
                  <a:pt x="478" y="592"/>
                </a:lnTo>
                <a:lnTo>
                  <a:pt x="492" y="570"/>
                </a:lnTo>
                <a:lnTo>
                  <a:pt x="504" y="544"/>
                </a:lnTo>
                <a:lnTo>
                  <a:pt x="514" y="516"/>
                </a:lnTo>
                <a:lnTo>
                  <a:pt x="526" y="484"/>
                </a:lnTo>
                <a:lnTo>
                  <a:pt x="534" y="450"/>
                </a:lnTo>
                <a:lnTo>
                  <a:pt x="540" y="414"/>
                </a:lnTo>
                <a:lnTo>
                  <a:pt x="544" y="378"/>
                </a:lnTo>
                <a:lnTo>
                  <a:pt x="546" y="340"/>
                </a:lnTo>
                <a:lnTo>
                  <a:pt x="544" y="302"/>
                </a:lnTo>
                <a:lnTo>
                  <a:pt x="540" y="266"/>
                </a:lnTo>
                <a:lnTo>
                  <a:pt x="534" y="230"/>
                </a:lnTo>
                <a:lnTo>
                  <a:pt x="526" y="196"/>
                </a:lnTo>
                <a:lnTo>
                  <a:pt x="514" y="164"/>
                </a:lnTo>
                <a:lnTo>
                  <a:pt x="504" y="136"/>
                </a:lnTo>
                <a:lnTo>
                  <a:pt x="492" y="110"/>
                </a:lnTo>
                <a:lnTo>
                  <a:pt x="478" y="88"/>
                </a:lnTo>
                <a:lnTo>
                  <a:pt x="470" y="76"/>
                </a:lnTo>
                <a:lnTo>
                  <a:pt x="460" y="66"/>
                </a:lnTo>
                <a:lnTo>
                  <a:pt x="448" y="54"/>
                </a:lnTo>
                <a:lnTo>
                  <a:pt x="438" y="44"/>
                </a:lnTo>
                <a:lnTo>
                  <a:pt x="412" y="28"/>
                </a:lnTo>
                <a:lnTo>
                  <a:pt x="398" y="22"/>
                </a:lnTo>
                <a:lnTo>
                  <a:pt x="384" y="16"/>
                </a:lnTo>
                <a:lnTo>
                  <a:pt x="358" y="10"/>
                </a:lnTo>
                <a:lnTo>
                  <a:pt x="330" y="4"/>
                </a:lnTo>
                <a:lnTo>
                  <a:pt x="302" y="2"/>
                </a:lnTo>
                <a:lnTo>
                  <a:pt x="274" y="0"/>
                </a:lnTo>
                <a:lnTo>
                  <a:pt x="246" y="2"/>
                </a:lnTo>
                <a:lnTo>
                  <a:pt x="216" y="4"/>
                </a:lnTo>
                <a:lnTo>
                  <a:pt x="190" y="10"/>
                </a:lnTo>
                <a:lnTo>
                  <a:pt x="162" y="16"/>
                </a:lnTo>
                <a:lnTo>
                  <a:pt x="148" y="22"/>
                </a:lnTo>
                <a:lnTo>
                  <a:pt x="136" y="28"/>
                </a:lnTo>
                <a:lnTo>
                  <a:pt x="110" y="44"/>
                </a:lnTo>
                <a:lnTo>
                  <a:pt x="98" y="54"/>
                </a:lnTo>
                <a:lnTo>
                  <a:pt x="88" y="66"/>
                </a:lnTo>
                <a:lnTo>
                  <a:pt x="78" y="76"/>
                </a:lnTo>
                <a:lnTo>
                  <a:pt x="70" y="88"/>
                </a:lnTo>
                <a:lnTo>
                  <a:pt x="56" y="110"/>
                </a:lnTo>
                <a:lnTo>
                  <a:pt x="44" y="136"/>
                </a:lnTo>
                <a:lnTo>
                  <a:pt x="32" y="164"/>
                </a:lnTo>
                <a:lnTo>
                  <a:pt x="22" y="196"/>
                </a:lnTo>
                <a:lnTo>
                  <a:pt x="14" y="230"/>
                </a:lnTo>
                <a:lnTo>
                  <a:pt x="6" y="266"/>
                </a:lnTo>
                <a:lnTo>
                  <a:pt x="2" y="302"/>
                </a:lnTo>
                <a:lnTo>
                  <a:pt x="0" y="340"/>
                </a:lnTo>
                <a:lnTo>
                  <a:pt x="2" y="378"/>
                </a:lnTo>
                <a:lnTo>
                  <a:pt x="6" y="414"/>
                </a:lnTo>
                <a:lnTo>
                  <a:pt x="14" y="450"/>
                </a:lnTo>
                <a:lnTo>
                  <a:pt x="22" y="484"/>
                </a:lnTo>
                <a:lnTo>
                  <a:pt x="32" y="516"/>
                </a:lnTo>
                <a:lnTo>
                  <a:pt x="44" y="544"/>
                </a:lnTo>
                <a:lnTo>
                  <a:pt x="56" y="570"/>
                </a:lnTo>
                <a:lnTo>
                  <a:pt x="70" y="592"/>
                </a:lnTo>
                <a:lnTo>
                  <a:pt x="78" y="604"/>
                </a:lnTo>
                <a:lnTo>
                  <a:pt x="88" y="614"/>
                </a:lnTo>
                <a:lnTo>
                  <a:pt x="98" y="626"/>
                </a:lnTo>
                <a:lnTo>
                  <a:pt x="110" y="634"/>
                </a:lnTo>
                <a:lnTo>
                  <a:pt x="136" y="652"/>
                </a:lnTo>
                <a:lnTo>
                  <a:pt x="148" y="658"/>
                </a:lnTo>
                <a:lnTo>
                  <a:pt x="162" y="664"/>
                </a:lnTo>
                <a:lnTo>
                  <a:pt x="190" y="670"/>
                </a:lnTo>
                <a:lnTo>
                  <a:pt x="216" y="676"/>
                </a:lnTo>
                <a:lnTo>
                  <a:pt x="244" y="678"/>
                </a:lnTo>
                <a:lnTo>
                  <a:pt x="272" y="680"/>
                </a:lnTo>
                <a:lnTo>
                  <a:pt x="274" y="68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8534400" y="123825"/>
            <a:ext cx="361950" cy="468313"/>
          </a:xfrm>
          <a:custGeom>
            <a:avLst/>
            <a:gdLst>
              <a:gd name="T0" fmla="*/ 2147483647 w 506"/>
              <a:gd name="T1" fmla="*/ 2147483647 h 660"/>
              <a:gd name="T2" fmla="*/ 2147483647 w 506"/>
              <a:gd name="T3" fmla="*/ 2147483647 h 660"/>
              <a:gd name="T4" fmla="*/ 2147483647 w 506"/>
              <a:gd name="T5" fmla="*/ 2147483647 h 660"/>
              <a:gd name="T6" fmla="*/ 2147483647 w 506"/>
              <a:gd name="T7" fmla="*/ 2147483647 h 660"/>
              <a:gd name="T8" fmla="*/ 2147483647 w 506"/>
              <a:gd name="T9" fmla="*/ 2147483647 h 660"/>
              <a:gd name="T10" fmla="*/ 2147483647 w 506"/>
              <a:gd name="T11" fmla="*/ 2147483647 h 660"/>
              <a:gd name="T12" fmla="*/ 2147483647 w 506"/>
              <a:gd name="T13" fmla="*/ 2147483647 h 660"/>
              <a:gd name="T14" fmla="*/ 2147483647 w 506"/>
              <a:gd name="T15" fmla="*/ 2147483647 h 660"/>
              <a:gd name="T16" fmla="*/ 2147483647 w 506"/>
              <a:gd name="T17" fmla="*/ 2147483647 h 660"/>
              <a:gd name="T18" fmla="*/ 2147483647 w 506"/>
              <a:gd name="T19" fmla="*/ 2147483647 h 660"/>
              <a:gd name="T20" fmla="*/ 2147483647 w 506"/>
              <a:gd name="T21" fmla="*/ 2147483647 h 660"/>
              <a:gd name="T22" fmla="*/ 2147483647 w 506"/>
              <a:gd name="T23" fmla="*/ 2147483647 h 660"/>
              <a:gd name="T24" fmla="*/ 2147483647 w 506"/>
              <a:gd name="T25" fmla="*/ 2147483647 h 660"/>
              <a:gd name="T26" fmla="*/ 2147483647 w 506"/>
              <a:gd name="T27" fmla="*/ 2147483647 h 660"/>
              <a:gd name="T28" fmla="*/ 2147483647 w 506"/>
              <a:gd name="T29" fmla="*/ 2147483647 h 660"/>
              <a:gd name="T30" fmla="*/ 2147483647 w 506"/>
              <a:gd name="T31" fmla="*/ 2147483647 h 660"/>
              <a:gd name="T32" fmla="*/ 2147483647 w 506"/>
              <a:gd name="T33" fmla="*/ 2147483647 h 660"/>
              <a:gd name="T34" fmla="*/ 2147483647 w 506"/>
              <a:gd name="T35" fmla="*/ 2147483647 h 660"/>
              <a:gd name="T36" fmla="*/ 2147483647 w 506"/>
              <a:gd name="T37" fmla="*/ 2147483647 h 660"/>
              <a:gd name="T38" fmla="*/ 2147483647 w 506"/>
              <a:gd name="T39" fmla="*/ 2147483647 h 660"/>
              <a:gd name="T40" fmla="*/ 2147483647 w 506"/>
              <a:gd name="T41" fmla="*/ 2147483647 h 660"/>
              <a:gd name="T42" fmla="*/ 2147483647 w 506"/>
              <a:gd name="T43" fmla="*/ 2147483647 h 660"/>
              <a:gd name="T44" fmla="*/ 2147483647 w 506"/>
              <a:gd name="T45" fmla="*/ 2147483647 h 660"/>
              <a:gd name="T46" fmla="*/ 0 w 506"/>
              <a:gd name="T47" fmla="*/ 2147483647 h 660"/>
              <a:gd name="T48" fmla="*/ 0 w 506"/>
              <a:gd name="T49" fmla="*/ 2147483647 h 660"/>
              <a:gd name="T50" fmla="*/ 2147483647 w 506"/>
              <a:gd name="T51" fmla="*/ 2147483647 h 660"/>
              <a:gd name="T52" fmla="*/ 2147483647 w 506"/>
              <a:gd name="T53" fmla="*/ 2147483647 h 660"/>
              <a:gd name="T54" fmla="*/ 2147483647 w 506"/>
              <a:gd name="T55" fmla="*/ 2147483647 h 660"/>
              <a:gd name="T56" fmla="*/ 2147483647 w 506"/>
              <a:gd name="T57" fmla="*/ 2147483647 h 660"/>
              <a:gd name="T58" fmla="*/ 2147483647 w 506"/>
              <a:gd name="T59" fmla="*/ 2147483647 h 660"/>
              <a:gd name="T60" fmla="*/ 2147483647 w 506"/>
              <a:gd name="T61" fmla="*/ 2147483647 h 660"/>
              <a:gd name="T62" fmla="*/ 2147483647 w 506"/>
              <a:gd name="T63" fmla="*/ 2147483647 h 660"/>
              <a:gd name="T64" fmla="*/ 2147483647 w 506"/>
              <a:gd name="T65" fmla="*/ 2147483647 h 660"/>
              <a:gd name="T66" fmla="*/ 2147483647 w 506"/>
              <a:gd name="T67" fmla="*/ 2147483647 h 660"/>
              <a:gd name="T68" fmla="*/ 2147483647 w 506"/>
              <a:gd name="T69" fmla="*/ 2147483647 h 660"/>
              <a:gd name="T70" fmla="*/ 2147483647 w 506"/>
              <a:gd name="T71" fmla="*/ 0 h 660"/>
              <a:gd name="T72" fmla="*/ 2147483647 w 506"/>
              <a:gd name="T73" fmla="*/ 0 h 660"/>
              <a:gd name="T74" fmla="*/ 2147483647 w 506"/>
              <a:gd name="T75" fmla="*/ 2147483647 h 660"/>
              <a:gd name="T76" fmla="*/ 2147483647 w 506"/>
              <a:gd name="T77" fmla="*/ 2147483647 h 660"/>
              <a:gd name="T78" fmla="*/ 2147483647 w 506"/>
              <a:gd name="T79" fmla="*/ 2147483647 h 660"/>
              <a:gd name="T80" fmla="*/ 2147483647 w 506"/>
              <a:gd name="T81" fmla="*/ 2147483647 h 660"/>
              <a:gd name="T82" fmla="*/ 2147483647 w 506"/>
              <a:gd name="T83" fmla="*/ 2147483647 h 660"/>
              <a:gd name="T84" fmla="*/ 2147483647 w 506"/>
              <a:gd name="T85" fmla="*/ 2147483647 h 660"/>
              <a:gd name="T86" fmla="*/ 2147483647 w 506"/>
              <a:gd name="T87" fmla="*/ 2147483647 h 660"/>
              <a:gd name="T88" fmla="*/ 2147483647 w 506"/>
              <a:gd name="T89" fmla="*/ 2147483647 h 660"/>
              <a:gd name="T90" fmla="*/ 2147483647 w 506"/>
              <a:gd name="T91" fmla="*/ 2147483647 h 660"/>
              <a:gd name="T92" fmla="*/ 2147483647 w 506"/>
              <a:gd name="T93" fmla="*/ 2147483647 h 660"/>
              <a:gd name="T94" fmla="*/ 2147483647 w 506"/>
              <a:gd name="T95" fmla="*/ 2147483647 h 660"/>
              <a:gd name="T96" fmla="*/ 2147483647 w 506"/>
              <a:gd name="T97" fmla="*/ 2147483647 h 66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06" h="660">
                <a:moveTo>
                  <a:pt x="506" y="330"/>
                </a:moveTo>
                <a:lnTo>
                  <a:pt x="506" y="330"/>
                </a:lnTo>
                <a:lnTo>
                  <a:pt x="506" y="358"/>
                </a:lnTo>
                <a:lnTo>
                  <a:pt x="502" y="388"/>
                </a:lnTo>
                <a:lnTo>
                  <a:pt x="498" y="418"/>
                </a:lnTo>
                <a:lnTo>
                  <a:pt x="492" y="448"/>
                </a:lnTo>
                <a:lnTo>
                  <a:pt x="486" y="476"/>
                </a:lnTo>
                <a:lnTo>
                  <a:pt x="478" y="502"/>
                </a:lnTo>
                <a:lnTo>
                  <a:pt x="470" y="524"/>
                </a:lnTo>
                <a:lnTo>
                  <a:pt x="462" y="544"/>
                </a:lnTo>
                <a:lnTo>
                  <a:pt x="452" y="564"/>
                </a:lnTo>
                <a:lnTo>
                  <a:pt x="442" y="582"/>
                </a:lnTo>
                <a:lnTo>
                  <a:pt x="428" y="598"/>
                </a:lnTo>
                <a:lnTo>
                  <a:pt x="416" y="612"/>
                </a:lnTo>
                <a:lnTo>
                  <a:pt x="400" y="624"/>
                </a:lnTo>
                <a:lnTo>
                  <a:pt x="384" y="634"/>
                </a:lnTo>
                <a:lnTo>
                  <a:pt x="366" y="642"/>
                </a:lnTo>
                <a:lnTo>
                  <a:pt x="346" y="648"/>
                </a:lnTo>
                <a:lnTo>
                  <a:pt x="324" y="654"/>
                </a:lnTo>
                <a:lnTo>
                  <a:pt x="300" y="658"/>
                </a:lnTo>
                <a:lnTo>
                  <a:pt x="276" y="660"/>
                </a:lnTo>
                <a:lnTo>
                  <a:pt x="254" y="660"/>
                </a:lnTo>
                <a:lnTo>
                  <a:pt x="230" y="660"/>
                </a:lnTo>
                <a:lnTo>
                  <a:pt x="206" y="658"/>
                </a:lnTo>
                <a:lnTo>
                  <a:pt x="184" y="654"/>
                </a:lnTo>
                <a:lnTo>
                  <a:pt x="160" y="648"/>
                </a:lnTo>
                <a:lnTo>
                  <a:pt x="140" y="642"/>
                </a:lnTo>
                <a:lnTo>
                  <a:pt x="122" y="634"/>
                </a:lnTo>
                <a:lnTo>
                  <a:pt x="106" y="624"/>
                </a:lnTo>
                <a:lnTo>
                  <a:pt x="90" y="612"/>
                </a:lnTo>
                <a:lnTo>
                  <a:pt x="78" y="598"/>
                </a:lnTo>
                <a:lnTo>
                  <a:pt x="64" y="582"/>
                </a:lnTo>
                <a:lnTo>
                  <a:pt x="54" y="564"/>
                </a:lnTo>
                <a:lnTo>
                  <a:pt x="44" y="544"/>
                </a:lnTo>
                <a:lnTo>
                  <a:pt x="36" y="524"/>
                </a:lnTo>
                <a:lnTo>
                  <a:pt x="28" y="502"/>
                </a:lnTo>
                <a:lnTo>
                  <a:pt x="20" y="476"/>
                </a:lnTo>
                <a:lnTo>
                  <a:pt x="14" y="448"/>
                </a:lnTo>
                <a:lnTo>
                  <a:pt x="8" y="418"/>
                </a:lnTo>
                <a:lnTo>
                  <a:pt x="4" y="388"/>
                </a:lnTo>
                <a:lnTo>
                  <a:pt x="0" y="358"/>
                </a:lnTo>
                <a:lnTo>
                  <a:pt x="0" y="330"/>
                </a:lnTo>
                <a:lnTo>
                  <a:pt x="0" y="302"/>
                </a:lnTo>
                <a:lnTo>
                  <a:pt x="4" y="272"/>
                </a:lnTo>
                <a:lnTo>
                  <a:pt x="8" y="242"/>
                </a:lnTo>
                <a:lnTo>
                  <a:pt x="14" y="212"/>
                </a:lnTo>
                <a:lnTo>
                  <a:pt x="20" y="184"/>
                </a:lnTo>
                <a:lnTo>
                  <a:pt x="28" y="158"/>
                </a:lnTo>
                <a:lnTo>
                  <a:pt x="36" y="136"/>
                </a:lnTo>
                <a:lnTo>
                  <a:pt x="44" y="116"/>
                </a:lnTo>
                <a:lnTo>
                  <a:pt x="54" y="96"/>
                </a:lnTo>
                <a:lnTo>
                  <a:pt x="64" y="78"/>
                </a:lnTo>
                <a:lnTo>
                  <a:pt x="78" y="62"/>
                </a:lnTo>
                <a:lnTo>
                  <a:pt x="90" y="48"/>
                </a:lnTo>
                <a:lnTo>
                  <a:pt x="106" y="36"/>
                </a:lnTo>
                <a:lnTo>
                  <a:pt x="122" y="26"/>
                </a:lnTo>
                <a:lnTo>
                  <a:pt x="140" y="18"/>
                </a:lnTo>
                <a:lnTo>
                  <a:pt x="160" y="10"/>
                </a:lnTo>
                <a:lnTo>
                  <a:pt x="184" y="6"/>
                </a:lnTo>
                <a:lnTo>
                  <a:pt x="206" y="2"/>
                </a:lnTo>
                <a:lnTo>
                  <a:pt x="230" y="0"/>
                </a:lnTo>
                <a:lnTo>
                  <a:pt x="254" y="0"/>
                </a:lnTo>
                <a:lnTo>
                  <a:pt x="276" y="0"/>
                </a:lnTo>
                <a:lnTo>
                  <a:pt x="300" y="2"/>
                </a:lnTo>
                <a:lnTo>
                  <a:pt x="324" y="6"/>
                </a:lnTo>
                <a:lnTo>
                  <a:pt x="346" y="10"/>
                </a:lnTo>
                <a:lnTo>
                  <a:pt x="366" y="18"/>
                </a:lnTo>
                <a:lnTo>
                  <a:pt x="384" y="26"/>
                </a:lnTo>
                <a:lnTo>
                  <a:pt x="400" y="36"/>
                </a:lnTo>
                <a:lnTo>
                  <a:pt x="416" y="48"/>
                </a:lnTo>
                <a:lnTo>
                  <a:pt x="428" y="62"/>
                </a:lnTo>
                <a:lnTo>
                  <a:pt x="442" y="78"/>
                </a:lnTo>
                <a:lnTo>
                  <a:pt x="452" y="96"/>
                </a:lnTo>
                <a:lnTo>
                  <a:pt x="462" y="116"/>
                </a:lnTo>
                <a:lnTo>
                  <a:pt x="470" y="136"/>
                </a:lnTo>
                <a:lnTo>
                  <a:pt x="478" y="158"/>
                </a:lnTo>
                <a:lnTo>
                  <a:pt x="486" y="184"/>
                </a:lnTo>
                <a:lnTo>
                  <a:pt x="492" y="212"/>
                </a:lnTo>
                <a:lnTo>
                  <a:pt x="498" y="242"/>
                </a:lnTo>
                <a:lnTo>
                  <a:pt x="502" y="272"/>
                </a:lnTo>
                <a:lnTo>
                  <a:pt x="506" y="302"/>
                </a:lnTo>
                <a:lnTo>
                  <a:pt x="506" y="3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35" name="Freeform 11"/>
          <p:cNvSpPr>
            <a:spLocks/>
          </p:cNvSpPr>
          <p:nvPr/>
        </p:nvSpPr>
        <p:spPr bwMode="gray">
          <a:xfrm>
            <a:off x="8591550" y="180975"/>
            <a:ext cx="247650" cy="354013"/>
          </a:xfrm>
          <a:custGeom>
            <a:avLst/>
            <a:gdLst>
              <a:gd name="T0" fmla="*/ 2147483647 w 346"/>
              <a:gd name="T1" fmla="*/ 0 h 500"/>
              <a:gd name="T2" fmla="*/ 2147483647 w 346"/>
              <a:gd name="T3" fmla="*/ 2147483647 h 500"/>
              <a:gd name="T4" fmla="*/ 2147483647 w 346"/>
              <a:gd name="T5" fmla="*/ 2147483647 h 500"/>
              <a:gd name="T6" fmla="*/ 2147483647 w 346"/>
              <a:gd name="T7" fmla="*/ 2147483647 h 500"/>
              <a:gd name="T8" fmla="*/ 2147483647 w 346"/>
              <a:gd name="T9" fmla="*/ 2147483647 h 500"/>
              <a:gd name="T10" fmla="*/ 2147483647 w 346"/>
              <a:gd name="T11" fmla="*/ 2147483647 h 500"/>
              <a:gd name="T12" fmla="*/ 2147483647 w 346"/>
              <a:gd name="T13" fmla="*/ 2147483647 h 500"/>
              <a:gd name="T14" fmla="*/ 2147483647 w 346"/>
              <a:gd name="T15" fmla="*/ 2147483647 h 500"/>
              <a:gd name="T16" fmla="*/ 2147483647 w 346"/>
              <a:gd name="T17" fmla="*/ 2147483647 h 500"/>
              <a:gd name="T18" fmla="*/ 2147483647 w 346"/>
              <a:gd name="T19" fmla="*/ 2147483647 h 500"/>
              <a:gd name="T20" fmla="*/ 2147483647 w 346"/>
              <a:gd name="T21" fmla="*/ 2147483647 h 500"/>
              <a:gd name="T22" fmla="*/ 2147483647 w 346"/>
              <a:gd name="T23" fmla="*/ 2147483647 h 500"/>
              <a:gd name="T24" fmla="*/ 2147483647 w 346"/>
              <a:gd name="T25" fmla="*/ 2147483647 h 500"/>
              <a:gd name="T26" fmla="*/ 2147483647 w 346"/>
              <a:gd name="T27" fmla="*/ 2147483647 h 500"/>
              <a:gd name="T28" fmla="*/ 2147483647 w 346"/>
              <a:gd name="T29" fmla="*/ 2147483647 h 500"/>
              <a:gd name="T30" fmla="*/ 2147483647 w 346"/>
              <a:gd name="T31" fmla="*/ 2147483647 h 500"/>
              <a:gd name="T32" fmla="*/ 2147483647 w 346"/>
              <a:gd name="T33" fmla="*/ 2147483647 h 500"/>
              <a:gd name="T34" fmla="*/ 2147483647 w 346"/>
              <a:gd name="T35" fmla="*/ 2147483647 h 500"/>
              <a:gd name="T36" fmla="*/ 2147483647 w 346"/>
              <a:gd name="T37" fmla="*/ 2147483647 h 500"/>
              <a:gd name="T38" fmla="*/ 2147483647 w 346"/>
              <a:gd name="T39" fmla="*/ 2147483647 h 500"/>
              <a:gd name="T40" fmla="*/ 2147483647 w 346"/>
              <a:gd name="T41" fmla="*/ 2147483647 h 500"/>
              <a:gd name="T42" fmla="*/ 2147483647 w 346"/>
              <a:gd name="T43" fmla="*/ 2147483647 h 500"/>
              <a:gd name="T44" fmla="*/ 2147483647 w 346"/>
              <a:gd name="T45" fmla="*/ 2147483647 h 500"/>
              <a:gd name="T46" fmla="*/ 2147483647 w 346"/>
              <a:gd name="T47" fmla="*/ 2147483647 h 500"/>
              <a:gd name="T48" fmla="*/ 2147483647 w 346"/>
              <a:gd name="T49" fmla="*/ 2147483647 h 500"/>
              <a:gd name="T50" fmla="*/ 2147483647 w 346"/>
              <a:gd name="T51" fmla="*/ 2147483647 h 500"/>
              <a:gd name="T52" fmla="*/ 2147483647 w 346"/>
              <a:gd name="T53" fmla="*/ 2147483647 h 500"/>
              <a:gd name="T54" fmla="*/ 2147483647 w 346"/>
              <a:gd name="T55" fmla="*/ 2147483647 h 500"/>
              <a:gd name="T56" fmla="*/ 2147483647 w 346"/>
              <a:gd name="T57" fmla="*/ 2147483647 h 500"/>
              <a:gd name="T58" fmla="*/ 2147483647 w 346"/>
              <a:gd name="T59" fmla="*/ 2147483647 h 500"/>
              <a:gd name="T60" fmla="*/ 2147483647 w 346"/>
              <a:gd name="T61" fmla="*/ 2147483647 h 500"/>
              <a:gd name="T62" fmla="*/ 0 w 346"/>
              <a:gd name="T63" fmla="*/ 2147483647 h 500"/>
              <a:gd name="T64" fmla="*/ 2147483647 w 346"/>
              <a:gd name="T65" fmla="*/ 2147483647 h 500"/>
              <a:gd name="T66" fmla="*/ 2147483647 w 346"/>
              <a:gd name="T67" fmla="*/ 2147483647 h 500"/>
              <a:gd name="T68" fmla="*/ 2147483647 w 346"/>
              <a:gd name="T69" fmla="*/ 2147483647 h 500"/>
              <a:gd name="T70" fmla="*/ 2147483647 w 346"/>
              <a:gd name="T71" fmla="*/ 2147483647 h 500"/>
              <a:gd name="T72" fmla="*/ 2147483647 w 346"/>
              <a:gd name="T73" fmla="*/ 2147483647 h 500"/>
              <a:gd name="T74" fmla="*/ 2147483647 w 346"/>
              <a:gd name="T75" fmla="*/ 2147483647 h 500"/>
              <a:gd name="T76" fmla="*/ 2147483647 w 346"/>
              <a:gd name="T77" fmla="*/ 2147483647 h 500"/>
              <a:gd name="T78" fmla="*/ 2147483647 w 346"/>
              <a:gd name="T79" fmla="*/ 2147483647 h 500"/>
              <a:gd name="T80" fmla="*/ 2147483647 w 346"/>
              <a:gd name="T81" fmla="*/ 2147483647 h 500"/>
              <a:gd name="T82" fmla="*/ 2147483647 w 346"/>
              <a:gd name="T83" fmla="*/ 0 h 500"/>
              <a:gd name="T84" fmla="*/ 2147483647 w 346"/>
              <a:gd name="T85" fmla="*/ 0 h 5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46" h="500">
                <a:moveTo>
                  <a:pt x="174" y="0"/>
                </a:moveTo>
                <a:lnTo>
                  <a:pt x="174" y="0"/>
                </a:lnTo>
                <a:lnTo>
                  <a:pt x="194" y="0"/>
                </a:lnTo>
                <a:lnTo>
                  <a:pt x="214" y="2"/>
                </a:lnTo>
                <a:lnTo>
                  <a:pt x="232" y="6"/>
                </a:lnTo>
                <a:lnTo>
                  <a:pt x="250" y="10"/>
                </a:lnTo>
                <a:lnTo>
                  <a:pt x="268" y="18"/>
                </a:lnTo>
                <a:lnTo>
                  <a:pt x="286" y="28"/>
                </a:lnTo>
                <a:lnTo>
                  <a:pt x="298" y="42"/>
                </a:lnTo>
                <a:lnTo>
                  <a:pt x="308" y="60"/>
                </a:lnTo>
                <a:lnTo>
                  <a:pt x="316" y="78"/>
                </a:lnTo>
                <a:lnTo>
                  <a:pt x="324" y="100"/>
                </a:lnTo>
                <a:lnTo>
                  <a:pt x="330" y="122"/>
                </a:lnTo>
                <a:lnTo>
                  <a:pt x="336" y="146"/>
                </a:lnTo>
                <a:lnTo>
                  <a:pt x="340" y="172"/>
                </a:lnTo>
                <a:lnTo>
                  <a:pt x="344" y="198"/>
                </a:lnTo>
                <a:lnTo>
                  <a:pt x="346" y="224"/>
                </a:lnTo>
                <a:lnTo>
                  <a:pt x="346" y="250"/>
                </a:lnTo>
                <a:lnTo>
                  <a:pt x="346" y="276"/>
                </a:lnTo>
                <a:lnTo>
                  <a:pt x="344" y="302"/>
                </a:lnTo>
                <a:lnTo>
                  <a:pt x="340" y="328"/>
                </a:lnTo>
                <a:lnTo>
                  <a:pt x="336" y="354"/>
                </a:lnTo>
                <a:lnTo>
                  <a:pt x="330" y="378"/>
                </a:lnTo>
                <a:lnTo>
                  <a:pt x="324" y="400"/>
                </a:lnTo>
                <a:lnTo>
                  <a:pt x="316" y="422"/>
                </a:lnTo>
                <a:lnTo>
                  <a:pt x="308" y="440"/>
                </a:lnTo>
                <a:lnTo>
                  <a:pt x="298" y="458"/>
                </a:lnTo>
                <a:lnTo>
                  <a:pt x="286" y="472"/>
                </a:lnTo>
                <a:lnTo>
                  <a:pt x="268" y="482"/>
                </a:lnTo>
                <a:lnTo>
                  <a:pt x="250" y="490"/>
                </a:lnTo>
                <a:lnTo>
                  <a:pt x="232" y="494"/>
                </a:lnTo>
                <a:lnTo>
                  <a:pt x="214" y="498"/>
                </a:lnTo>
                <a:lnTo>
                  <a:pt x="194" y="500"/>
                </a:lnTo>
                <a:lnTo>
                  <a:pt x="174" y="500"/>
                </a:lnTo>
                <a:lnTo>
                  <a:pt x="154" y="500"/>
                </a:lnTo>
                <a:lnTo>
                  <a:pt x="134" y="498"/>
                </a:lnTo>
                <a:lnTo>
                  <a:pt x="116" y="494"/>
                </a:lnTo>
                <a:lnTo>
                  <a:pt x="96" y="490"/>
                </a:lnTo>
                <a:lnTo>
                  <a:pt x="78" y="482"/>
                </a:lnTo>
                <a:lnTo>
                  <a:pt x="62" y="472"/>
                </a:lnTo>
                <a:lnTo>
                  <a:pt x="48" y="458"/>
                </a:lnTo>
                <a:lnTo>
                  <a:pt x="40" y="440"/>
                </a:lnTo>
                <a:lnTo>
                  <a:pt x="30" y="422"/>
                </a:lnTo>
                <a:lnTo>
                  <a:pt x="24" y="400"/>
                </a:lnTo>
                <a:lnTo>
                  <a:pt x="16" y="378"/>
                </a:lnTo>
                <a:lnTo>
                  <a:pt x="12" y="354"/>
                </a:lnTo>
                <a:lnTo>
                  <a:pt x="6" y="328"/>
                </a:lnTo>
                <a:lnTo>
                  <a:pt x="4" y="302"/>
                </a:lnTo>
                <a:lnTo>
                  <a:pt x="2" y="276"/>
                </a:lnTo>
                <a:lnTo>
                  <a:pt x="0" y="250"/>
                </a:lnTo>
                <a:lnTo>
                  <a:pt x="2" y="224"/>
                </a:lnTo>
                <a:lnTo>
                  <a:pt x="4" y="198"/>
                </a:lnTo>
                <a:lnTo>
                  <a:pt x="6" y="172"/>
                </a:lnTo>
                <a:lnTo>
                  <a:pt x="12" y="146"/>
                </a:lnTo>
                <a:lnTo>
                  <a:pt x="16" y="122"/>
                </a:lnTo>
                <a:lnTo>
                  <a:pt x="24" y="100"/>
                </a:lnTo>
                <a:lnTo>
                  <a:pt x="30" y="78"/>
                </a:lnTo>
                <a:lnTo>
                  <a:pt x="40" y="60"/>
                </a:lnTo>
                <a:lnTo>
                  <a:pt x="48" y="42"/>
                </a:lnTo>
                <a:lnTo>
                  <a:pt x="62" y="28"/>
                </a:lnTo>
                <a:lnTo>
                  <a:pt x="78" y="18"/>
                </a:lnTo>
                <a:lnTo>
                  <a:pt x="96" y="10"/>
                </a:lnTo>
                <a:lnTo>
                  <a:pt x="116" y="6"/>
                </a:lnTo>
                <a:lnTo>
                  <a:pt x="134" y="2"/>
                </a:lnTo>
                <a:lnTo>
                  <a:pt x="154" y="0"/>
                </a:lnTo>
                <a:lnTo>
                  <a:pt x="17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36" name="Freeform 12"/>
          <p:cNvSpPr>
            <a:spLocks/>
          </p:cNvSpPr>
          <p:nvPr/>
        </p:nvSpPr>
        <p:spPr bwMode="gray">
          <a:xfrm>
            <a:off x="8739188" y="242888"/>
            <a:ext cx="4762" cy="6350"/>
          </a:xfrm>
          <a:custGeom>
            <a:avLst/>
            <a:gdLst>
              <a:gd name="T0" fmla="*/ 2147483647 w 6"/>
              <a:gd name="T1" fmla="*/ 2147483647 h 8"/>
              <a:gd name="T2" fmla="*/ 2147483647 w 6"/>
              <a:gd name="T3" fmla="*/ 2147483647 h 8"/>
              <a:gd name="T4" fmla="*/ 0 w 6"/>
              <a:gd name="T5" fmla="*/ 0 h 8"/>
              <a:gd name="T6" fmla="*/ 2147483647 w 6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" h="8">
                <a:moveTo>
                  <a:pt x="6" y="8"/>
                </a:moveTo>
                <a:lnTo>
                  <a:pt x="6" y="8"/>
                </a:lnTo>
                <a:lnTo>
                  <a:pt x="0" y="0"/>
                </a:lnTo>
                <a:lnTo>
                  <a:pt x="6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37" name="Freeform 13"/>
          <p:cNvSpPr>
            <a:spLocks/>
          </p:cNvSpPr>
          <p:nvPr/>
        </p:nvSpPr>
        <p:spPr bwMode="gray">
          <a:xfrm>
            <a:off x="8739188" y="242888"/>
            <a:ext cx="4762" cy="6350"/>
          </a:xfrm>
          <a:custGeom>
            <a:avLst/>
            <a:gdLst>
              <a:gd name="T0" fmla="*/ 2147483647 w 6"/>
              <a:gd name="T1" fmla="*/ 2147483647 h 8"/>
              <a:gd name="T2" fmla="*/ 2147483647 w 6"/>
              <a:gd name="T3" fmla="*/ 2147483647 h 8"/>
              <a:gd name="T4" fmla="*/ 0 w 6"/>
              <a:gd name="T5" fmla="*/ 0 h 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" h="8">
                <a:moveTo>
                  <a:pt x="6" y="8"/>
                </a:moveTo>
                <a:lnTo>
                  <a:pt x="6" y="8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38" name="Freeform 14"/>
          <p:cNvSpPr>
            <a:spLocks/>
          </p:cNvSpPr>
          <p:nvPr/>
        </p:nvSpPr>
        <p:spPr bwMode="gray">
          <a:xfrm>
            <a:off x="8624888" y="349250"/>
            <a:ext cx="61912" cy="17463"/>
          </a:xfrm>
          <a:custGeom>
            <a:avLst/>
            <a:gdLst>
              <a:gd name="T0" fmla="*/ 2147483647 w 88"/>
              <a:gd name="T1" fmla="*/ 0 h 26"/>
              <a:gd name="T2" fmla="*/ 2147483647 w 88"/>
              <a:gd name="T3" fmla="*/ 2147483647 h 26"/>
              <a:gd name="T4" fmla="*/ 0 w 88"/>
              <a:gd name="T5" fmla="*/ 2147483647 h 26"/>
              <a:gd name="T6" fmla="*/ 0 w 88"/>
              <a:gd name="T7" fmla="*/ 0 h 26"/>
              <a:gd name="T8" fmla="*/ 2147483647 w 88"/>
              <a:gd name="T9" fmla="*/ 0 h 26"/>
              <a:gd name="T10" fmla="*/ 2147483647 w 88"/>
              <a:gd name="T11" fmla="*/ 0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8" h="26">
                <a:moveTo>
                  <a:pt x="88" y="0"/>
                </a:moveTo>
                <a:lnTo>
                  <a:pt x="88" y="26"/>
                </a:lnTo>
                <a:lnTo>
                  <a:pt x="0" y="26"/>
                </a:lnTo>
                <a:lnTo>
                  <a:pt x="0" y="0"/>
                </a:lnTo>
                <a:lnTo>
                  <a:pt x="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39" name="Freeform 15"/>
          <p:cNvSpPr>
            <a:spLocks/>
          </p:cNvSpPr>
          <p:nvPr/>
        </p:nvSpPr>
        <p:spPr bwMode="gray">
          <a:xfrm>
            <a:off x="8670925" y="496888"/>
            <a:ext cx="34925" cy="15875"/>
          </a:xfrm>
          <a:custGeom>
            <a:avLst/>
            <a:gdLst>
              <a:gd name="T0" fmla="*/ 2147483647 w 50"/>
              <a:gd name="T1" fmla="*/ 2147483647 h 22"/>
              <a:gd name="T2" fmla="*/ 2147483647 w 50"/>
              <a:gd name="T3" fmla="*/ 2147483647 h 22"/>
              <a:gd name="T4" fmla="*/ 2147483647 w 50"/>
              <a:gd name="T5" fmla="*/ 2147483647 h 22"/>
              <a:gd name="T6" fmla="*/ 0 w 50"/>
              <a:gd name="T7" fmla="*/ 0 h 22"/>
              <a:gd name="T8" fmla="*/ 0 w 50"/>
              <a:gd name="T9" fmla="*/ 0 h 22"/>
              <a:gd name="T10" fmla="*/ 2147483647 w 50"/>
              <a:gd name="T11" fmla="*/ 0 h 22"/>
              <a:gd name="T12" fmla="*/ 2147483647 w 50"/>
              <a:gd name="T13" fmla="*/ 0 h 22"/>
              <a:gd name="T14" fmla="*/ 2147483647 w 50"/>
              <a:gd name="T15" fmla="*/ 2147483647 h 22"/>
              <a:gd name="T16" fmla="*/ 2147483647 w 50"/>
              <a:gd name="T17" fmla="*/ 2147483647 h 22"/>
              <a:gd name="T18" fmla="*/ 2147483647 w 50"/>
              <a:gd name="T19" fmla="*/ 2147483647 h 22"/>
              <a:gd name="T20" fmla="*/ 2147483647 w 50"/>
              <a:gd name="T21" fmla="*/ 2147483647 h 22"/>
              <a:gd name="T22" fmla="*/ 2147483647 w 50"/>
              <a:gd name="T23" fmla="*/ 2147483647 h 22"/>
              <a:gd name="T24" fmla="*/ 2147483647 w 50"/>
              <a:gd name="T25" fmla="*/ 2147483647 h 22"/>
              <a:gd name="T26" fmla="*/ 2147483647 w 50"/>
              <a:gd name="T27" fmla="*/ 2147483647 h 22"/>
              <a:gd name="T28" fmla="*/ 2147483647 w 50"/>
              <a:gd name="T29" fmla="*/ 2147483647 h 22"/>
              <a:gd name="T30" fmla="*/ 2147483647 w 50"/>
              <a:gd name="T31" fmla="*/ 2147483647 h 22"/>
              <a:gd name="T32" fmla="*/ 2147483647 w 50"/>
              <a:gd name="T33" fmla="*/ 2147483647 h 22"/>
              <a:gd name="T34" fmla="*/ 2147483647 w 50"/>
              <a:gd name="T35" fmla="*/ 2147483647 h 22"/>
              <a:gd name="T36" fmla="*/ 2147483647 w 50"/>
              <a:gd name="T37" fmla="*/ 2147483647 h 22"/>
              <a:gd name="T38" fmla="*/ 2147483647 w 50"/>
              <a:gd name="T39" fmla="*/ 2147483647 h 2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0" h="22">
                <a:moveTo>
                  <a:pt x="4" y="8"/>
                </a:moveTo>
                <a:lnTo>
                  <a:pt x="4" y="8"/>
                </a:lnTo>
                <a:lnTo>
                  <a:pt x="2" y="4"/>
                </a:lnTo>
                <a:lnTo>
                  <a:pt x="0" y="0"/>
                </a:lnTo>
                <a:lnTo>
                  <a:pt x="50" y="0"/>
                </a:lnTo>
                <a:lnTo>
                  <a:pt x="50" y="4"/>
                </a:lnTo>
                <a:lnTo>
                  <a:pt x="48" y="10"/>
                </a:lnTo>
                <a:lnTo>
                  <a:pt x="44" y="14"/>
                </a:lnTo>
                <a:lnTo>
                  <a:pt x="40" y="18"/>
                </a:lnTo>
                <a:lnTo>
                  <a:pt x="34" y="20"/>
                </a:lnTo>
                <a:lnTo>
                  <a:pt x="28" y="22"/>
                </a:lnTo>
                <a:lnTo>
                  <a:pt x="20" y="22"/>
                </a:lnTo>
                <a:lnTo>
                  <a:pt x="14" y="20"/>
                </a:lnTo>
                <a:lnTo>
                  <a:pt x="8" y="14"/>
                </a:lnTo>
                <a:lnTo>
                  <a:pt x="4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40" name="Freeform 16"/>
          <p:cNvSpPr>
            <a:spLocks/>
          </p:cNvSpPr>
          <p:nvPr/>
        </p:nvSpPr>
        <p:spPr bwMode="gray">
          <a:xfrm>
            <a:off x="8691563" y="473075"/>
            <a:ext cx="50800" cy="38100"/>
          </a:xfrm>
          <a:custGeom>
            <a:avLst/>
            <a:gdLst>
              <a:gd name="T0" fmla="*/ 2147483647 w 70"/>
              <a:gd name="T1" fmla="*/ 2147483647 h 54"/>
              <a:gd name="T2" fmla="*/ 0 w 70"/>
              <a:gd name="T3" fmla="*/ 2147483647 h 54"/>
              <a:gd name="T4" fmla="*/ 0 w 70"/>
              <a:gd name="T5" fmla="*/ 2147483647 h 54"/>
              <a:gd name="T6" fmla="*/ 2147483647 w 70"/>
              <a:gd name="T7" fmla="*/ 2147483647 h 54"/>
              <a:gd name="T8" fmla="*/ 2147483647 w 70"/>
              <a:gd name="T9" fmla="*/ 0 h 54"/>
              <a:gd name="T10" fmla="*/ 2147483647 w 70"/>
              <a:gd name="T11" fmla="*/ 0 h 54"/>
              <a:gd name="T12" fmla="*/ 2147483647 w 70"/>
              <a:gd name="T13" fmla="*/ 2147483647 h 54"/>
              <a:gd name="T14" fmla="*/ 2147483647 w 70"/>
              <a:gd name="T15" fmla="*/ 2147483647 h 54"/>
              <a:gd name="T16" fmla="*/ 2147483647 w 70"/>
              <a:gd name="T17" fmla="*/ 2147483647 h 54"/>
              <a:gd name="T18" fmla="*/ 2147483647 w 70"/>
              <a:gd name="T19" fmla="*/ 2147483647 h 54"/>
              <a:gd name="T20" fmla="*/ 2147483647 w 70"/>
              <a:gd name="T21" fmla="*/ 2147483647 h 54"/>
              <a:gd name="T22" fmla="*/ 2147483647 w 70"/>
              <a:gd name="T23" fmla="*/ 2147483647 h 54"/>
              <a:gd name="T24" fmla="*/ 2147483647 w 70"/>
              <a:gd name="T25" fmla="*/ 2147483647 h 54"/>
              <a:gd name="T26" fmla="*/ 2147483647 w 70"/>
              <a:gd name="T27" fmla="*/ 2147483647 h 54"/>
              <a:gd name="T28" fmla="*/ 2147483647 w 70"/>
              <a:gd name="T29" fmla="*/ 2147483647 h 54"/>
              <a:gd name="T30" fmla="*/ 2147483647 w 70"/>
              <a:gd name="T31" fmla="*/ 2147483647 h 5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0" h="54">
                <a:moveTo>
                  <a:pt x="26" y="22"/>
                </a:moveTo>
                <a:lnTo>
                  <a:pt x="0" y="22"/>
                </a:lnTo>
                <a:lnTo>
                  <a:pt x="0" y="10"/>
                </a:lnTo>
                <a:lnTo>
                  <a:pt x="28" y="10"/>
                </a:lnTo>
                <a:lnTo>
                  <a:pt x="36" y="0"/>
                </a:lnTo>
                <a:lnTo>
                  <a:pt x="44" y="10"/>
                </a:lnTo>
                <a:lnTo>
                  <a:pt x="70" y="10"/>
                </a:lnTo>
                <a:lnTo>
                  <a:pt x="70" y="22"/>
                </a:lnTo>
                <a:lnTo>
                  <a:pt x="44" y="22"/>
                </a:lnTo>
                <a:lnTo>
                  <a:pt x="44" y="54"/>
                </a:lnTo>
                <a:lnTo>
                  <a:pt x="26" y="54"/>
                </a:lnTo>
                <a:lnTo>
                  <a:pt x="26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41" name="Freeform 17"/>
          <p:cNvSpPr>
            <a:spLocks/>
          </p:cNvSpPr>
          <p:nvPr/>
        </p:nvSpPr>
        <p:spPr bwMode="gray">
          <a:xfrm>
            <a:off x="8713788" y="434975"/>
            <a:ext cx="33337" cy="34925"/>
          </a:xfrm>
          <a:custGeom>
            <a:avLst/>
            <a:gdLst>
              <a:gd name="T0" fmla="*/ 0 w 48"/>
              <a:gd name="T1" fmla="*/ 2147483647 h 50"/>
              <a:gd name="T2" fmla="*/ 0 w 48"/>
              <a:gd name="T3" fmla="*/ 2147483647 h 50"/>
              <a:gd name="T4" fmla="*/ 2147483647 w 48"/>
              <a:gd name="T5" fmla="*/ 2147483647 h 50"/>
              <a:gd name="T6" fmla="*/ 2147483647 w 48"/>
              <a:gd name="T7" fmla="*/ 2147483647 h 50"/>
              <a:gd name="T8" fmla="*/ 2147483647 w 48"/>
              <a:gd name="T9" fmla="*/ 2147483647 h 50"/>
              <a:gd name="T10" fmla="*/ 2147483647 w 48"/>
              <a:gd name="T11" fmla="*/ 2147483647 h 50"/>
              <a:gd name="T12" fmla="*/ 2147483647 w 48"/>
              <a:gd name="T13" fmla="*/ 2147483647 h 50"/>
              <a:gd name="T14" fmla="*/ 2147483647 w 48"/>
              <a:gd name="T15" fmla="*/ 2147483647 h 50"/>
              <a:gd name="T16" fmla="*/ 2147483647 w 48"/>
              <a:gd name="T17" fmla="*/ 2147483647 h 50"/>
              <a:gd name="T18" fmla="*/ 2147483647 w 48"/>
              <a:gd name="T19" fmla="*/ 2147483647 h 50"/>
              <a:gd name="T20" fmla="*/ 2147483647 w 48"/>
              <a:gd name="T21" fmla="*/ 2147483647 h 50"/>
              <a:gd name="T22" fmla="*/ 2147483647 w 48"/>
              <a:gd name="T23" fmla="*/ 0 h 50"/>
              <a:gd name="T24" fmla="*/ 2147483647 w 48"/>
              <a:gd name="T25" fmla="*/ 0 h 50"/>
              <a:gd name="T26" fmla="*/ 2147483647 w 48"/>
              <a:gd name="T27" fmla="*/ 0 h 50"/>
              <a:gd name="T28" fmla="*/ 2147483647 w 48"/>
              <a:gd name="T29" fmla="*/ 2147483647 h 50"/>
              <a:gd name="T30" fmla="*/ 2147483647 w 48"/>
              <a:gd name="T31" fmla="*/ 2147483647 h 50"/>
              <a:gd name="T32" fmla="*/ 2147483647 w 48"/>
              <a:gd name="T33" fmla="*/ 2147483647 h 50"/>
              <a:gd name="T34" fmla="*/ 2147483647 w 48"/>
              <a:gd name="T35" fmla="*/ 2147483647 h 50"/>
              <a:gd name="T36" fmla="*/ 2147483647 w 48"/>
              <a:gd name="T37" fmla="*/ 2147483647 h 50"/>
              <a:gd name="T38" fmla="*/ 2147483647 w 48"/>
              <a:gd name="T39" fmla="*/ 2147483647 h 50"/>
              <a:gd name="T40" fmla="*/ 2147483647 w 48"/>
              <a:gd name="T41" fmla="*/ 2147483647 h 50"/>
              <a:gd name="T42" fmla="*/ 2147483647 w 48"/>
              <a:gd name="T43" fmla="*/ 2147483647 h 50"/>
              <a:gd name="T44" fmla="*/ 2147483647 w 48"/>
              <a:gd name="T45" fmla="*/ 2147483647 h 50"/>
              <a:gd name="T46" fmla="*/ 2147483647 w 48"/>
              <a:gd name="T47" fmla="*/ 2147483647 h 50"/>
              <a:gd name="T48" fmla="*/ 2147483647 w 48"/>
              <a:gd name="T49" fmla="*/ 2147483647 h 50"/>
              <a:gd name="T50" fmla="*/ 2147483647 w 48"/>
              <a:gd name="T51" fmla="*/ 2147483647 h 50"/>
              <a:gd name="T52" fmla="*/ 2147483647 w 48"/>
              <a:gd name="T53" fmla="*/ 2147483647 h 50"/>
              <a:gd name="T54" fmla="*/ 2147483647 w 48"/>
              <a:gd name="T55" fmla="*/ 2147483647 h 50"/>
              <a:gd name="T56" fmla="*/ 2147483647 w 48"/>
              <a:gd name="T57" fmla="*/ 2147483647 h 50"/>
              <a:gd name="T58" fmla="*/ 2147483647 w 48"/>
              <a:gd name="T59" fmla="*/ 2147483647 h 50"/>
              <a:gd name="T60" fmla="*/ 0 w 48"/>
              <a:gd name="T61" fmla="*/ 2147483647 h 50"/>
              <a:gd name="T62" fmla="*/ 0 w 48"/>
              <a:gd name="T63" fmla="*/ 2147483647 h 5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48" h="50">
                <a:moveTo>
                  <a:pt x="0" y="38"/>
                </a:moveTo>
                <a:lnTo>
                  <a:pt x="0" y="38"/>
                </a:lnTo>
                <a:lnTo>
                  <a:pt x="8" y="34"/>
                </a:lnTo>
                <a:lnTo>
                  <a:pt x="12" y="32"/>
                </a:lnTo>
                <a:lnTo>
                  <a:pt x="14" y="28"/>
                </a:lnTo>
                <a:lnTo>
                  <a:pt x="16" y="22"/>
                </a:lnTo>
                <a:lnTo>
                  <a:pt x="18" y="16"/>
                </a:lnTo>
                <a:lnTo>
                  <a:pt x="24" y="6"/>
                </a:lnTo>
                <a:lnTo>
                  <a:pt x="26" y="4"/>
                </a:lnTo>
                <a:lnTo>
                  <a:pt x="26" y="0"/>
                </a:lnTo>
                <a:lnTo>
                  <a:pt x="32" y="0"/>
                </a:lnTo>
                <a:lnTo>
                  <a:pt x="38" y="4"/>
                </a:lnTo>
                <a:lnTo>
                  <a:pt x="44" y="8"/>
                </a:lnTo>
                <a:lnTo>
                  <a:pt x="46" y="14"/>
                </a:lnTo>
                <a:lnTo>
                  <a:pt x="48" y="20"/>
                </a:lnTo>
                <a:lnTo>
                  <a:pt x="48" y="28"/>
                </a:lnTo>
                <a:lnTo>
                  <a:pt x="46" y="34"/>
                </a:lnTo>
                <a:lnTo>
                  <a:pt x="44" y="40"/>
                </a:lnTo>
                <a:lnTo>
                  <a:pt x="38" y="46"/>
                </a:lnTo>
                <a:lnTo>
                  <a:pt x="32" y="48"/>
                </a:lnTo>
                <a:lnTo>
                  <a:pt x="24" y="50"/>
                </a:lnTo>
                <a:lnTo>
                  <a:pt x="18" y="50"/>
                </a:lnTo>
                <a:lnTo>
                  <a:pt x="8" y="46"/>
                </a:lnTo>
                <a:lnTo>
                  <a:pt x="4" y="42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42" name="Freeform 18"/>
          <p:cNvSpPr>
            <a:spLocks/>
          </p:cNvSpPr>
          <p:nvPr/>
        </p:nvSpPr>
        <p:spPr bwMode="gray">
          <a:xfrm>
            <a:off x="8624888" y="382588"/>
            <a:ext cx="47625" cy="57150"/>
          </a:xfrm>
          <a:custGeom>
            <a:avLst/>
            <a:gdLst>
              <a:gd name="T0" fmla="*/ 2147483647 w 68"/>
              <a:gd name="T1" fmla="*/ 2147483647 h 80"/>
              <a:gd name="T2" fmla="*/ 2147483647 w 68"/>
              <a:gd name="T3" fmla="*/ 2147483647 h 80"/>
              <a:gd name="T4" fmla="*/ 2147483647 w 68"/>
              <a:gd name="T5" fmla="*/ 0 h 80"/>
              <a:gd name="T6" fmla="*/ 2147483647 w 68"/>
              <a:gd name="T7" fmla="*/ 2147483647 h 80"/>
              <a:gd name="T8" fmla="*/ 2147483647 w 68"/>
              <a:gd name="T9" fmla="*/ 2147483647 h 80"/>
              <a:gd name="T10" fmla="*/ 2147483647 w 68"/>
              <a:gd name="T11" fmla="*/ 2147483647 h 80"/>
              <a:gd name="T12" fmla="*/ 2147483647 w 68"/>
              <a:gd name="T13" fmla="*/ 2147483647 h 80"/>
              <a:gd name="T14" fmla="*/ 2147483647 w 68"/>
              <a:gd name="T15" fmla="*/ 2147483647 h 80"/>
              <a:gd name="T16" fmla="*/ 2147483647 w 68"/>
              <a:gd name="T17" fmla="*/ 2147483647 h 80"/>
              <a:gd name="T18" fmla="*/ 2147483647 w 68"/>
              <a:gd name="T19" fmla="*/ 2147483647 h 80"/>
              <a:gd name="T20" fmla="*/ 2147483647 w 68"/>
              <a:gd name="T21" fmla="*/ 2147483647 h 80"/>
              <a:gd name="T22" fmla="*/ 2147483647 w 68"/>
              <a:gd name="T23" fmla="*/ 2147483647 h 80"/>
              <a:gd name="T24" fmla="*/ 2147483647 w 68"/>
              <a:gd name="T25" fmla="*/ 2147483647 h 80"/>
              <a:gd name="T26" fmla="*/ 2147483647 w 68"/>
              <a:gd name="T27" fmla="*/ 2147483647 h 80"/>
              <a:gd name="T28" fmla="*/ 2147483647 w 68"/>
              <a:gd name="T29" fmla="*/ 2147483647 h 80"/>
              <a:gd name="T30" fmla="*/ 2147483647 w 68"/>
              <a:gd name="T31" fmla="*/ 2147483647 h 80"/>
              <a:gd name="T32" fmla="*/ 2147483647 w 68"/>
              <a:gd name="T33" fmla="*/ 2147483647 h 80"/>
              <a:gd name="T34" fmla="*/ 2147483647 w 68"/>
              <a:gd name="T35" fmla="*/ 2147483647 h 80"/>
              <a:gd name="T36" fmla="*/ 2147483647 w 68"/>
              <a:gd name="T37" fmla="*/ 2147483647 h 80"/>
              <a:gd name="T38" fmla="*/ 2147483647 w 68"/>
              <a:gd name="T39" fmla="*/ 0 h 80"/>
              <a:gd name="T40" fmla="*/ 2147483647 w 68"/>
              <a:gd name="T41" fmla="*/ 2147483647 h 80"/>
              <a:gd name="T42" fmla="*/ 0 w 68"/>
              <a:gd name="T43" fmla="*/ 2147483647 h 80"/>
              <a:gd name="T44" fmla="*/ 0 w 68"/>
              <a:gd name="T45" fmla="*/ 2147483647 h 80"/>
              <a:gd name="T46" fmla="*/ 2147483647 w 68"/>
              <a:gd name="T47" fmla="*/ 2147483647 h 80"/>
              <a:gd name="T48" fmla="*/ 2147483647 w 68"/>
              <a:gd name="T49" fmla="*/ 2147483647 h 80"/>
              <a:gd name="T50" fmla="*/ 2147483647 w 68"/>
              <a:gd name="T51" fmla="*/ 2147483647 h 80"/>
              <a:gd name="T52" fmla="*/ 2147483647 w 68"/>
              <a:gd name="T53" fmla="*/ 2147483647 h 80"/>
              <a:gd name="T54" fmla="*/ 2147483647 w 68"/>
              <a:gd name="T55" fmla="*/ 2147483647 h 80"/>
              <a:gd name="T56" fmla="*/ 2147483647 w 68"/>
              <a:gd name="T57" fmla="*/ 2147483647 h 80"/>
              <a:gd name="T58" fmla="*/ 2147483647 w 68"/>
              <a:gd name="T59" fmla="*/ 2147483647 h 80"/>
              <a:gd name="T60" fmla="*/ 2147483647 w 68"/>
              <a:gd name="T61" fmla="*/ 2147483647 h 80"/>
              <a:gd name="T62" fmla="*/ 2147483647 w 68"/>
              <a:gd name="T63" fmla="*/ 2147483647 h 80"/>
              <a:gd name="T64" fmla="*/ 2147483647 w 68"/>
              <a:gd name="T65" fmla="*/ 2147483647 h 80"/>
              <a:gd name="T66" fmla="*/ 2147483647 w 68"/>
              <a:gd name="T67" fmla="*/ 2147483647 h 80"/>
              <a:gd name="T68" fmla="*/ 2147483647 w 68"/>
              <a:gd name="T69" fmla="*/ 2147483647 h 80"/>
              <a:gd name="T70" fmla="*/ 2147483647 w 68"/>
              <a:gd name="T71" fmla="*/ 2147483647 h 80"/>
              <a:gd name="T72" fmla="*/ 2147483647 w 68"/>
              <a:gd name="T73" fmla="*/ 2147483647 h 80"/>
              <a:gd name="T74" fmla="*/ 2147483647 w 68"/>
              <a:gd name="T75" fmla="*/ 2147483647 h 80"/>
              <a:gd name="T76" fmla="*/ 2147483647 w 68"/>
              <a:gd name="T77" fmla="*/ 2147483647 h 80"/>
              <a:gd name="T78" fmla="*/ 2147483647 w 68"/>
              <a:gd name="T79" fmla="*/ 2147483647 h 80"/>
              <a:gd name="T80" fmla="*/ 2147483647 w 68"/>
              <a:gd name="T81" fmla="*/ 2147483647 h 80"/>
              <a:gd name="T82" fmla="*/ 2147483647 w 68"/>
              <a:gd name="T83" fmla="*/ 2147483647 h 80"/>
              <a:gd name="T84" fmla="*/ 2147483647 w 68"/>
              <a:gd name="T85" fmla="*/ 2147483647 h 80"/>
              <a:gd name="T86" fmla="*/ 2147483647 w 68"/>
              <a:gd name="T87" fmla="*/ 2147483647 h 80"/>
              <a:gd name="T88" fmla="*/ 2147483647 w 68"/>
              <a:gd name="T89" fmla="*/ 2147483647 h 80"/>
              <a:gd name="T90" fmla="*/ 2147483647 w 68"/>
              <a:gd name="T91" fmla="*/ 2147483647 h 80"/>
              <a:gd name="T92" fmla="*/ 2147483647 w 68"/>
              <a:gd name="T93" fmla="*/ 2147483647 h 80"/>
              <a:gd name="T94" fmla="*/ 2147483647 w 68"/>
              <a:gd name="T95" fmla="*/ 2147483647 h 80"/>
              <a:gd name="T96" fmla="*/ 2147483647 w 68"/>
              <a:gd name="T97" fmla="*/ 2147483647 h 80"/>
              <a:gd name="T98" fmla="*/ 2147483647 w 68"/>
              <a:gd name="T99" fmla="*/ 2147483647 h 80"/>
              <a:gd name="T100" fmla="*/ 2147483647 w 68"/>
              <a:gd name="T101" fmla="*/ 2147483647 h 80"/>
              <a:gd name="T102" fmla="*/ 2147483647 w 68"/>
              <a:gd name="T103" fmla="*/ 2147483647 h 80"/>
              <a:gd name="T104" fmla="*/ 2147483647 w 68"/>
              <a:gd name="T105" fmla="*/ 2147483647 h 80"/>
              <a:gd name="T106" fmla="*/ 2147483647 w 68"/>
              <a:gd name="T107" fmla="*/ 2147483647 h 80"/>
              <a:gd name="T108" fmla="*/ 2147483647 w 68"/>
              <a:gd name="T109" fmla="*/ 2147483647 h 80"/>
              <a:gd name="T110" fmla="*/ 2147483647 w 68"/>
              <a:gd name="T111" fmla="*/ 2147483647 h 80"/>
              <a:gd name="T112" fmla="*/ 2147483647 w 68"/>
              <a:gd name="T113" fmla="*/ 2147483647 h 8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8" h="80">
                <a:moveTo>
                  <a:pt x="60" y="2"/>
                </a:moveTo>
                <a:lnTo>
                  <a:pt x="60" y="2"/>
                </a:lnTo>
                <a:lnTo>
                  <a:pt x="52" y="0"/>
                </a:lnTo>
                <a:lnTo>
                  <a:pt x="44" y="2"/>
                </a:lnTo>
                <a:lnTo>
                  <a:pt x="38" y="6"/>
                </a:lnTo>
                <a:lnTo>
                  <a:pt x="36" y="8"/>
                </a:lnTo>
                <a:lnTo>
                  <a:pt x="34" y="12"/>
                </a:lnTo>
                <a:lnTo>
                  <a:pt x="34" y="48"/>
                </a:lnTo>
                <a:lnTo>
                  <a:pt x="34" y="52"/>
                </a:lnTo>
                <a:lnTo>
                  <a:pt x="30" y="52"/>
                </a:lnTo>
                <a:lnTo>
                  <a:pt x="26" y="52"/>
                </a:lnTo>
                <a:lnTo>
                  <a:pt x="24" y="48"/>
                </a:lnTo>
                <a:lnTo>
                  <a:pt x="24" y="12"/>
                </a:lnTo>
                <a:lnTo>
                  <a:pt x="24" y="6"/>
                </a:lnTo>
                <a:lnTo>
                  <a:pt x="22" y="0"/>
                </a:lnTo>
                <a:lnTo>
                  <a:pt x="2" y="8"/>
                </a:lnTo>
                <a:lnTo>
                  <a:pt x="0" y="8"/>
                </a:lnTo>
                <a:lnTo>
                  <a:pt x="6" y="12"/>
                </a:lnTo>
                <a:lnTo>
                  <a:pt x="8" y="14"/>
                </a:lnTo>
                <a:lnTo>
                  <a:pt x="8" y="18"/>
                </a:lnTo>
                <a:lnTo>
                  <a:pt x="8" y="64"/>
                </a:lnTo>
                <a:lnTo>
                  <a:pt x="8" y="66"/>
                </a:lnTo>
                <a:lnTo>
                  <a:pt x="10" y="68"/>
                </a:lnTo>
                <a:lnTo>
                  <a:pt x="10" y="70"/>
                </a:lnTo>
                <a:lnTo>
                  <a:pt x="10" y="72"/>
                </a:lnTo>
                <a:lnTo>
                  <a:pt x="16" y="76"/>
                </a:lnTo>
                <a:lnTo>
                  <a:pt x="22" y="80"/>
                </a:lnTo>
                <a:lnTo>
                  <a:pt x="28" y="80"/>
                </a:lnTo>
                <a:lnTo>
                  <a:pt x="36" y="80"/>
                </a:lnTo>
                <a:lnTo>
                  <a:pt x="44" y="76"/>
                </a:lnTo>
                <a:lnTo>
                  <a:pt x="48" y="70"/>
                </a:lnTo>
                <a:lnTo>
                  <a:pt x="50" y="64"/>
                </a:lnTo>
                <a:lnTo>
                  <a:pt x="50" y="44"/>
                </a:lnTo>
                <a:lnTo>
                  <a:pt x="50" y="38"/>
                </a:lnTo>
                <a:lnTo>
                  <a:pt x="52" y="34"/>
                </a:lnTo>
                <a:lnTo>
                  <a:pt x="56" y="32"/>
                </a:lnTo>
                <a:lnTo>
                  <a:pt x="60" y="32"/>
                </a:lnTo>
                <a:lnTo>
                  <a:pt x="68" y="36"/>
                </a:lnTo>
                <a:lnTo>
                  <a:pt x="68" y="16"/>
                </a:lnTo>
                <a:lnTo>
                  <a:pt x="66" y="6"/>
                </a:lnTo>
                <a:lnTo>
                  <a:pt x="62" y="4"/>
                </a:lnTo>
                <a:lnTo>
                  <a:pt x="60" y="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43" name="Freeform 19"/>
          <p:cNvSpPr>
            <a:spLocks/>
          </p:cNvSpPr>
          <p:nvPr/>
        </p:nvSpPr>
        <p:spPr bwMode="gray">
          <a:xfrm>
            <a:off x="8764588" y="376238"/>
            <a:ext cx="36512" cy="57150"/>
          </a:xfrm>
          <a:custGeom>
            <a:avLst/>
            <a:gdLst>
              <a:gd name="T0" fmla="*/ 2147483647 w 52"/>
              <a:gd name="T1" fmla="*/ 2147483647 h 80"/>
              <a:gd name="T2" fmla="*/ 2147483647 w 52"/>
              <a:gd name="T3" fmla="*/ 2147483647 h 80"/>
              <a:gd name="T4" fmla="*/ 2147483647 w 52"/>
              <a:gd name="T5" fmla="*/ 2147483647 h 80"/>
              <a:gd name="T6" fmla="*/ 2147483647 w 52"/>
              <a:gd name="T7" fmla="*/ 2147483647 h 80"/>
              <a:gd name="T8" fmla="*/ 2147483647 w 52"/>
              <a:gd name="T9" fmla="*/ 2147483647 h 80"/>
              <a:gd name="T10" fmla="*/ 2147483647 w 52"/>
              <a:gd name="T11" fmla="*/ 2147483647 h 80"/>
              <a:gd name="T12" fmla="*/ 0 w 52"/>
              <a:gd name="T13" fmla="*/ 2147483647 h 80"/>
              <a:gd name="T14" fmla="*/ 0 w 52"/>
              <a:gd name="T15" fmla="*/ 2147483647 h 80"/>
              <a:gd name="T16" fmla="*/ 0 w 52"/>
              <a:gd name="T17" fmla="*/ 2147483647 h 80"/>
              <a:gd name="T18" fmla="*/ 2147483647 w 52"/>
              <a:gd name="T19" fmla="*/ 0 h 80"/>
              <a:gd name="T20" fmla="*/ 2147483647 w 52"/>
              <a:gd name="T21" fmla="*/ 0 h 80"/>
              <a:gd name="T22" fmla="*/ 2147483647 w 52"/>
              <a:gd name="T23" fmla="*/ 2147483647 h 80"/>
              <a:gd name="T24" fmla="*/ 2147483647 w 52"/>
              <a:gd name="T25" fmla="*/ 2147483647 h 80"/>
              <a:gd name="T26" fmla="*/ 2147483647 w 52"/>
              <a:gd name="T27" fmla="*/ 2147483647 h 80"/>
              <a:gd name="T28" fmla="*/ 2147483647 w 52"/>
              <a:gd name="T29" fmla="*/ 2147483647 h 80"/>
              <a:gd name="T30" fmla="*/ 2147483647 w 52"/>
              <a:gd name="T31" fmla="*/ 2147483647 h 80"/>
              <a:gd name="T32" fmla="*/ 2147483647 w 52"/>
              <a:gd name="T33" fmla="*/ 2147483647 h 80"/>
              <a:gd name="T34" fmla="*/ 2147483647 w 52"/>
              <a:gd name="T35" fmla="*/ 2147483647 h 80"/>
              <a:gd name="T36" fmla="*/ 2147483647 w 52"/>
              <a:gd name="T37" fmla="*/ 2147483647 h 80"/>
              <a:gd name="T38" fmla="*/ 2147483647 w 52"/>
              <a:gd name="T39" fmla="*/ 2147483647 h 80"/>
              <a:gd name="T40" fmla="*/ 2147483647 w 52"/>
              <a:gd name="T41" fmla="*/ 2147483647 h 80"/>
              <a:gd name="T42" fmla="*/ 2147483647 w 52"/>
              <a:gd name="T43" fmla="*/ 2147483647 h 80"/>
              <a:gd name="T44" fmla="*/ 2147483647 w 52"/>
              <a:gd name="T45" fmla="*/ 2147483647 h 80"/>
              <a:gd name="T46" fmla="*/ 2147483647 w 52"/>
              <a:gd name="T47" fmla="*/ 2147483647 h 80"/>
              <a:gd name="T48" fmla="*/ 2147483647 w 52"/>
              <a:gd name="T49" fmla="*/ 2147483647 h 80"/>
              <a:gd name="T50" fmla="*/ 2147483647 w 52"/>
              <a:gd name="T51" fmla="*/ 2147483647 h 8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2" h="80">
                <a:moveTo>
                  <a:pt x="40" y="68"/>
                </a:moveTo>
                <a:lnTo>
                  <a:pt x="40" y="68"/>
                </a:lnTo>
                <a:lnTo>
                  <a:pt x="16" y="46"/>
                </a:lnTo>
                <a:lnTo>
                  <a:pt x="6" y="36"/>
                </a:lnTo>
                <a:lnTo>
                  <a:pt x="2" y="28"/>
                </a:lnTo>
                <a:lnTo>
                  <a:pt x="0" y="20"/>
                </a:lnTo>
                <a:lnTo>
                  <a:pt x="0" y="10"/>
                </a:lnTo>
                <a:lnTo>
                  <a:pt x="12" y="0"/>
                </a:lnTo>
                <a:lnTo>
                  <a:pt x="12" y="14"/>
                </a:lnTo>
                <a:lnTo>
                  <a:pt x="12" y="20"/>
                </a:lnTo>
                <a:lnTo>
                  <a:pt x="14" y="26"/>
                </a:lnTo>
                <a:lnTo>
                  <a:pt x="46" y="56"/>
                </a:lnTo>
                <a:lnTo>
                  <a:pt x="52" y="64"/>
                </a:lnTo>
                <a:lnTo>
                  <a:pt x="52" y="68"/>
                </a:lnTo>
                <a:lnTo>
                  <a:pt x="50" y="72"/>
                </a:lnTo>
                <a:lnTo>
                  <a:pt x="46" y="80"/>
                </a:lnTo>
                <a:lnTo>
                  <a:pt x="44" y="74"/>
                </a:lnTo>
                <a:lnTo>
                  <a:pt x="40" y="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44" name="Freeform 20"/>
          <p:cNvSpPr>
            <a:spLocks/>
          </p:cNvSpPr>
          <p:nvPr/>
        </p:nvSpPr>
        <p:spPr bwMode="gray">
          <a:xfrm>
            <a:off x="8737600" y="376238"/>
            <a:ext cx="19050" cy="52387"/>
          </a:xfrm>
          <a:custGeom>
            <a:avLst/>
            <a:gdLst>
              <a:gd name="T0" fmla="*/ 0 w 26"/>
              <a:gd name="T1" fmla="*/ 0 h 74"/>
              <a:gd name="T2" fmla="*/ 0 w 26"/>
              <a:gd name="T3" fmla="*/ 0 h 74"/>
              <a:gd name="T4" fmla="*/ 2147483647 w 26"/>
              <a:gd name="T5" fmla="*/ 0 h 74"/>
              <a:gd name="T6" fmla="*/ 2147483647 w 26"/>
              <a:gd name="T7" fmla="*/ 2147483647 h 74"/>
              <a:gd name="T8" fmla="*/ 0 w 26"/>
              <a:gd name="T9" fmla="*/ 2147483647 h 74"/>
              <a:gd name="T10" fmla="*/ 0 w 26"/>
              <a:gd name="T11" fmla="*/ 0 h 74"/>
              <a:gd name="T12" fmla="*/ 0 w 26"/>
              <a:gd name="T13" fmla="*/ 0 h 7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6" h="74">
                <a:moveTo>
                  <a:pt x="0" y="0"/>
                </a:moveTo>
                <a:lnTo>
                  <a:pt x="0" y="0"/>
                </a:lnTo>
                <a:lnTo>
                  <a:pt x="26" y="0"/>
                </a:lnTo>
                <a:lnTo>
                  <a:pt x="26" y="74"/>
                </a:lnTo>
                <a:lnTo>
                  <a:pt x="0" y="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45" name="Freeform 21"/>
          <p:cNvSpPr>
            <a:spLocks/>
          </p:cNvSpPr>
          <p:nvPr/>
        </p:nvSpPr>
        <p:spPr bwMode="gray">
          <a:xfrm>
            <a:off x="8777288" y="376238"/>
            <a:ext cx="23812" cy="28575"/>
          </a:xfrm>
          <a:custGeom>
            <a:avLst/>
            <a:gdLst>
              <a:gd name="T0" fmla="*/ 0 w 34"/>
              <a:gd name="T1" fmla="*/ 2147483647 h 40"/>
              <a:gd name="T2" fmla="*/ 0 w 34"/>
              <a:gd name="T3" fmla="*/ 2147483647 h 40"/>
              <a:gd name="T4" fmla="*/ 2147483647 w 34"/>
              <a:gd name="T5" fmla="*/ 0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0 h 40"/>
              <a:gd name="T20" fmla="*/ 2147483647 w 34"/>
              <a:gd name="T21" fmla="*/ 0 h 40"/>
              <a:gd name="T22" fmla="*/ 2147483647 w 34"/>
              <a:gd name="T23" fmla="*/ 2147483647 h 40"/>
              <a:gd name="T24" fmla="*/ 2147483647 w 34"/>
              <a:gd name="T25" fmla="*/ 2147483647 h 40"/>
              <a:gd name="T26" fmla="*/ 2147483647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0 w 34"/>
              <a:gd name="T33" fmla="*/ 2147483647 h 40"/>
              <a:gd name="T34" fmla="*/ 0 w 34"/>
              <a:gd name="T35" fmla="*/ 2147483647 h 40"/>
              <a:gd name="T36" fmla="*/ 0 w 34"/>
              <a:gd name="T37" fmla="*/ 2147483647 h 4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4" h="40">
                <a:moveTo>
                  <a:pt x="0" y="6"/>
                </a:moveTo>
                <a:lnTo>
                  <a:pt x="0" y="6"/>
                </a:lnTo>
                <a:lnTo>
                  <a:pt x="8" y="0"/>
                </a:lnTo>
                <a:lnTo>
                  <a:pt x="14" y="6"/>
                </a:lnTo>
                <a:lnTo>
                  <a:pt x="14" y="28"/>
                </a:lnTo>
                <a:lnTo>
                  <a:pt x="18" y="24"/>
                </a:lnTo>
                <a:lnTo>
                  <a:pt x="20" y="16"/>
                </a:lnTo>
                <a:lnTo>
                  <a:pt x="20" y="0"/>
                </a:lnTo>
                <a:lnTo>
                  <a:pt x="34" y="12"/>
                </a:lnTo>
                <a:lnTo>
                  <a:pt x="34" y="20"/>
                </a:lnTo>
                <a:lnTo>
                  <a:pt x="32" y="28"/>
                </a:lnTo>
                <a:lnTo>
                  <a:pt x="22" y="40"/>
                </a:lnTo>
                <a:lnTo>
                  <a:pt x="0" y="18"/>
                </a:lnTo>
                <a:lnTo>
                  <a:pt x="0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46" name="Freeform 22"/>
          <p:cNvSpPr>
            <a:spLocks/>
          </p:cNvSpPr>
          <p:nvPr/>
        </p:nvSpPr>
        <p:spPr bwMode="gray">
          <a:xfrm>
            <a:off x="8745538" y="287338"/>
            <a:ext cx="57150" cy="53975"/>
          </a:xfrm>
          <a:custGeom>
            <a:avLst/>
            <a:gdLst>
              <a:gd name="T0" fmla="*/ 2147483647 w 80"/>
              <a:gd name="T1" fmla="*/ 2147483647 h 76"/>
              <a:gd name="T2" fmla="*/ 2147483647 w 80"/>
              <a:gd name="T3" fmla="*/ 2147483647 h 76"/>
              <a:gd name="T4" fmla="*/ 2147483647 w 80"/>
              <a:gd name="T5" fmla="*/ 2147483647 h 76"/>
              <a:gd name="T6" fmla="*/ 2147483647 w 80"/>
              <a:gd name="T7" fmla="*/ 2147483647 h 76"/>
              <a:gd name="T8" fmla="*/ 2147483647 w 80"/>
              <a:gd name="T9" fmla="*/ 2147483647 h 76"/>
              <a:gd name="T10" fmla="*/ 2147483647 w 80"/>
              <a:gd name="T11" fmla="*/ 2147483647 h 76"/>
              <a:gd name="T12" fmla="*/ 2147483647 w 80"/>
              <a:gd name="T13" fmla="*/ 0 h 76"/>
              <a:gd name="T14" fmla="*/ 2147483647 w 80"/>
              <a:gd name="T15" fmla="*/ 0 h 76"/>
              <a:gd name="T16" fmla="*/ 2147483647 w 80"/>
              <a:gd name="T17" fmla="*/ 2147483647 h 76"/>
              <a:gd name="T18" fmla="*/ 2147483647 w 80"/>
              <a:gd name="T19" fmla="*/ 2147483647 h 76"/>
              <a:gd name="T20" fmla="*/ 2147483647 w 80"/>
              <a:gd name="T21" fmla="*/ 2147483647 h 76"/>
              <a:gd name="T22" fmla="*/ 2147483647 w 80"/>
              <a:gd name="T23" fmla="*/ 2147483647 h 76"/>
              <a:gd name="T24" fmla="*/ 2147483647 w 80"/>
              <a:gd name="T25" fmla="*/ 2147483647 h 76"/>
              <a:gd name="T26" fmla="*/ 2147483647 w 80"/>
              <a:gd name="T27" fmla="*/ 2147483647 h 76"/>
              <a:gd name="T28" fmla="*/ 2147483647 w 80"/>
              <a:gd name="T29" fmla="*/ 2147483647 h 76"/>
              <a:gd name="T30" fmla="*/ 2147483647 w 80"/>
              <a:gd name="T31" fmla="*/ 2147483647 h 76"/>
              <a:gd name="T32" fmla="*/ 2147483647 w 80"/>
              <a:gd name="T33" fmla="*/ 2147483647 h 76"/>
              <a:gd name="T34" fmla="*/ 2147483647 w 80"/>
              <a:gd name="T35" fmla="*/ 2147483647 h 76"/>
              <a:gd name="T36" fmla="*/ 2147483647 w 80"/>
              <a:gd name="T37" fmla="*/ 2147483647 h 76"/>
              <a:gd name="T38" fmla="*/ 2147483647 w 80"/>
              <a:gd name="T39" fmla="*/ 2147483647 h 76"/>
              <a:gd name="T40" fmla="*/ 2147483647 w 80"/>
              <a:gd name="T41" fmla="*/ 2147483647 h 76"/>
              <a:gd name="T42" fmla="*/ 2147483647 w 80"/>
              <a:gd name="T43" fmla="*/ 2147483647 h 76"/>
              <a:gd name="T44" fmla="*/ 2147483647 w 80"/>
              <a:gd name="T45" fmla="*/ 2147483647 h 76"/>
              <a:gd name="T46" fmla="*/ 2147483647 w 80"/>
              <a:gd name="T47" fmla="*/ 2147483647 h 76"/>
              <a:gd name="T48" fmla="*/ 0 w 80"/>
              <a:gd name="T49" fmla="*/ 2147483647 h 76"/>
              <a:gd name="T50" fmla="*/ 0 w 80"/>
              <a:gd name="T51" fmla="*/ 2147483647 h 76"/>
              <a:gd name="T52" fmla="*/ 2147483647 w 80"/>
              <a:gd name="T53" fmla="*/ 2147483647 h 76"/>
              <a:gd name="T54" fmla="*/ 2147483647 w 80"/>
              <a:gd name="T55" fmla="*/ 2147483647 h 76"/>
              <a:gd name="T56" fmla="*/ 2147483647 w 80"/>
              <a:gd name="T57" fmla="*/ 2147483647 h 76"/>
              <a:gd name="T58" fmla="*/ 2147483647 w 80"/>
              <a:gd name="T59" fmla="*/ 2147483647 h 7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80" h="76">
                <a:moveTo>
                  <a:pt x="64" y="76"/>
                </a:moveTo>
                <a:lnTo>
                  <a:pt x="68" y="62"/>
                </a:lnTo>
                <a:lnTo>
                  <a:pt x="80" y="60"/>
                </a:lnTo>
                <a:lnTo>
                  <a:pt x="80" y="24"/>
                </a:lnTo>
                <a:lnTo>
                  <a:pt x="70" y="26"/>
                </a:lnTo>
                <a:lnTo>
                  <a:pt x="70" y="0"/>
                </a:lnTo>
                <a:lnTo>
                  <a:pt x="52" y="4"/>
                </a:lnTo>
                <a:lnTo>
                  <a:pt x="52" y="48"/>
                </a:lnTo>
                <a:lnTo>
                  <a:pt x="50" y="50"/>
                </a:lnTo>
                <a:lnTo>
                  <a:pt x="48" y="52"/>
                </a:lnTo>
                <a:lnTo>
                  <a:pt x="46" y="52"/>
                </a:lnTo>
                <a:lnTo>
                  <a:pt x="44" y="50"/>
                </a:lnTo>
                <a:lnTo>
                  <a:pt x="42" y="48"/>
                </a:lnTo>
                <a:lnTo>
                  <a:pt x="42" y="6"/>
                </a:lnTo>
                <a:lnTo>
                  <a:pt x="24" y="8"/>
                </a:lnTo>
                <a:lnTo>
                  <a:pt x="24" y="26"/>
                </a:lnTo>
                <a:lnTo>
                  <a:pt x="14" y="44"/>
                </a:lnTo>
                <a:lnTo>
                  <a:pt x="0" y="62"/>
                </a:lnTo>
                <a:lnTo>
                  <a:pt x="20" y="62"/>
                </a:lnTo>
                <a:lnTo>
                  <a:pt x="26" y="76"/>
                </a:lnTo>
                <a:lnTo>
                  <a:pt x="64" y="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47" name="Freeform 23"/>
          <p:cNvSpPr>
            <a:spLocks/>
          </p:cNvSpPr>
          <p:nvPr/>
        </p:nvSpPr>
        <p:spPr bwMode="gray">
          <a:xfrm>
            <a:off x="8648700" y="312738"/>
            <a:ext cx="7938" cy="23812"/>
          </a:xfrm>
          <a:custGeom>
            <a:avLst/>
            <a:gdLst>
              <a:gd name="T0" fmla="*/ 2147483647 w 10"/>
              <a:gd name="T1" fmla="*/ 2147483647 h 34"/>
              <a:gd name="T2" fmla="*/ 2147483647 w 10"/>
              <a:gd name="T3" fmla="*/ 2147483647 h 34"/>
              <a:gd name="T4" fmla="*/ 0 w 10"/>
              <a:gd name="T5" fmla="*/ 0 h 34"/>
              <a:gd name="T6" fmla="*/ 0 w 10"/>
              <a:gd name="T7" fmla="*/ 0 h 34"/>
              <a:gd name="T8" fmla="*/ 2147483647 w 10"/>
              <a:gd name="T9" fmla="*/ 0 h 34"/>
              <a:gd name="T10" fmla="*/ 2147483647 w 10"/>
              <a:gd name="T11" fmla="*/ 2147483647 h 34"/>
              <a:gd name="T12" fmla="*/ 2147483647 w 10"/>
              <a:gd name="T13" fmla="*/ 2147483647 h 34"/>
              <a:gd name="T14" fmla="*/ 2147483647 w 10"/>
              <a:gd name="T15" fmla="*/ 2147483647 h 34"/>
              <a:gd name="T16" fmla="*/ 2147483647 w 10"/>
              <a:gd name="T17" fmla="*/ 2147483647 h 34"/>
              <a:gd name="T18" fmla="*/ 2147483647 w 10"/>
              <a:gd name="T19" fmla="*/ 2147483647 h 34"/>
              <a:gd name="T20" fmla="*/ 2147483647 w 10"/>
              <a:gd name="T21" fmla="*/ 2147483647 h 3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0" h="34">
                <a:moveTo>
                  <a:pt x="2" y="30"/>
                </a:moveTo>
                <a:lnTo>
                  <a:pt x="2" y="30"/>
                </a:lnTo>
                <a:lnTo>
                  <a:pt x="0" y="0"/>
                </a:lnTo>
                <a:lnTo>
                  <a:pt x="6" y="0"/>
                </a:lnTo>
                <a:lnTo>
                  <a:pt x="10" y="4"/>
                </a:lnTo>
                <a:lnTo>
                  <a:pt x="10" y="34"/>
                </a:lnTo>
                <a:lnTo>
                  <a:pt x="2" y="34"/>
                </a:lnTo>
                <a:lnTo>
                  <a:pt x="2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48" name="Freeform 24"/>
          <p:cNvSpPr>
            <a:spLocks/>
          </p:cNvSpPr>
          <p:nvPr/>
        </p:nvSpPr>
        <p:spPr bwMode="gray">
          <a:xfrm>
            <a:off x="8642350" y="268288"/>
            <a:ext cx="22225" cy="23812"/>
          </a:xfrm>
          <a:custGeom>
            <a:avLst/>
            <a:gdLst>
              <a:gd name="T0" fmla="*/ 2147483647 w 32"/>
              <a:gd name="T1" fmla="*/ 2147483647 h 34"/>
              <a:gd name="T2" fmla="*/ 2147483647 w 32"/>
              <a:gd name="T3" fmla="*/ 2147483647 h 34"/>
              <a:gd name="T4" fmla="*/ 2147483647 w 32"/>
              <a:gd name="T5" fmla="*/ 2147483647 h 34"/>
              <a:gd name="T6" fmla="*/ 2147483647 w 32"/>
              <a:gd name="T7" fmla="*/ 2147483647 h 34"/>
              <a:gd name="T8" fmla="*/ 0 w 32"/>
              <a:gd name="T9" fmla="*/ 2147483647 h 34"/>
              <a:gd name="T10" fmla="*/ 0 w 32"/>
              <a:gd name="T11" fmla="*/ 0 h 34"/>
              <a:gd name="T12" fmla="*/ 0 w 32"/>
              <a:gd name="T13" fmla="*/ 0 h 34"/>
              <a:gd name="T14" fmla="*/ 2147483647 w 32"/>
              <a:gd name="T15" fmla="*/ 0 h 34"/>
              <a:gd name="T16" fmla="*/ 2147483647 w 32"/>
              <a:gd name="T17" fmla="*/ 2147483647 h 34"/>
              <a:gd name="T18" fmla="*/ 2147483647 w 32"/>
              <a:gd name="T19" fmla="*/ 2147483647 h 34"/>
              <a:gd name="T20" fmla="*/ 2147483647 w 32"/>
              <a:gd name="T21" fmla="*/ 2147483647 h 34"/>
              <a:gd name="T22" fmla="*/ 2147483647 w 32"/>
              <a:gd name="T23" fmla="*/ 2147483647 h 34"/>
              <a:gd name="T24" fmla="*/ 2147483647 w 32"/>
              <a:gd name="T25" fmla="*/ 2147483647 h 34"/>
              <a:gd name="T26" fmla="*/ 2147483647 w 32"/>
              <a:gd name="T27" fmla="*/ 2147483647 h 34"/>
              <a:gd name="T28" fmla="*/ 2147483647 w 32"/>
              <a:gd name="T29" fmla="*/ 2147483647 h 34"/>
              <a:gd name="T30" fmla="*/ 2147483647 w 32"/>
              <a:gd name="T31" fmla="*/ 2147483647 h 3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2" h="34">
                <a:moveTo>
                  <a:pt x="10" y="28"/>
                </a:moveTo>
                <a:lnTo>
                  <a:pt x="10" y="28"/>
                </a:lnTo>
                <a:lnTo>
                  <a:pt x="6" y="8"/>
                </a:lnTo>
                <a:lnTo>
                  <a:pt x="0" y="8"/>
                </a:lnTo>
                <a:lnTo>
                  <a:pt x="0" y="0"/>
                </a:lnTo>
                <a:lnTo>
                  <a:pt x="32" y="0"/>
                </a:lnTo>
                <a:lnTo>
                  <a:pt x="32" y="8"/>
                </a:lnTo>
                <a:lnTo>
                  <a:pt x="24" y="8"/>
                </a:lnTo>
                <a:lnTo>
                  <a:pt x="20" y="34"/>
                </a:lnTo>
                <a:lnTo>
                  <a:pt x="16" y="30"/>
                </a:lnTo>
                <a:lnTo>
                  <a:pt x="1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49" name="Freeform 25"/>
          <p:cNvSpPr>
            <a:spLocks/>
          </p:cNvSpPr>
          <p:nvPr/>
        </p:nvSpPr>
        <p:spPr bwMode="gray">
          <a:xfrm>
            <a:off x="8640763" y="214313"/>
            <a:ext cx="25400" cy="49212"/>
          </a:xfrm>
          <a:custGeom>
            <a:avLst/>
            <a:gdLst>
              <a:gd name="T0" fmla="*/ 2147483647 w 36"/>
              <a:gd name="T1" fmla="*/ 2147483647 h 70"/>
              <a:gd name="T2" fmla="*/ 2147483647 w 36"/>
              <a:gd name="T3" fmla="*/ 2147483647 h 70"/>
              <a:gd name="T4" fmla="*/ 2147483647 w 36"/>
              <a:gd name="T5" fmla="*/ 2147483647 h 70"/>
              <a:gd name="T6" fmla="*/ 0 w 36"/>
              <a:gd name="T7" fmla="*/ 2147483647 h 70"/>
              <a:gd name="T8" fmla="*/ 0 w 36"/>
              <a:gd name="T9" fmla="*/ 2147483647 h 70"/>
              <a:gd name="T10" fmla="*/ 0 w 36"/>
              <a:gd name="T11" fmla="*/ 2147483647 h 70"/>
              <a:gd name="T12" fmla="*/ 0 w 36"/>
              <a:gd name="T13" fmla="*/ 2147483647 h 70"/>
              <a:gd name="T14" fmla="*/ 0 w 36"/>
              <a:gd name="T15" fmla="*/ 2147483647 h 70"/>
              <a:gd name="T16" fmla="*/ 2147483647 w 36"/>
              <a:gd name="T17" fmla="*/ 2147483647 h 70"/>
              <a:gd name="T18" fmla="*/ 2147483647 w 36"/>
              <a:gd name="T19" fmla="*/ 2147483647 h 70"/>
              <a:gd name="T20" fmla="*/ 2147483647 w 36"/>
              <a:gd name="T21" fmla="*/ 2147483647 h 70"/>
              <a:gd name="T22" fmla="*/ 2147483647 w 36"/>
              <a:gd name="T23" fmla="*/ 2147483647 h 70"/>
              <a:gd name="T24" fmla="*/ 2147483647 w 36"/>
              <a:gd name="T25" fmla="*/ 2147483647 h 70"/>
              <a:gd name="T26" fmla="*/ 2147483647 w 36"/>
              <a:gd name="T27" fmla="*/ 2147483647 h 70"/>
              <a:gd name="T28" fmla="*/ 2147483647 w 36"/>
              <a:gd name="T29" fmla="*/ 2147483647 h 70"/>
              <a:gd name="T30" fmla="*/ 2147483647 w 36"/>
              <a:gd name="T31" fmla="*/ 2147483647 h 70"/>
              <a:gd name="T32" fmla="*/ 2147483647 w 36"/>
              <a:gd name="T33" fmla="*/ 2147483647 h 70"/>
              <a:gd name="T34" fmla="*/ 2147483647 w 36"/>
              <a:gd name="T35" fmla="*/ 2147483647 h 70"/>
              <a:gd name="T36" fmla="*/ 2147483647 w 36"/>
              <a:gd name="T37" fmla="*/ 0 h 70"/>
              <a:gd name="T38" fmla="*/ 2147483647 w 36"/>
              <a:gd name="T39" fmla="*/ 0 h 70"/>
              <a:gd name="T40" fmla="*/ 2147483647 w 36"/>
              <a:gd name="T41" fmla="*/ 2147483647 h 70"/>
              <a:gd name="T42" fmla="*/ 2147483647 w 36"/>
              <a:gd name="T43" fmla="*/ 2147483647 h 70"/>
              <a:gd name="T44" fmla="*/ 2147483647 w 36"/>
              <a:gd name="T45" fmla="*/ 2147483647 h 70"/>
              <a:gd name="T46" fmla="*/ 2147483647 w 36"/>
              <a:gd name="T47" fmla="*/ 2147483647 h 70"/>
              <a:gd name="T48" fmla="*/ 2147483647 w 36"/>
              <a:gd name="T49" fmla="*/ 2147483647 h 70"/>
              <a:gd name="T50" fmla="*/ 2147483647 w 36"/>
              <a:gd name="T51" fmla="*/ 2147483647 h 70"/>
              <a:gd name="T52" fmla="*/ 2147483647 w 36"/>
              <a:gd name="T53" fmla="*/ 2147483647 h 70"/>
              <a:gd name="T54" fmla="*/ 2147483647 w 36"/>
              <a:gd name="T55" fmla="*/ 2147483647 h 70"/>
              <a:gd name="T56" fmla="*/ 2147483647 w 36"/>
              <a:gd name="T57" fmla="*/ 2147483647 h 70"/>
              <a:gd name="T58" fmla="*/ 2147483647 w 36"/>
              <a:gd name="T59" fmla="*/ 2147483647 h 70"/>
              <a:gd name="T60" fmla="*/ 2147483647 w 36"/>
              <a:gd name="T61" fmla="*/ 2147483647 h 70"/>
              <a:gd name="T62" fmla="*/ 2147483647 w 36"/>
              <a:gd name="T63" fmla="*/ 2147483647 h 70"/>
              <a:gd name="T64" fmla="*/ 2147483647 w 36"/>
              <a:gd name="T65" fmla="*/ 2147483647 h 70"/>
              <a:gd name="T66" fmla="*/ 2147483647 w 36"/>
              <a:gd name="T67" fmla="*/ 2147483647 h 70"/>
              <a:gd name="T68" fmla="*/ 2147483647 w 36"/>
              <a:gd name="T69" fmla="*/ 2147483647 h 70"/>
              <a:gd name="T70" fmla="*/ 2147483647 w 36"/>
              <a:gd name="T71" fmla="*/ 2147483647 h 70"/>
              <a:gd name="T72" fmla="*/ 2147483647 w 36"/>
              <a:gd name="T73" fmla="*/ 2147483647 h 70"/>
              <a:gd name="T74" fmla="*/ 2147483647 w 36"/>
              <a:gd name="T75" fmla="*/ 2147483647 h 70"/>
              <a:gd name="T76" fmla="*/ 2147483647 w 36"/>
              <a:gd name="T77" fmla="*/ 2147483647 h 70"/>
              <a:gd name="T78" fmla="*/ 2147483647 w 36"/>
              <a:gd name="T79" fmla="*/ 2147483647 h 70"/>
              <a:gd name="T80" fmla="*/ 2147483647 w 36"/>
              <a:gd name="T81" fmla="*/ 2147483647 h 70"/>
              <a:gd name="T82" fmla="*/ 2147483647 w 36"/>
              <a:gd name="T83" fmla="*/ 2147483647 h 70"/>
              <a:gd name="T84" fmla="*/ 2147483647 w 36"/>
              <a:gd name="T85" fmla="*/ 2147483647 h 70"/>
              <a:gd name="T86" fmla="*/ 2147483647 w 36"/>
              <a:gd name="T87" fmla="*/ 2147483647 h 70"/>
              <a:gd name="T88" fmla="*/ 2147483647 w 36"/>
              <a:gd name="T89" fmla="*/ 2147483647 h 7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6" h="70">
                <a:moveTo>
                  <a:pt x="10" y="70"/>
                </a:moveTo>
                <a:lnTo>
                  <a:pt x="10" y="70"/>
                </a:lnTo>
                <a:lnTo>
                  <a:pt x="4" y="60"/>
                </a:lnTo>
                <a:lnTo>
                  <a:pt x="0" y="48"/>
                </a:lnTo>
                <a:lnTo>
                  <a:pt x="0" y="36"/>
                </a:lnTo>
                <a:lnTo>
                  <a:pt x="0" y="24"/>
                </a:lnTo>
                <a:lnTo>
                  <a:pt x="4" y="32"/>
                </a:lnTo>
                <a:lnTo>
                  <a:pt x="12" y="38"/>
                </a:lnTo>
                <a:lnTo>
                  <a:pt x="8" y="28"/>
                </a:lnTo>
                <a:lnTo>
                  <a:pt x="6" y="18"/>
                </a:lnTo>
                <a:lnTo>
                  <a:pt x="8" y="12"/>
                </a:lnTo>
                <a:lnTo>
                  <a:pt x="10" y="8"/>
                </a:lnTo>
                <a:lnTo>
                  <a:pt x="16" y="2"/>
                </a:lnTo>
                <a:lnTo>
                  <a:pt x="22" y="0"/>
                </a:lnTo>
                <a:lnTo>
                  <a:pt x="20" y="8"/>
                </a:lnTo>
                <a:lnTo>
                  <a:pt x="22" y="16"/>
                </a:lnTo>
                <a:lnTo>
                  <a:pt x="26" y="12"/>
                </a:lnTo>
                <a:lnTo>
                  <a:pt x="28" y="10"/>
                </a:lnTo>
                <a:lnTo>
                  <a:pt x="34" y="26"/>
                </a:lnTo>
                <a:lnTo>
                  <a:pt x="36" y="34"/>
                </a:lnTo>
                <a:lnTo>
                  <a:pt x="36" y="42"/>
                </a:lnTo>
                <a:lnTo>
                  <a:pt x="34" y="48"/>
                </a:lnTo>
                <a:lnTo>
                  <a:pt x="32" y="38"/>
                </a:lnTo>
                <a:lnTo>
                  <a:pt x="30" y="36"/>
                </a:lnTo>
                <a:lnTo>
                  <a:pt x="26" y="34"/>
                </a:lnTo>
                <a:lnTo>
                  <a:pt x="28" y="40"/>
                </a:lnTo>
                <a:lnTo>
                  <a:pt x="30" y="46"/>
                </a:lnTo>
                <a:lnTo>
                  <a:pt x="30" y="54"/>
                </a:lnTo>
                <a:lnTo>
                  <a:pt x="30" y="60"/>
                </a:lnTo>
                <a:lnTo>
                  <a:pt x="28" y="64"/>
                </a:lnTo>
                <a:lnTo>
                  <a:pt x="24" y="70"/>
                </a:lnTo>
                <a:lnTo>
                  <a:pt x="10" y="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50" name="Freeform 26"/>
          <p:cNvSpPr>
            <a:spLocks/>
          </p:cNvSpPr>
          <p:nvPr/>
        </p:nvSpPr>
        <p:spPr bwMode="gray">
          <a:xfrm>
            <a:off x="8729663" y="242888"/>
            <a:ext cx="14287" cy="14287"/>
          </a:xfrm>
          <a:custGeom>
            <a:avLst/>
            <a:gdLst>
              <a:gd name="T0" fmla="*/ 2147483647 w 18"/>
              <a:gd name="T1" fmla="*/ 2147483647 h 20"/>
              <a:gd name="T2" fmla="*/ 2147483647 w 18"/>
              <a:gd name="T3" fmla="*/ 2147483647 h 20"/>
              <a:gd name="T4" fmla="*/ 2147483647 w 18"/>
              <a:gd name="T5" fmla="*/ 2147483647 h 20"/>
              <a:gd name="T6" fmla="*/ 0 w 18"/>
              <a:gd name="T7" fmla="*/ 2147483647 h 20"/>
              <a:gd name="T8" fmla="*/ 0 w 18"/>
              <a:gd name="T9" fmla="*/ 2147483647 h 20"/>
              <a:gd name="T10" fmla="*/ 2147483647 w 18"/>
              <a:gd name="T11" fmla="*/ 0 h 20"/>
              <a:gd name="T12" fmla="*/ 2147483647 w 18"/>
              <a:gd name="T13" fmla="*/ 2147483647 h 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" h="20">
                <a:moveTo>
                  <a:pt x="18" y="8"/>
                </a:moveTo>
                <a:lnTo>
                  <a:pt x="6" y="20"/>
                </a:lnTo>
                <a:lnTo>
                  <a:pt x="0" y="14"/>
                </a:lnTo>
                <a:lnTo>
                  <a:pt x="12" y="0"/>
                </a:lnTo>
                <a:lnTo>
                  <a:pt x="18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51" name="Freeform 27"/>
          <p:cNvSpPr>
            <a:spLocks/>
          </p:cNvSpPr>
          <p:nvPr/>
        </p:nvSpPr>
        <p:spPr bwMode="gray">
          <a:xfrm>
            <a:off x="8729663" y="242888"/>
            <a:ext cx="14287" cy="14287"/>
          </a:xfrm>
          <a:custGeom>
            <a:avLst/>
            <a:gdLst>
              <a:gd name="T0" fmla="*/ 2147483647 w 18"/>
              <a:gd name="T1" fmla="*/ 2147483647 h 20"/>
              <a:gd name="T2" fmla="*/ 2147483647 w 18"/>
              <a:gd name="T3" fmla="*/ 2147483647 h 20"/>
              <a:gd name="T4" fmla="*/ 2147483647 w 18"/>
              <a:gd name="T5" fmla="*/ 2147483647 h 20"/>
              <a:gd name="T6" fmla="*/ 0 w 18"/>
              <a:gd name="T7" fmla="*/ 2147483647 h 20"/>
              <a:gd name="T8" fmla="*/ 0 w 18"/>
              <a:gd name="T9" fmla="*/ 2147483647 h 20"/>
              <a:gd name="T10" fmla="*/ 2147483647 w 18"/>
              <a:gd name="T11" fmla="*/ 0 h 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8" h="20">
                <a:moveTo>
                  <a:pt x="18" y="8"/>
                </a:moveTo>
                <a:lnTo>
                  <a:pt x="6" y="20"/>
                </a:lnTo>
                <a:lnTo>
                  <a:pt x="0" y="14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52" name="Freeform 28"/>
          <p:cNvSpPr>
            <a:spLocks/>
          </p:cNvSpPr>
          <p:nvPr/>
        </p:nvSpPr>
        <p:spPr bwMode="gray">
          <a:xfrm>
            <a:off x="8753475" y="207963"/>
            <a:ext cx="23813" cy="25400"/>
          </a:xfrm>
          <a:custGeom>
            <a:avLst/>
            <a:gdLst>
              <a:gd name="T0" fmla="*/ 0 w 34"/>
              <a:gd name="T1" fmla="*/ 2147483647 h 36"/>
              <a:gd name="T2" fmla="*/ 0 w 34"/>
              <a:gd name="T3" fmla="*/ 2147483647 h 36"/>
              <a:gd name="T4" fmla="*/ 2147483647 w 34"/>
              <a:gd name="T5" fmla="*/ 2147483647 h 36"/>
              <a:gd name="T6" fmla="*/ 2147483647 w 34"/>
              <a:gd name="T7" fmla="*/ 2147483647 h 36"/>
              <a:gd name="T8" fmla="*/ 2147483647 w 34"/>
              <a:gd name="T9" fmla="*/ 0 h 36"/>
              <a:gd name="T10" fmla="*/ 2147483647 w 34"/>
              <a:gd name="T11" fmla="*/ 0 h 36"/>
              <a:gd name="T12" fmla="*/ 2147483647 w 34"/>
              <a:gd name="T13" fmla="*/ 0 h 36"/>
              <a:gd name="T14" fmla="*/ 2147483647 w 34"/>
              <a:gd name="T15" fmla="*/ 2147483647 h 36"/>
              <a:gd name="T16" fmla="*/ 2147483647 w 34"/>
              <a:gd name="T17" fmla="*/ 2147483647 h 36"/>
              <a:gd name="T18" fmla="*/ 2147483647 w 34"/>
              <a:gd name="T19" fmla="*/ 2147483647 h 36"/>
              <a:gd name="T20" fmla="*/ 2147483647 w 34"/>
              <a:gd name="T21" fmla="*/ 2147483647 h 36"/>
              <a:gd name="T22" fmla="*/ 2147483647 w 34"/>
              <a:gd name="T23" fmla="*/ 2147483647 h 36"/>
              <a:gd name="T24" fmla="*/ 2147483647 w 34"/>
              <a:gd name="T25" fmla="*/ 2147483647 h 36"/>
              <a:gd name="T26" fmla="*/ 2147483647 w 34"/>
              <a:gd name="T27" fmla="*/ 2147483647 h 36"/>
              <a:gd name="T28" fmla="*/ 2147483647 w 34"/>
              <a:gd name="T29" fmla="*/ 2147483647 h 36"/>
              <a:gd name="T30" fmla="*/ 2147483647 w 34"/>
              <a:gd name="T31" fmla="*/ 2147483647 h 36"/>
              <a:gd name="T32" fmla="*/ 2147483647 w 34"/>
              <a:gd name="T33" fmla="*/ 2147483647 h 36"/>
              <a:gd name="T34" fmla="*/ 0 w 34"/>
              <a:gd name="T35" fmla="*/ 2147483647 h 36"/>
              <a:gd name="T36" fmla="*/ 0 w 34"/>
              <a:gd name="T37" fmla="*/ 2147483647 h 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4" h="36">
                <a:moveTo>
                  <a:pt x="0" y="28"/>
                </a:moveTo>
                <a:lnTo>
                  <a:pt x="0" y="28"/>
                </a:lnTo>
                <a:lnTo>
                  <a:pt x="4" y="12"/>
                </a:lnTo>
                <a:lnTo>
                  <a:pt x="8" y="6"/>
                </a:lnTo>
                <a:lnTo>
                  <a:pt x="14" y="0"/>
                </a:lnTo>
                <a:lnTo>
                  <a:pt x="22" y="0"/>
                </a:lnTo>
                <a:lnTo>
                  <a:pt x="28" y="4"/>
                </a:lnTo>
                <a:lnTo>
                  <a:pt x="32" y="6"/>
                </a:lnTo>
                <a:lnTo>
                  <a:pt x="34" y="10"/>
                </a:lnTo>
                <a:lnTo>
                  <a:pt x="34" y="18"/>
                </a:lnTo>
                <a:lnTo>
                  <a:pt x="30" y="26"/>
                </a:lnTo>
                <a:lnTo>
                  <a:pt x="22" y="30"/>
                </a:lnTo>
                <a:lnTo>
                  <a:pt x="14" y="34"/>
                </a:lnTo>
                <a:lnTo>
                  <a:pt x="6" y="36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8745538" y="349250"/>
            <a:ext cx="61912" cy="17463"/>
          </a:xfrm>
          <a:custGeom>
            <a:avLst/>
            <a:gdLst>
              <a:gd name="T0" fmla="*/ 2147483647 w 86"/>
              <a:gd name="T1" fmla="*/ 0 h 26"/>
              <a:gd name="T2" fmla="*/ 2147483647 w 86"/>
              <a:gd name="T3" fmla="*/ 2147483647 h 26"/>
              <a:gd name="T4" fmla="*/ 0 w 86"/>
              <a:gd name="T5" fmla="*/ 2147483647 h 26"/>
              <a:gd name="T6" fmla="*/ 0 w 86"/>
              <a:gd name="T7" fmla="*/ 0 h 26"/>
              <a:gd name="T8" fmla="*/ 2147483647 w 86"/>
              <a:gd name="T9" fmla="*/ 0 h 26"/>
              <a:gd name="T10" fmla="*/ 2147483647 w 86"/>
              <a:gd name="T11" fmla="*/ 0 h 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6" h="26">
                <a:moveTo>
                  <a:pt x="86" y="0"/>
                </a:moveTo>
                <a:lnTo>
                  <a:pt x="86" y="26"/>
                </a:lnTo>
                <a:lnTo>
                  <a:pt x="0" y="26"/>
                </a:lnTo>
                <a:lnTo>
                  <a:pt x="0" y="0"/>
                </a:lnTo>
                <a:lnTo>
                  <a:pt x="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54" name="Freeform 30"/>
          <p:cNvSpPr>
            <a:spLocks/>
          </p:cNvSpPr>
          <p:nvPr/>
        </p:nvSpPr>
        <p:spPr bwMode="gray">
          <a:xfrm>
            <a:off x="8640763" y="227013"/>
            <a:ext cx="119062" cy="249237"/>
          </a:xfrm>
          <a:custGeom>
            <a:avLst/>
            <a:gdLst>
              <a:gd name="T0" fmla="*/ 2147483647 w 168"/>
              <a:gd name="T1" fmla="*/ 2147483647 h 352"/>
              <a:gd name="T2" fmla="*/ 2147483647 w 168"/>
              <a:gd name="T3" fmla="*/ 2147483647 h 352"/>
              <a:gd name="T4" fmla="*/ 2147483647 w 168"/>
              <a:gd name="T5" fmla="*/ 2147483647 h 352"/>
              <a:gd name="T6" fmla="*/ 2147483647 w 168"/>
              <a:gd name="T7" fmla="*/ 2147483647 h 352"/>
              <a:gd name="T8" fmla="*/ 2147483647 w 168"/>
              <a:gd name="T9" fmla="*/ 2147483647 h 352"/>
              <a:gd name="T10" fmla="*/ 2147483647 w 168"/>
              <a:gd name="T11" fmla="*/ 2147483647 h 352"/>
              <a:gd name="T12" fmla="*/ 2147483647 w 168"/>
              <a:gd name="T13" fmla="*/ 2147483647 h 352"/>
              <a:gd name="T14" fmla="*/ 2147483647 w 168"/>
              <a:gd name="T15" fmla="*/ 2147483647 h 352"/>
              <a:gd name="T16" fmla="*/ 2147483647 w 168"/>
              <a:gd name="T17" fmla="*/ 2147483647 h 352"/>
              <a:gd name="T18" fmla="*/ 2147483647 w 168"/>
              <a:gd name="T19" fmla="*/ 2147483647 h 352"/>
              <a:gd name="T20" fmla="*/ 2147483647 w 168"/>
              <a:gd name="T21" fmla="*/ 2147483647 h 352"/>
              <a:gd name="T22" fmla="*/ 2147483647 w 168"/>
              <a:gd name="T23" fmla="*/ 2147483647 h 352"/>
              <a:gd name="T24" fmla="*/ 2147483647 w 168"/>
              <a:gd name="T25" fmla="*/ 2147483647 h 352"/>
              <a:gd name="T26" fmla="*/ 2147483647 w 168"/>
              <a:gd name="T27" fmla="*/ 2147483647 h 352"/>
              <a:gd name="T28" fmla="*/ 2147483647 w 168"/>
              <a:gd name="T29" fmla="*/ 2147483647 h 352"/>
              <a:gd name="T30" fmla="*/ 0 w 168"/>
              <a:gd name="T31" fmla="*/ 2147483647 h 352"/>
              <a:gd name="T32" fmla="*/ 2147483647 w 168"/>
              <a:gd name="T33" fmla="*/ 2147483647 h 352"/>
              <a:gd name="T34" fmla="*/ 2147483647 w 168"/>
              <a:gd name="T35" fmla="*/ 2147483647 h 352"/>
              <a:gd name="T36" fmla="*/ 2147483647 w 168"/>
              <a:gd name="T37" fmla="*/ 2147483647 h 352"/>
              <a:gd name="T38" fmla="*/ 2147483647 w 168"/>
              <a:gd name="T39" fmla="*/ 2147483647 h 352"/>
              <a:gd name="T40" fmla="*/ 2147483647 w 168"/>
              <a:gd name="T41" fmla="*/ 2147483647 h 352"/>
              <a:gd name="T42" fmla="*/ 2147483647 w 168"/>
              <a:gd name="T43" fmla="*/ 2147483647 h 352"/>
              <a:gd name="T44" fmla="*/ 2147483647 w 168"/>
              <a:gd name="T45" fmla="*/ 2147483647 h 352"/>
              <a:gd name="T46" fmla="*/ 2147483647 w 168"/>
              <a:gd name="T47" fmla="*/ 2147483647 h 352"/>
              <a:gd name="T48" fmla="*/ 2147483647 w 168"/>
              <a:gd name="T49" fmla="*/ 2147483647 h 352"/>
              <a:gd name="T50" fmla="*/ 2147483647 w 168"/>
              <a:gd name="T51" fmla="*/ 2147483647 h 352"/>
              <a:gd name="T52" fmla="*/ 2147483647 w 168"/>
              <a:gd name="T53" fmla="*/ 2147483647 h 352"/>
              <a:gd name="T54" fmla="*/ 2147483647 w 168"/>
              <a:gd name="T55" fmla="*/ 2147483647 h 352"/>
              <a:gd name="T56" fmla="*/ 2147483647 w 168"/>
              <a:gd name="T57" fmla="*/ 2147483647 h 352"/>
              <a:gd name="T58" fmla="*/ 2147483647 w 168"/>
              <a:gd name="T59" fmla="*/ 2147483647 h 352"/>
              <a:gd name="T60" fmla="*/ 2147483647 w 168"/>
              <a:gd name="T61" fmla="*/ 2147483647 h 352"/>
              <a:gd name="T62" fmla="*/ 2147483647 w 168"/>
              <a:gd name="T63" fmla="*/ 2147483647 h 352"/>
              <a:gd name="T64" fmla="*/ 2147483647 w 168"/>
              <a:gd name="T65" fmla="*/ 2147483647 h 352"/>
              <a:gd name="T66" fmla="*/ 2147483647 w 168"/>
              <a:gd name="T67" fmla="*/ 2147483647 h 352"/>
              <a:gd name="T68" fmla="*/ 2147483647 w 168"/>
              <a:gd name="T69" fmla="*/ 2147483647 h 352"/>
              <a:gd name="T70" fmla="*/ 2147483647 w 168"/>
              <a:gd name="T71" fmla="*/ 2147483647 h 352"/>
              <a:gd name="T72" fmla="*/ 2147483647 w 168"/>
              <a:gd name="T73" fmla="*/ 0 h 352"/>
              <a:gd name="T74" fmla="*/ 2147483647 w 168"/>
              <a:gd name="T75" fmla="*/ 2147483647 h 352"/>
              <a:gd name="T76" fmla="*/ 2147483647 w 168"/>
              <a:gd name="T77" fmla="*/ 2147483647 h 352"/>
              <a:gd name="T78" fmla="*/ 2147483647 w 168"/>
              <a:gd name="T79" fmla="*/ 2147483647 h 352"/>
              <a:gd name="T80" fmla="*/ 2147483647 w 168"/>
              <a:gd name="T81" fmla="*/ 2147483647 h 352"/>
              <a:gd name="T82" fmla="*/ 2147483647 w 168"/>
              <a:gd name="T83" fmla="*/ 2147483647 h 352"/>
              <a:gd name="T84" fmla="*/ 2147483647 w 168"/>
              <a:gd name="T85" fmla="*/ 2147483647 h 352"/>
              <a:gd name="T86" fmla="*/ 2147483647 w 168"/>
              <a:gd name="T87" fmla="*/ 2147483647 h 352"/>
              <a:gd name="T88" fmla="*/ 2147483647 w 168"/>
              <a:gd name="T89" fmla="*/ 2147483647 h 352"/>
              <a:gd name="T90" fmla="*/ 2147483647 w 168"/>
              <a:gd name="T91" fmla="*/ 2147483647 h 352"/>
              <a:gd name="T92" fmla="*/ 2147483647 w 168"/>
              <a:gd name="T93" fmla="*/ 2147483647 h 352"/>
              <a:gd name="T94" fmla="*/ 2147483647 w 168"/>
              <a:gd name="T95" fmla="*/ 2147483647 h 352"/>
              <a:gd name="T96" fmla="*/ 2147483647 w 168"/>
              <a:gd name="T97" fmla="*/ 2147483647 h 352"/>
              <a:gd name="T98" fmla="*/ 2147483647 w 168"/>
              <a:gd name="T99" fmla="*/ 2147483647 h 352"/>
              <a:gd name="T100" fmla="*/ 2147483647 w 168"/>
              <a:gd name="T101" fmla="*/ 2147483647 h 352"/>
              <a:gd name="T102" fmla="*/ 2147483647 w 168"/>
              <a:gd name="T103" fmla="*/ 2147483647 h 352"/>
              <a:gd name="T104" fmla="*/ 2147483647 w 168"/>
              <a:gd name="T105" fmla="*/ 2147483647 h 352"/>
              <a:gd name="T106" fmla="*/ 2147483647 w 168"/>
              <a:gd name="T107" fmla="*/ 2147483647 h 352"/>
              <a:gd name="T108" fmla="*/ 2147483647 w 168"/>
              <a:gd name="T109" fmla="*/ 2147483647 h 352"/>
              <a:gd name="T110" fmla="*/ 2147483647 w 168"/>
              <a:gd name="T111" fmla="*/ 2147483647 h 352"/>
              <a:gd name="T112" fmla="*/ 2147483647 w 168"/>
              <a:gd name="T113" fmla="*/ 2147483647 h 352"/>
              <a:gd name="T114" fmla="*/ 2147483647 w 168"/>
              <a:gd name="T115" fmla="*/ 2147483647 h 352"/>
              <a:gd name="T116" fmla="*/ 2147483647 w 168"/>
              <a:gd name="T117" fmla="*/ 2147483647 h 352"/>
              <a:gd name="T118" fmla="*/ 2147483647 w 168"/>
              <a:gd name="T119" fmla="*/ 2147483647 h 352"/>
              <a:gd name="T120" fmla="*/ 2147483647 w 168"/>
              <a:gd name="T121" fmla="*/ 2147483647 h 352"/>
              <a:gd name="T122" fmla="*/ 2147483647 w 168"/>
              <a:gd name="T123" fmla="*/ 2147483647 h 352"/>
              <a:gd name="T124" fmla="*/ 2147483647 w 168"/>
              <a:gd name="T125" fmla="*/ 2147483647 h 35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68" h="352">
                <a:moveTo>
                  <a:pt x="26" y="342"/>
                </a:moveTo>
                <a:lnTo>
                  <a:pt x="26" y="342"/>
                </a:lnTo>
                <a:lnTo>
                  <a:pt x="26" y="336"/>
                </a:lnTo>
                <a:lnTo>
                  <a:pt x="26" y="332"/>
                </a:lnTo>
                <a:lnTo>
                  <a:pt x="32" y="324"/>
                </a:lnTo>
                <a:lnTo>
                  <a:pt x="40" y="316"/>
                </a:lnTo>
                <a:lnTo>
                  <a:pt x="44" y="312"/>
                </a:lnTo>
                <a:lnTo>
                  <a:pt x="46" y="306"/>
                </a:lnTo>
                <a:lnTo>
                  <a:pt x="48" y="290"/>
                </a:lnTo>
                <a:lnTo>
                  <a:pt x="52" y="274"/>
                </a:lnTo>
                <a:lnTo>
                  <a:pt x="56" y="258"/>
                </a:lnTo>
                <a:lnTo>
                  <a:pt x="60" y="250"/>
                </a:lnTo>
                <a:lnTo>
                  <a:pt x="66" y="244"/>
                </a:lnTo>
                <a:lnTo>
                  <a:pt x="68" y="220"/>
                </a:lnTo>
                <a:lnTo>
                  <a:pt x="76" y="198"/>
                </a:lnTo>
                <a:lnTo>
                  <a:pt x="86" y="178"/>
                </a:lnTo>
                <a:lnTo>
                  <a:pt x="102" y="158"/>
                </a:lnTo>
                <a:lnTo>
                  <a:pt x="98" y="148"/>
                </a:lnTo>
                <a:lnTo>
                  <a:pt x="94" y="138"/>
                </a:lnTo>
                <a:lnTo>
                  <a:pt x="90" y="138"/>
                </a:lnTo>
                <a:lnTo>
                  <a:pt x="88" y="134"/>
                </a:lnTo>
                <a:lnTo>
                  <a:pt x="84" y="130"/>
                </a:lnTo>
                <a:lnTo>
                  <a:pt x="84" y="126"/>
                </a:lnTo>
                <a:lnTo>
                  <a:pt x="70" y="142"/>
                </a:lnTo>
                <a:lnTo>
                  <a:pt x="62" y="148"/>
                </a:lnTo>
                <a:lnTo>
                  <a:pt x="54" y="154"/>
                </a:lnTo>
                <a:lnTo>
                  <a:pt x="52" y="154"/>
                </a:lnTo>
                <a:lnTo>
                  <a:pt x="46" y="150"/>
                </a:lnTo>
                <a:lnTo>
                  <a:pt x="42" y="146"/>
                </a:lnTo>
                <a:lnTo>
                  <a:pt x="38" y="140"/>
                </a:lnTo>
                <a:lnTo>
                  <a:pt x="30" y="128"/>
                </a:lnTo>
                <a:lnTo>
                  <a:pt x="26" y="124"/>
                </a:lnTo>
                <a:lnTo>
                  <a:pt x="22" y="120"/>
                </a:lnTo>
                <a:lnTo>
                  <a:pt x="16" y="116"/>
                </a:lnTo>
                <a:lnTo>
                  <a:pt x="10" y="116"/>
                </a:lnTo>
                <a:lnTo>
                  <a:pt x="4" y="112"/>
                </a:lnTo>
                <a:lnTo>
                  <a:pt x="2" y="106"/>
                </a:lnTo>
                <a:lnTo>
                  <a:pt x="0" y="94"/>
                </a:lnTo>
                <a:lnTo>
                  <a:pt x="6" y="92"/>
                </a:lnTo>
                <a:lnTo>
                  <a:pt x="12" y="92"/>
                </a:lnTo>
                <a:lnTo>
                  <a:pt x="22" y="100"/>
                </a:lnTo>
                <a:lnTo>
                  <a:pt x="30" y="108"/>
                </a:lnTo>
                <a:lnTo>
                  <a:pt x="38" y="116"/>
                </a:lnTo>
                <a:lnTo>
                  <a:pt x="46" y="124"/>
                </a:lnTo>
                <a:lnTo>
                  <a:pt x="50" y="128"/>
                </a:lnTo>
                <a:lnTo>
                  <a:pt x="56" y="132"/>
                </a:lnTo>
                <a:lnTo>
                  <a:pt x="66" y="120"/>
                </a:lnTo>
                <a:lnTo>
                  <a:pt x="76" y="108"/>
                </a:lnTo>
                <a:lnTo>
                  <a:pt x="78" y="104"/>
                </a:lnTo>
                <a:lnTo>
                  <a:pt x="82" y="102"/>
                </a:lnTo>
                <a:lnTo>
                  <a:pt x="92" y="100"/>
                </a:lnTo>
                <a:lnTo>
                  <a:pt x="96" y="94"/>
                </a:lnTo>
                <a:lnTo>
                  <a:pt x="94" y="78"/>
                </a:lnTo>
                <a:lnTo>
                  <a:pt x="88" y="68"/>
                </a:lnTo>
                <a:lnTo>
                  <a:pt x="82" y="58"/>
                </a:lnTo>
                <a:lnTo>
                  <a:pt x="84" y="46"/>
                </a:lnTo>
                <a:lnTo>
                  <a:pt x="88" y="40"/>
                </a:lnTo>
                <a:lnTo>
                  <a:pt x="92" y="36"/>
                </a:lnTo>
                <a:lnTo>
                  <a:pt x="96" y="36"/>
                </a:lnTo>
                <a:lnTo>
                  <a:pt x="100" y="36"/>
                </a:lnTo>
                <a:lnTo>
                  <a:pt x="104" y="38"/>
                </a:lnTo>
                <a:lnTo>
                  <a:pt x="108" y="36"/>
                </a:lnTo>
                <a:lnTo>
                  <a:pt x="112" y="36"/>
                </a:lnTo>
                <a:lnTo>
                  <a:pt x="116" y="38"/>
                </a:lnTo>
                <a:lnTo>
                  <a:pt x="120" y="46"/>
                </a:lnTo>
                <a:lnTo>
                  <a:pt x="124" y="56"/>
                </a:lnTo>
                <a:lnTo>
                  <a:pt x="114" y="76"/>
                </a:lnTo>
                <a:lnTo>
                  <a:pt x="112" y="78"/>
                </a:lnTo>
                <a:lnTo>
                  <a:pt x="112" y="82"/>
                </a:lnTo>
                <a:lnTo>
                  <a:pt x="114" y="86"/>
                </a:lnTo>
                <a:lnTo>
                  <a:pt x="122" y="86"/>
                </a:lnTo>
                <a:lnTo>
                  <a:pt x="124" y="82"/>
                </a:lnTo>
                <a:lnTo>
                  <a:pt x="130" y="78"/>
                </a:lnTo>
                <a:lnTo>
                  <a:pt x="140" y="74"/>
                </a:lnTo>
                <a:lnTo>
                  <a:pt x="154" y="64"/>
                </a:lnTo>
                <a:lnTo>
                  <a:pt x="154" y="56"/>
                </a:lnTo>
                <a:lnTo>
                  <a:pt x="154" y="50"/>
                </a:lnTo>
                <a:lnTo>
                  <a:pt x="156" y="42"/>
                </a:lnTo>
                <a:lnTo>
                  <a:pt x="154" y="34"/>
                </a:lnTo>
                <a:lnTo>
                  <a:pt x="150" y="30"/>
                </a:lnTo>
                <a:lnTo>
                  <a:pt x="146" y="24"/>
                </a:lnTo>
                <a:lnTo>
                  <a:pt x="142" y="14"/>
                </a:lnTo>
                <a:lnTo>
                  <a:pt x="144" y="6"/>
                </a:lnTo>
                <a:lnTo>
                  <a:pt x="148" y="0"/>
                </a:lnTo>
                <a:lnTo>
                  <a:pt x="150" y="0"/>
                </a:lnTo>
                <a:lnTo>
                  <a:pt x="160" y="14"/>
                </a:lnTo>
                <a:lnTo>
                  <a:pt x="164" y="22"/>
                </a:lnTo>
                <a:lnTo>
                  <a:pt x="166" y="30"/>
                </a:lnTo>
                <a:lnTo>
                  <a:pt x="168" y="52"/>
                </a:lnTo>
                <a:lnTo>
                  <a:pt x="168" y="74"/>
                </a:lnTo>
                <a:lnTo>
                  <a:pt x="156" y="84"/>
                </a:lnTo>
                <a:lnTo>
                  <a:pt x="142" y="92"/>
                </a:lnTo>
                <a:lnTo>
                  <a:pt x="136" y="106"/>
                </a:lnTo>
                <a:lnTo>
                  <a:pt x="134" y="124"/>
                </a:lnTo>
                <a:lnTo>
                  <a:pt x="130" y="142"/>
                </a:lnTo>
                <a:lnTo>
                  <a:pt x="134" y="154"/>
                </a:lnTo>
                <a:lnTo>
                  <a:pt x="138" y="168"/>
                </a:lnTo>
                <a:lnTo>
                  <a:pt x="138" y="180"/>
                </a:lnTo>
                <a:lnTo>
                  <a:pt x="136" y="192"/>
                </a:lnTo>
                <a:lnTo>
                  <a:pt x="134" y="198"/>
                </a:lnTo>
                <a:lnTo>
                  <a:pt x="128" y="202"/>
                </a:lnTo>
                <a:lnTo>
                  <a:pt x="120" y="210"/>
                </a:lnTo>
                <a:lnTo>
                  <a:pt x="104" y="222"/>
                </a:lnTo>
                <a:lnTo>
                  <a:pt x="110" y="228"/>
                </a:lnTo>
                <a:lnTo>
                  <a:pt x="112" y="234"/>
                </a:lnTo>
                <a:lnTo>
                  <a:pt x="116" y="248"/>
                </a:lnTo>
                <a:lnTo>
                  <a:pt x="116" y="262"/>
                </a:lnTo>
                <a:lnTo>
                  <a:pt x="116" y="280"/>
                </a:lnTo>
                <a:lnTo>
                  <a:pt x="118" y="284"/>
                </a:lnTo>
                <a:lnTo>
                  <a:pt x="120" y="288"/>
                </a:lnTo>
                <a:lnTo>
                  <a:pt x="122" y="292"/>
                </a:lnTo>
                <a:lnTo>
                  <a:pt x="122" y="296"/>
                </a:lnTo>
                <a:lnTo>
                  <a:pt x="114" y="306"/>
                </a:lnTo>
                <a:lnTo>
                  <a:pt x="112" y="312"/>
                </a:lnTo>
                <a:lnTo>
                  <a:pt x="110" y="318"/>
                </a:lnTo>
                <a:lnTo>
                  <a:pt x="106" y="324"/>
                </a:lnTo>
                <a:lnTo>
                  <a:pt x="100" y="326"/>
                </a:lnTo>
                <a:lnTo>
                  <a:pt x="90" y="328"/>
                </a:lnTo>
                <a:lnTo>
                  <a:pt x="88" y="326"/>
                </a:lnTo>
                <a:lnTo>
                  <a:pt x="90" y="320"/>
                </a:lnTo>
                <a:lnTo>
                  <a:pt x="94" y="316"/>
                </a:lnTo>
                <a:lnTo>
                  <a:pt x="96" y="310"/>
                </a:lnTo>
                <a:lnTo>
                  <a:pt x="98" y="302"/>
                </a:lnTo>
                <a:lnTo>
                  <a:pt x="100" y="296"/>
                </a:lnTo>
                <a:lnTo>
                  <a:pt x="104" y="288"/>
                </a:lnTo>
                <a:lnTo>
                  <a:pt x="94" y="264"/>
                </a:lnTo>
                <a:lnTo>
                  <a:pt x="90" y="250"/>
                </a:lnTo>
                <a:lnTo>
                  <a:pt x="88" y="236"/>
                </a:lnTo>
                <a:lnTo>
                  <a:pt x="86" y="242"/>
                </a:lnTo>
                <a:lnTo>
                  <a:pt x="86" y="248"/>
                </a:lnTo>
                <a:lnTo>
                  <a:pt x="88" y="260"/>
                </a:lnTo>
                <a:lnTo>
                  <a:pt x="78" y="272"/>
                </a:lnTo>
                <a:lnTo>
                  <a:pt x="68" y="286"/>
                </a:lnTo>
                <a:lnTo>
                  <a:pt x="60" y="302"/>
                </a:lnTo>
                <a:lnTo>
                  <a:pt x="58" y="310"/>
                </a:lnTo>
                <a:lnTo>
                  <a:pt x="58" y="318"/>
                </a:lnTo>
                <a:lnTo>
                  <a:pt x="48" y="336"/>
                </a:lnTo>
                <a:lnTo>
                  <a:pt x="42" y="344"/>
                </a:lnTo>
                <a:lnTo>
                  <a:pt x="38" y="352"/>
                </a:lnTo>
                <a:lnTo>
                  <a:pt x="36" y="352"/>
                </a:lnTo>
                <a:lnTo>
                  <a:pt x="32" y="350"/>
                </a:lnTo>
                <a:lnTo>
                  <a:pt x="28" y="346"/>
                </a:lnTo>
                <a:lnTo>
                  <a:pt x="26" y="3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55" name="Freeform 31"/>
          <p:cNvSpPr>
            <a:spLocks/>
          </p:cNvSpPr>
          <p:nvPr/>
        </p:nvSpPr>
        <p:spPr bwMode="gray">
          <a:xfrm>
            <a:off x="8764588" y="404813"/>
            <a:ext cx="36512" cy="57150"/>
          </a:xfrm>
          <a:custGeom>
            <a:avLst/>
            <a:gdLst>
              <a:gd name="T0" fmla="*/ 2147483647 w 52"/>
              <a:gd name="T1" fmla="*/ 2147483647 h 80"/>
              <a:gd name="T2" fmla="*/ 2147483647 w 52"/>
              <a:gd name="T3" fmla="*/ 2147483647 h 80"/>
              <a:gd name="T4" fmla="*/ 2147483647 w 52"/>
              <a:gd name="T5" fmla="*/ 2147483647 h 80"/>
              <a:gd name="T6" fmla="*/ 2147483647 w 52"/>
              <a:gd name="T7" fmla="*/ 2147483647 h 80"/>
              <a:gd name="T8" fmla="*/ 2147483647 w 52"/>
              <a:gd name="T9" fmla="*/ 2147483647 h 80"/>
              <a:gd name="T10" fmla="*/ 2147483647 w 52"/>
              <a:gd name="T11" fmla="*/ 2147483647 h 80"/>
              <a:gd name="T12" fmla="*/ 2147483647 w 52"/>
              <a:gd name="T13" fmla="*/ 2147483647 h 80"/>
              <a:gd name="T14" fmla="*/ 2147483647 w 52"/>
              <a:gd name="T15" fmla="*/ 2147483647 h 80"/>
              <a:gd name="T16" fmla="*/ 2147483647 w 52"/>
              <a:gd name="T17" fmla="*/ 2147483647 h 80"/>
              <a:gd name="T18" fmla="*/ 2147483647 w 52"/>
              <a:gd name="T19" fmla="*/ 2147483647 h 80"/>
              <a:gd name="T20" fmla="*/ 2147483647 w 52"/>
              <a:gd name="T21" fmla="*/ 2147483647 h 80"/>
              <a:gd name="T22" fmla="*/ 2147483647 w 52"/>
              <a:gd name="T23" fmla="*/ 2147483647 h 80"/>
              <a:gd name="T24" fmla="*/ 2147483647 w 52"/>
              <a:gd name="T25" fmla="*/ 2147483647 h 80"/>
              <a:gd name="T26" fmla="*/ 2147483647 w 52"/>
              <a:gd name="T27" fmla="*/ 2147483647 h 80"/>
              <a:gd name="T28" fmla="*/ 2147483647 w 52"/>
              <a:gd name="T29" fmla="*/ 2147483647 h 80"/>
              <a:gd name="T30" fmla="*/ 2147483647 w 52"/>
              <a:gd name="T31" fmla="*/ 2147483647 h 80"/>
              <a:gd name="T32" fmla="*/ 2147483647 w 52"/>
              <a:gd name="T33" fmla="*/ 2147483647 h 80"/>
              <a:gd name="T34" fmla="*/ 0 w 52"/>
              <a:gd name="T35" fmla="*/ 2147483647 h 80"/>
              <a:gd name="T36" fmla="*/ 0 w 52"/>
              <a:gd name="T37" fmla="*/ 2147483647 h 80"/>
              <a:gd name="T38" fmla="*/ 0 w 52"/>
              <a:gd name="T39" fmla="*/ 2147483647 h 80"/>
              <a:gd name="T40" fmla="*/ 0 w 52"/>
              <a:gd name="T41" fmla="*/ 2147483647 h 80"/>
              <a:gd name="T42" fmla="*/ 2147483647 w 52"/>
              <a:gd name="T43" fmla="*/ 0 h 80"/>
              <a:gd name="T44" fmla="*/ 2147483647 w 52"/>
              <a:gd name="T45" fmla="*/ 0 h 80"/>
              <a:gd name="T46" fmla="*/ 2147483647 w 52"/>
              <a:gd name="T47" fmla="*/ 2147483647 h 80"/>
              <a:gd name="T48" fmla="*/ 2147483647 w 52"/>
              <a:gd name="T49" fmla="*/ 2147483647 h 80"/>
              <a:gd name="T50" fmla="*/ 2147483647 w 52"/>
              <a:gd name="T51" fmla="*/ 2147483647 h 8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2" h="80">
                <a:moveTo>
                  <a:pt x="10" y="10"/>
                </a:moveTo>
                <a:lnTo>
                  <a:pt x="10" y="10"/>
                </a:lnTo>
                <a:lnTo>
                  <a:pt x="34" y="34"/>
                </a:lnTo>
                <a:lnTo>
                  <a:pt x="46" y="44"/>
                </a:lnTo>
                <a:lnTo>
                  <a:pt x="50" y="52"/>
                </a:lnTo>
                <a:lnTo>
                  <a:pt x="52" y="60"/>
                </a:lnTo>
                <a:lnTo>
                  <a:pt x="52" y="70"/>
                </a:lnTo>
                <a:lnTo>
                  <a:pt x="40" y="80"/>
                </a:lnTo>
                <a:lnTo>
                  <a:pt x="40" y="66"/>
                </a:lnTo>
                <a:lnTo>
                  <a:pt x="40" y="60"/>
                </a:lnTo>
                <a:lnTo>
                  <a:pt x="36" y="54"/>
                </a:lnTo>
                <a:lnTo>
                  <a:pt x="4" y="22"/>
                </a:lnTo>
                <a:lnTo>
                  <a:pt x="0" y="16"/>
                </a:lnTo>
                <a:lnTo>
                  <a:pt x="0" y="12"/>
                </a:lnTo>
                <a:lnTo>
                  <a:pt x="0" y="8"/>
                </a:lnTo>
                <a:lnTo>
                  <a:pt x="6" y="0"/>
                </a:lnTo>
                <a:lnTo>
                  <a:pt x="6" y="6"/>
                </a:lnTo>
                <a:lnTo>
                  <a:pt x="10" y="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56" name="Freeform 32"/>
          <p:cNvSpPr>
            <a:spLocks/>
          </p:cNvSpPr>
          <p:nvPr/>
        </p:nvSpPr>
        <p:spPr bwMode="gray">
          <a:xfrm>
            <a:off x="8764588" y="433388"/>
            <a:ext cx="22225" cy="28575"/>
          </a:xfrm>
          <a:custGeom>
            <a:avLst/>
            <a:gdLst>
              <a:gd name="T0" fmla="*/ 2147483647 w 32"/>
              <a:gd name="T1" fmla="*/ 2147483647 h 40"/>
              <a:gd name="T2" fmla="*/ 2147483647 w 32"/>
              <a:gd name="T3" fmla="*/ 2147483647 h 40"/>
              <a:gd name="T4" fmla="*/ 2147483647 w 32"/>
              <a:gd name="T5" fmla="*/ 2147483647 h 40"/>
              <a:gd name="T6" fmla="*/ 2147483647 w 32"/>
              <a:gd name="T7" fmla="*/ 2147483647 h 40"/>
              <a:gd name="T8" fmla="*/ 2147483647 w 32"/>
              <a:gd name="T9" fmla="*/ 2147483647 h 40"/>
              <a:gd name="T10" fmla="*/ 2147483647 w 32"/>
              <a:gd name="T11" fmla="*/ 2147483647 h 40"/>
              <a:gd name="T12" fmla="*/ 2147483647 w 32"/>
              <a:gd name="T13" fmla="*/ 2147483647 h 40"/>
              <a:gd name="T14" fmla="*/ 2147483647 w 32"/>
              <a:gd name="T15" fmla="*/ 2147483647 h 40"/>
              <a:gd name="T16" fmla="*/ 2147483647 w 32"/>
              <a:gd name="T17" fmla="*/ 2147483647 h 40"/>
              <a:gd name="T18" fmla="*/ 2147483647 w 32"/>
              <a:gd name="T19" fmla="*/ 2147483647 h 40"/>
              <a:gd name="T20" fmla="*/ 2147483647 w 32"/>
              <a:gd name="T21" fmla="*/ 2147483647 h 40"/>
              <a:gd name="T22" fmla="*/ 0 w 32"/>
              <a:gd name="T23" fmla="*/ 2147483647 h 40"/>
              <a:gd name="T24" fmla="*/ 0 w 32"/>
              <a:gd name="T25" fmla="*/ 2147483647 h 40"/>
              <a:gd name="T26" fmla="*/ 0 w 32"/>
              <a:gd name="T27" fmla="*/ 2147483647 h 40"/>
              <a:gd name="T28" fmla="*/ 2147483647 w 32"/>
              <a:gd name="T29" fmla="*/ 2147483647 h 40"/>
              <a:gd name="T30" fmla="*/ 2147483647 w 32"/>
              <a:gd name="T31" fmla="*/ 0 h 40"/>
              <a:gd name="T32" fmla="*/ 2147483647 w 32"/>
              <a:gd name="T33" fmla="*/ 2147483647 h 40"/>
              <a:gd name="T34" fmla="*/ 2147483647 w 32"/>
              <a:gd name="T35" fmla="*/ 2147483647 h 40"/>
              <a:gd name="T36" fmla="*/ 2147483647 w 32"/>
              <a:gd name="T37" fmla="*/ 2147483647 h 4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32" h="40">
                <a:moveTo>
                  <a:pt x="32" y="34"/>
                </a:moveTo>
                <a:lnTo>
                  <a:pt x="32" y="34"/>
                </a:lnTo>
                <a:lnTo>
                  <a:pt x="26" y="40"/>
                </a:lnTo>
                <a:lnTo>
                  <a:pt x="20" y="32"/>
                </a:lnTo>
                <a:lnTo>
                  <a:pt x="20" y="12"/>
                </a:lnTo>
                <a:lnTo>
                  <a:pt x="16" y="16"/>
                </a:lnTo>
                <a:lnTo>
                  <a:pt x="14" y="24"/>
                </a:lnTo>
                <a:lnTo>
                  <a:pt x="14" y="40"/>
                </a:lnTo>
                <a:lnTo>
                  <a:pt x="0" y="28"/>
                </a:lnTo>
                <a:lnTo>
                  <a:pt x="0" y="20"/>
                </a:lnTo>
                <a:lnTo>
                  <a:pt x="2" y="12"/>
                </a:lnTo>
                <a:lnTo>
                  <a:pt x="10" y="0"/>
                </a:lnTo>
                <a:lnTo>
                  <a:pt x="32" y="20"/>
                </a:lnTo>
                <a:lnTo>
                  <a:pt x="32" y="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57" name="Freeform 33"/>
          <p:cNvSpPr>
            <a:spLocks/>
          </p:cNvSpPr>
          <p:nvPr/>
        </p:nvSpPr>
        <p:spPr bwMode="gray">
          <a:xfrm>
            <a:off x="8728075" y="496888"/>
            <a:ext cx="34925" cy="15875"/>
          </a:xfrm>
          <a:custGeom>
            <a:avLst/>
            <a:gdLst>
              <a:gd name="T0" fmla="*/ 2147483647 w 50"/>
              <a:gd name="T1" fmla="*/ 2147483647 h 22"/>
              <a:gd name="T2" fmla="*/ 2147483647 w 50"/>
              <a:gd name="T3" fmla="*/ 2147483647 h 22"/>
              <a:gd name="T4" fmla="*/ 2147483647 w 50"/>
              <a:gd name="T5" fmla="*/ 2147483647 h 22"/>
              <a:gd name="T6" fmla="*/ 2147483647 w 50"/>
              <a:gd name="T7" fmla="*/ 0 h 22"/>
              <a:gd name="T8" fmla="*/ 2147483647 w 50"/>
              <a:gd name="T9" fmla="*/ 0 h 22"/>
              <a:gd name="T10" fmla="*/ 0 w 50"/>
              <a:gd name="T11" fmla="*/ 0 h 22"/>
              <a:gd name="T12" fmla="*/ 0 w 50"/>
              <a:gd name="T13" fmla="*/ 0 h 22"/>
              <a:gd name="T14" fmla="*/ 2147483647 w 50"/>
              <a:gd name="T15" fmla="*/ 2147483647 h 22"/>
              <a:gd name="T16" fmla="*/ 2147483647 w 50"/>
              <a:gd name="T17" fmla="*/ 2147483647 h 22"/>
              <a:gd name="T18" fmla="*/ 2147483647 w 50"/>
              <a:gd name="T19" fmla="*/ 2147483647 h 22"/>
              <a:gd name="T20" fmla="*/ 2147483647 w 50"/>
              <a:gd name="T21" fmla="*/ 2147483647 h 22"/>
              <a:gd name="T22" fmla="*/ 2147483647 w 50"/>
              <a:gd name="T23" fmla="*/ 2147483647 h 22"/>
              <a:gd name="T24" fmla="*/ 2147483647 w 50"/>
              <a:gd name="T25" fmla="*/ 2147483647 h 22"/>
              <a:gd name="T26" fmla="*/ 2147483647 w 50"/>
              <a:gd name="T27" fmla="*/ 2147483647 h 22"/>
              <a:gd name="T28" fmla="*/ 2147483647 w 50"/>
              <a:gd name="T29" fmla="*/ 2147483647 h 22"/>
              <a:gd name="T30" fmla="*/ 2147483647 w 50"/>
              <a:gd name="T31" fmla="*/ 2147483647 h 22"/>
              <a:gd name="T32" fmla="*/ 2147483647 w 50"/>
              <a:gd name="T33" fmla="*/ 2147483647 h 22"/>
              <a:gd name="T34" fmla="*/ 2147483647 w 50"/>
              <a:gd name="T35" fmla="*/ 2147483647 h 22"/>
              <a:gd name="T36" fmla="*/ 2147483647 w 50"/>
              <a:gd name="T37" fmla="*/ 2147483647 h 2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0" h="22">
                <a:moveTo>
                  <a:pt x="48" y="8"/>
                </a:moveTo>
                <a:lnTo>
                  <a:pt x="48" y="8"/>
                </a:lnTo>
                <a:lnTo>
                  <a:pt x="50" y="4"/>
                </a:lnTo>
                <a:lnTo>
                  <a:pt x="50" y="0"/>
                </a:lnTo>
                <a:lnTo>
                  <a:pt x="0" y="0"/>
                </a:lnTo>
                <a:lnTo>
                  <a:pt x="2" y="4"/>
                </a:lnTo>
                <a:lnTo>
                  <a:pt x="4" y="10"/>
                </a:lnTo>
                <a:lnTo>
                  <a:pt x="10" y="18"/>
                </a:lnTo>
                <a:lnTo>
                  <a:pt x="16" y="20"/>
                </a:lnTo>
                <a:lnTo>
                  <a:pt x="24" y="22"/>
                </a:lnTo>
                <a:lnTo>
                  <a:pt x="30" y="22"/>
                </a:lnTo>
                <a:lnTo>
                  <a:pt x="36" y="20"/>
                </a:lnTo>
                <a:lnTo>
                  <a:pt x="42" y="14"/>
                </a:lnTo>
                <a:lnTo>
                  <a:pt x="48" y="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58" name="Freeform 34"/>
          <p:cNvSpPr>
            <a:spLocks/>
          </p:cNvSpPr>
          <p:nvPr/>
        </p:nvSpPr>
        <p:spPr bwMode="gray">
          <a:xfrm>
            <a:off x="8721725" y="542925"/>
            <a:ext cx="26988" cy="36513"/>
          </a:xfrm>
          <a:custGeom>
            <a:avLst/>
            <a:gdLst>
              <a:gd name="T0" fmla="*/ 0 w 38"/>
              <a:gd name="T1" fmla="*/ 2147483647 h 52"/>
              <a:gd name="T2" fmla="*/ 0 w 38"/>
              <a:gd name="T3" fmla="*/ 2147483647 h 52"/>
              <a:gd name="T4" fmla="*/ 0 w 38"/>
              <a:gd name="T5" fmla="*/ 2147483647 h 52"/>
              <a:gd name="T6" fmla="*/ 2147483647 w 38"/>
              <a:gd name="T7" fmla="*/ 2147483647 h 52"/>
              <a:gd name="T8" fmla="*/ 2147483647 w 38"/>
              <a:gd name="T9" fmla="*/ 2147483647 h 52"/>
              <a:gd name="T10" fmla="*/ 2147483647 w 38"/>
              <a:gd name="T11" fmla="*/ 2147483647 h 52"/>
              <a:gd name="T12" fmla="*/ 2147483647 w 38"/>
              <a:gd name="T13" fmla="*/ 2147483647 h 52"/>
              <a:gd name="T14" fmla="*/ 2147483647 w 38"/>
              <a:gd name="T15" fmla="*/ 2147483647 h 52"/>
              <a:gd name="T16" fmla="*/ 2147483647 w 38"/>
              <a:gd name="T17" fmla="*/ 2147483647 h 52"/>
              <a:gd name="T18" fmla="*/ 2147483647 w 38"/>
              <a:gd name="T19" fmla="*/ 2147483647 h 52"/>
              <a:gd name="T20" fmla="*/ 2147483647 w 38"/>
              <a:gd name="T21" fmla="*/ 2147483647 h 52"/>
              <a:gd name="T22" fmla="*/ 2147483647 w 38"/>
              <a:gd name="T23" fmla="*/ 2147483647 h 52"/>
              <a:gd name="T24" fmla="*/ 2147483647 w 38"/>
              <a:gd name="T25" fmla="*/ 2147483647 h 52"/>
              <a:gd name="T26" fmla="*/ 2147483647 w 38"/>
              <a:gd name="T27" fmla="*/ 2147483647 h 52"/>
              <a:gd name="T28" fmla="*/ 2147483647 w 38"/>
              <a:gd name="T29" fmla="*/ 2147483647 h 52"/>
              <a:gd name="T30" fmla="*/ 2147483647 w 38"/>
              <a:gd name="T31" fmla="*/ 2147483647 h 52"/>
              <a:gd name="T32" fmla="*/ 2147483647 w 38"/>
              <a:gd name="T33" fmla="*/ 2147483647 h 52"/>
              <a:gd name="T34" fmla="*/ 2147483647 w 38"/>
              <a:gd name="T35" fmla="*/ 2147483647 h 52"/>
              <a:gd name="T36" fmla="*/ 0 w 38"/>
              <a:gd name="T37" fmla="*/ 2147483647 h 52"/>
              <a:gd name="T38" fmla="*/ 0 w 38"/>
              <a:gd name="T39" fmla="*/ 2147483647 h 52"/>
              <a:gd name="T40" fmla="*/ 0 w 38"/>
              <a:gd name="T41" fmla="*/ 2147483647 h 52"/>
              <a:gd name="T42" fmla="*/ 2147483647 w 38"/>
              <a:gd name="T43" fmla="*/ 2147483647 h 52"/>
              <a:gd name="T44" fmla="*/ 2147483647 w 38"/>
              <a:gd name="T45" fmla="*/ 2147483647 h 52"/>
              <a:gd name="T46" fmla="*/ 2147483647 w 38"/>
              <a:gd name="T47" fmla="*/ 2147483647 h 52"/>
              <a:gd name="T48" fmla="*/ 2147483647 w 38"/>
              <a:gd name="T49" fmla="*/ 0 h 52"/>
              <a:gd name="T50" fmla="*/ 2147483647 w 38"/>
              <a:gd name="T51" fmla="*/ 0 h 52"/>
              <a:gd name="T52" fmla="*/ 2147483647 w 38"/>
              <a:gd name="T53" fmla="*/ 0 h 52"/>
              <a:gd name="T54" fmla="*/ 2147483647 w 38"/>
              <a:gd name="T55" fmla="*/ 2147483647 h 52"/>
              <a:gd name="T56" fmla="*/ 2147483647 w 38"/>
              <a:gd name="T57" fmla="*/ 2147483647 h 52"/>
              <a:gd name="T58" fmla="*/ 2147483647 w 38"/>
              <a:gd name="T59" fmla="*/ 2147483647 h 52"/>
              <a:gd name="T60" fmla="*/ 2147483647 w 38"/>
              <a:gd name="T61" fmla="*/ 2147483647 h 52"/>
              <a:gd name="T62" fmla="*/ 2147483647 w 38"/>
              <a:gd name="T63" fmla="*/ 2147483647 h 52"/>
              <a:gd name="T64" fmla="*/ 2147483647 w 38"/>
              <a:gd name="T65" fmla="*/ 2147483647 h 52"/>
              <a:gd name="T66" fmla="*/ 2147483647 w 38"/>
              <a:gd name="T67" fmla="*/ 2147483647 h 52"/>
              <a:gd name="T68" fmla="*/ 2147483647 w 38"/>
              <a:gd name="T69" fmla="*/ 2147483647 h 52"/>
              <a:gd name="T70" fmla="*/ 2147483647 w 38"/>
              <a:gd name="T71" fmla="*/ 2147483647 h 52"/>
              <a:gd name="T72" fmla="*/ 2147483647 w 38"/>
              <a:gd name="T73" fmla="*/ 2147483647 h 52"/>
              <a:gd name="T74" fmla="*/ 2147483647 w 38"/>
              <a:gd name="T75" fmla="*/ 2147483647 h 52"/>
              <a:gd name="T76" fmla="*/ 2147483647 w 38"/>
              <a:gd name="T77" fmla="*/ 2147483647 h 52"/>
              <a:gd name="T78" fmla="*/ 2147483647 w 38"/>
              <a:gd name="T79" fmla="*/ 2147483647 h 52"/>
              <a:gd name="T80" fmla="*/ 2147483647 w 38"/>
              <a:gd name="T81" fmla="*/ 2147483647 h 52"/>
              <a:gd name="T82" fmla="*/ 0 w 38"/>
              <a:gd name="T83" fmla="*/ 2147483647 h 52"/>
              <a:gd name="T84" fmla="*/ 0 w 38"/>
              <a:gd name="T85" fmla="*/ 2147483647 h 5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8" h="52">
                <a:moveTo>
                  <a:pt x="0" y="52"/>
                </a:moveTo>
                <a:lnTo>
                  <a:pt x="0" y="52"/>
                </a:lnTo>
                <a:lnTo>
                  <a:pt x="0" y="48"/>
                </a:lnTo>
                <a:lnTo>
                  <a:pt x="2" y="44"/>
                </a:lnTo>
                <a:lnTo>
                  <a:pt x="8" y="36"/>
                </a:lnTo>
                <a:lnTo>
                  <a:pt x="22" y="22"/>
                </a:lnTo>
                <a:lnTo>
                  <a:pt x="24" y="18"/>
                </a:lnTo>
                <a:lnTo>
                  <a:pt x="24" y="12"/>
                </a:lnTo>
                <a:lnTo>
                  <a:pt x="22" y="10"/>
                </a:lnTo>
                <a:lnTo>
                  <a:pt x="20" y="8"/>
                </a:lnTo>
                <a:lnTo>
                  <a:pt x="16" y="8"/>
                </a:lnTo>
                <a:lnTo>
                  <a:pt x="12" y="10"/>
                </a:lnTo>
                <a:lnTo>
                  <a:pt x="10" y="14"/>
                </a:lnTo>
                <a:lnTo>
                  <a:pt x="8" y="20"/>
                </a:lnTo>
                <a:lnTo>
                  <a:pt x="0" y="20"/>
                </a:lnTo>
                <a:lnTo>
                  <a:pt x="0" y="12"/>
                </a:lnTo>
                <a:lnTo>
                  <a:pt x="2" y="6"/>
                </a:lnTo>
                <a:lnTo>
                  <a:pt x="6" y="2"/>
                </a:lnTo>
                <a:lnTo>
                  <a:pt x="10" y="0"/>
                </a:lnTo>
                <a:lnTo>
                  <a:pt x="20" y="0"/>
                </a:lnTo>
                <a:lnTo>
                  <a:pt x="28" y="4"/>
                </a:lnTo>
                <a:lnTo>
                  <a:pt x="32" y="6"/>
                </a:lnTo>
                <a:lnTo>
                  <a:pt x="34" y="10"/>
                </a:lnTo>
                <a:lnTo>
                  <a:pt x="34" y="14"/>
                </a:lnTo>
                <a:lnTo>
                  <a:pt x="34" y="18"/>
                </a:lnTo>
                <a:lnTo>
                  <a:pt x="34" y="24"/>
                </a:lnTo>
                <a:lnTo>
                  <a:pt x="30" y="28"/>
                </a:lnTo>
                <a:lnTo>
                  <a:pt x="22" y="36"/>
                </a:lnTo>
                <a:lnTo>
                  <a:pt x="14" y="44"/>
                </a:lnTo>
                <a:lnTo>
                  <a:pt x="38" y="42"/>
                </a:lnTo>
                <a:lnTo>
                  <a:pt x="38" y="50"/>
                </a:lnTo>
                <a:lnTo>
                  <a:pt x="0" y="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59" name="Freeform 35"/>
          <p:cNvSpPr>
            <a:spLocks/>
          </p:cNvSpPr>
          <p:nvPr/>
        </p:nvSpPr>
        <p:spPr bwMode="gray">
          <a:xfrm>
            <a:off x="8642350" y="534988"/>
            <a:ext cx="19050" cy="38100"/>
          </a:xfrm>
          <a:custGeom>
            <a:avLst/>
            <a:gdLst>
              <a:gd name="T0" fmla="*/ 2147483647 w 28"/>
              <a:gd name="T1" fmla="*/ 2147483647 h 52"/>
              <a:gd name="T2" fmla="*/ 2147483647 w 28"/>
              <a:gd name="T3" fmla="*/ 2147483647 h 52"/>
              <a:gd name="T4" fmla="*/ 2147483647 w 28"/>
              <a:gd name="T5" fmla="*/ 2147483647 h 52"/>
              <a:gd name="T6" fmla="*/ 2147483647 w 28"/>
              <a:gd name="T7" fmla="*/ 2147483647 h 52"/>
              <a:gd name="T8" fmla="*/ 2147483647 w 28"/>
              <a:gd name="T9" fmla="*/ 2147483647 h 52"/>
              <a:gd name="T10" fmla="*/ 2147483647 w 28"/>
              <a:gd name="T11" fmla="*/ 2147483647 h 52"/>
              <a:gd name="T12" fmla="*/ 2147483647 w 28"/>
              <a:gd name="T13" fmla="*/ 2147483647 h 52"/>
              <a:gd name="T14" fmla="*/ 0 w 28"/>
              <a:gd name="T15" fmla="*/ 2147483647 h 52"/>
              <a:gd name="T16" fmla="*/ 2147483647 w 28"/>
              <a:gd name="T17" fmla="*/ 2147483647 h 52"/>
              <a:gd name="T18" fmla="*/ 2147483647 w 28"/>
              <a:gd name="T19" fmla="*/ 2147483647 h 52"/>
              <a:gd name="T20" fmla="*/ 2147483647 w 28"/>
              <a:gd name="T21" fmla="*/ 2147483647 h 52"/>
              <a:gd name="T22" fmla="*/ 2147483647 w 28"/>
              <a:gd name="T23" fmla="*/ 2147483647 h 52"/>
              <a:gd name="T24" fmla="*/ 2147483647 w 28"/>
              <a:gd name="T25" fmla="*/ 2147483647 h 52"/>
              <a:gd name="T26" fmla="*/ 2147483647 w 28"/>
              <a:gd name="T27" fmla="*/ 2147483647 h 52"/>
              <a:gd name="T28" fmla="*/ 2147483647 w 28"/>
              <a:gd name="T29" fmla="*/ 0 h 52"/>
              <a:gd name="T30" fmla="*/ 2147483647 w 28"/>
              <a:gd name="T31" fmla="*/ 2147483647 h 52"/>
              <a:gd name="T32" fmla="*/ 2147483647 w 28"/>
              <a:gd name="T33" fmla="*/ 2147483647 h 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8" h="52">
                <a:moveTo>
                  <a:pt x="28" y="4"/>
                </a:moveTo>
                <a:lnTo>
                  <a:pt x="28" y="4"/>
                </a:lnTo>
                <a:lnTo>
                  <a:pt x="12" y="52"/>
                </a:lnTo>
                <a:lnTo>
                  <a:pt x="2" y="48"/>
                </a:lnTo>
                <a:lnTo>
                  <a:pt x="14" y="16"/>
                </a:lnTo>
                <a:lnTo>
                  <a:pt x="14" y="14"/>
                </a:lnTo>
                <a:lnTo>
                  <a:pt x="0" y="10"/>
                </a:lnTo>
                <a:lnTo>
                  <a:pt x="2" y="4"/>
                </a:lnTo>
                <a:lnTo>
                  <a:pt x="10" y="6"/>
                </a:lnTo>
                <a:lnTo>
                  <a:pt x="14" y="6"/>
                </a:lnTo>
                <a:lnTo>
                  <a:pt x="18" y="4"/>
                </a:lnTo>
                <a:lnTo>
                  <a:pt x="20" y="0"/>
                </a:lnTo>
                <a:lnTo>
                  <a:pt x="28" y="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60" name="Freeform 36"/>
          <p:cNvSpPr>
            <a:spLocks noEditPoints="1"/>
          </p:cNvSpPr>
          <p:nvPr/>
        </p:nvSpPr>
        <p:spPr bwMode="gray">
          <a:xfrm>
            <a:off x="8764588" y="534988"/>
            <a:ext cx="31750" cy="36512"/>
          </a:xfrm>
          <a:custGeom>
            <a:avLst/>
            <a:gdLst>
              <a:gd name="T0" fmla="*/ 2147483647 w 44"/>
              <a:gd name="T1" fmla="*/ 2147483647 h 52"/>
              <a:gd name="T2" fmla="*/ 2147483647 w 44"/>
              <a:gd name="T3" fmla="*/ 2147483647 h 52"/>
              <a:gd name="T4" fmla="*/ 2147483647 w 44"/>
              <a:gd name="T5" fmla="*/ 2147483647 h 52"/>
              <a:gd name="T6" fmla="*/ 2147483647 w 44"/>
              <a:gd name="T7" fmla="*/ 2147483647 h 52"/>
              <a:gd name="T8" fmla="*/ 2147483647 w 44"/>
              <a:gd name="T9" fmla="*/ 2147483647 h 52"/>
              <a:gd name="T10" fmla="*/ 2147483647 w 44"/>
              <a:gd name="T11" fmla="*/ 0 h 52"/>
              <a:gd name="T12" fmla="*/ 2147483647 w 44"/>
              <a:gd name="T13" fmla="*/ 0 h 52"/>
              <a:gd name="T14" fmla="*/ 2147483647 w 44"/>
              <a:gd name="T15" fmla="*/ 0 h 52"/>
              <a:gd name="T16" fmla="*/ 2147483647 w 44"/>
              <a:gd name="T17" fmla="*/ 2147483647 h 52"/>
              <a:gd name="T18" fmla="*/ 0 w 44"/>
              <a:gd name="T19" fmla="*/ 2147483647 h 52"/>
              <a:gd name="T20" fmla="*/ 0 w 44"/>
              <a:gd name="T21" fmla="*/ 2147483647 h 52"/>
              <a:gd name="T22" fmla="*/ 2147483647 w 44"/>
              <a:gd name="T23" fmla="*/ 2147483647 h 52"/>
              <a:gd name="T24" fmla="*/ 2147483647 w 44"/>
              <a:gd name="T25" fmla="*/ 2147483647 h 52"/>
              <a:gd name="T26" fmla="*/ 2147483647 w 44"/>
              <a:gd name="T27" fmla="*/ 2147483647 h 52"/>
              <a:gd name="T28" fmla="*/ 2147483647 w 44"/>
              <a:gd name="T29" fmla="*/ 2147483647 h 52"/>
              <a:gd name="T30" fmla="*/ 2147483647 w 44"/>
              <a:gd name="T31" fmla="*/ 2147483647 h 52"/>
              <a:gd name="T32" fmla="*/ 2147483647 w 44"/>
              <a:gd name="T33" fmla="*/ 2147483647 h 52"/>
              <a:gd name="T34" fmla="*/ 2147483647 w 44"/>
              <a:gd name="T35" fmla="*/ 2147483647 h 52"/>
              <a:gd name="T36" fmla="*/ 2147483647 w 44"/>
              <a:gd name="T37" fmla="*/ 2147483647 h 52"/>
              <a:gd name="T38" fmla="*/ 2147483647 w 44"/>
              <a:gd name="T39" fmla="*/ 2147483647 h 52"/>
              <a:gd name="T40" fmla="*/ 2147483647 w 44"/>
              <a:gd name="T41" fmla="*/ 2147483647 h 52"/>
              <a:gd name="T42" fmla="*/ 2147483647 w 44"/>
              <a:gd name="T43" fmla="*/ 2147483647 h 52"/>
              <a:gd name="T44" fmla="*/ 2147483647 w 44"/>
              <a:gd name="T45" fmla="*/ 2147483647 h 52"/>
              <a:gd name="T46" fmla="*/ 2147483647 w 44"/>
              <a:gd name="T47" fmla="*/ 2147483647 h 52"/>
              <a:gd name="T48" fmla="*/ 2147483647 w 44"/>
              <a:gd name="T49" fmla="*/ 2147483647 h 52"/>
              <a:gd name="T50" fmla="*/ 2147483647 w 44"/>
              <a:gd name="T51" fmla="*/ 2147483647 h 52"/>
              <a:gd name="T52" fmla="*/ 2147483647 w 44"/>
              <a:gd name="T53" fmla="*/ 2147483647 h 52"/>
              <a:gd name="T54" fmla="*/ 2147483647 w 44"/>
              <a:gd name="T55" fmla="*/ 2147483647 h 52"/>
              <a:gd name="T56" fmla="*/ 2147483647 w 44"/>
              <a:gd name="T57" fmla="*/ 2147483647 h 52"/>
              <a:gd name="T58" fmla="*/ 2147483647 w 44"/>
              <a:gd name="T59" fmla="*/ 2147483647 h 52"/>
              <a:gd name="T60" fmla="*/ 2147483647 w 44"/>
              <a:gd name="T61" fmla="*/ 2147483647 h 52"/>
              <a:gd name="T62" fmla="*/ 2147483647 w 44"/>
              <a:gd name="T63" fmla="*/ 2147483647 h 52"/>
              <a:gd name="T64" fmla="*/ 2147483647 w 44"/>
              <a:gd name="T65" fmla="*/ 2147483647 h 52"/>
              <a:gd name="T66" fmla="*/ 2147483647 w 44"/>
              <a:gd name="T67" fmla="*/ 2147483647 h 52"/>
              <a:gd name="T68" fmla="*/ 2147483647 w 44"/>
              <a:gd name="T69" fmla="*/ 2147483647 h 52"/>
              <a:gd name="T70" fmla="*/ 2147483647 w 44"/>
              <a:gd name="T71" fmla="*/ 2147483647 h 52"/>
              <a:gd name="T72" fmla="*/ 2147483647 w 44"/>
              <a:gd name="T73" fmla="*/ 2147483647 h 52"/>
              <a:gd name="T74" fmla="*/ 2147483647 w 44"/>
              <a:gd name="T75" fmla="*/ 2147483647 h 52"/>
              <a:gd name="T76" fmla="*/ 2147483647 w 44"/>
              <a:gd name="T77" fmla="*/ 2147483647 h 52"/>
              <a:gd name="T78" fmla="*/ 2147483647 w 44"/>
              <a:gd name="T79" fmla="*/ 2147483647 h 52"/>
              <a:gd name="T80" fmla="*/ 2147483647 w 44"/>
              <a:gd name="T81" fmla="*/ 2147483647 h 52"/>
              <a:gd name="T82" fmla="*/ 2147483647 w 44"/>
              <a:gd name="T83" fmla="*/ 2147483647 h 5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4" h="52">
                <a:moveTo>
                  <a:pt x="44" y="32"/>
                </a:moveTo>
                <a:lnTo>
                  <a:pt x="44" y="32"/>
                </a:lnTo>
                <a:lnTo>
                  <a:pt x="42" y="26"/>
                </a:lnTo>
                <a:lnTo>
                  <a:pt x="36" y="22"/>
                </a:lnTo>
                <a:lnTo>
                  <a:pt x="32" y="22"/>
                </a:lnTo>
                <a:lnTo>
                  <a:pt x="36" y="16"/>
                </a:lnTo>
                <a:lnTo>
                  <a:pt x="38" y="14"/>
                </a:lnTo>
                <a:lnTo>
                  <a:pt x="36" y="10"/>
                </a:lnTo>
                <a:lnTo>
                  <a:pt x="34" y="4"/>
                </a:lnTo>
                <a:lnTo>
                  <a:pt x="28" y="0"/>
                </a:lnTo>
                <a:lnTo>
                  <a:pt x="22" y="0"/>
                </a:lnTo>
                <a:lnTo>
                  <a:pt x="16" y="0"/>
                </a:lnTo>
                <a:lnTo>
                  <a:pt x="10" y="2"/>
                </a:lnTo>
                <a:lnTo>
                  <a:pt x="4" y="6"/>
                </a:lnTo>
                <a:lnTo>
                  <a:pt x="0" y="12"/>
                </a:lnTo>
                <a:lnTo>
                  <a:pt x="0" y="18"/>
                </a:lnTo>
                <a:lnTo>
                  <a:pt x="2" y="22"/>
                </a:lnTo>
                <a:lnTo>
                  <a:pt x="4" y="24"/>
                </a:lnTo>
                <a:lnTo>
                  <a:pt x="10" y="26"/>
                </a:lnTo>
                <a:lnTo>
                  <a:pt x="8" y="28"/>
                </a:lnTo>
                <a:lnTo>
                  <a:pt x="4" y="34"/>
                </a:lnTo>
                <a:lnTo>
                  <a:pt x="4" y="42"/>
                </a:lnTo>
                <a:lnTo>
                  <a:pt x="8" y="48"/>
                </a:lnTo>
                <a:lnTo>
                  <a:pt x="16" y="52"/>
                </a:lnTo>
                <a:lnTo>
                  <a:pt x="22" y="52"/>
                </a:lnTo>
                <a:lnTo>
                  <a:pt x="28" y="52"/>
                </a:lnTo>
                <a:lnTo>
                  <a:pt x="34" y="50"/>
                </a:lnTo>
                <a:lnTo>
                  <a:pt x="40" y="46"/>
                </a:lnTo>
                <a:lnTo>
                  <a:pt x="44" y="40"/>
                </a:lnTo>
                <a:lnTo>
                  <a:pt x="44" y="32"/>
                </a:lnTo>
                <a:close/>
                <a:moveTo>
                  <a:pt x="12" y="18"/>
                </a:moveTo>
                <a:lnTo>
                  <a:pt x="12" y="18"/>
                </a:lnTo>
                <a:lnTo>
                  <a:pt x="10" y="14"/>
                </a:lnTo>
                <a:lnTo>
                  <a:pt x="12" y="10"/>
                </a:lnTo>
                <a:lnTo>
                  <a:pt x="18" y="8"/>
                </a:lnTo>
                <a:lnTo>
                  <a:pt x="22" y="8"/>
                </a:lnTo>
                <a:lnTo>
                  <a:pt x="26" y="10"/>
                </a:lnTo>
                <a:lnTo>
                  <a:pt x="28" y="14"/>
                </a:lnTo>
                <a:lnTo>
                  <a:pt x="26" y="18"/>
                </a:lnTo>
                <a:lnTo>
                  <a:pt x="20" y="20"/>
                </a:lnTo>
                <a:lnTo>
                  <a:pt x="16" y="22"/>
                </a:lnTo>
                <a:lnTo>
                  <a:pt x="12" y="18"/>
                </a:lnTo>
                <a:close/>
                <a:moveTo>
                  <a:pt x="32" y="40"/>
                </a:moveTo>
                <a:lnTo>
                  <a:pt x="32" y="40"/>
                </a:lnTo>
                <a:lnTo>
                  <a:pt x="26" y="44"/>
                </a:lnTo>
                <a:lnTo>
                  <a:pt x="20" y="44"/>
                </a:lnTo>
                <a:lnTo>
                  <a:pt x="16" y="42"/>
                </a:lnTo>
                <a:lnTo>
                  <a:pt x="14" y="40"/>
                </a:lnTo>
                <a:lnTo>
                  <a:pt x="14" y="34"/>
                </a:lnTo>
                <a:lnTo>
                  <a:pt x="18" y="30"/>
                </a:lnTo>
                <a:lnTo>
                  <a:pt x="22" y="28"/>
                </a:lnTo>
                <a:lnTo>
                  <a:pt x="28" y="28"/>
                </a:lnTo>
                <a:lnTo>
                  <a:pt x="32" y="30"/>
                </a:lnTo>
                <a:lnTo>
                  <a:pt x="34" y="34"/>
                </a:lnTo>
                <a:lnTo>
                  <a:pt x="34" y="38"/>
                </a:lnTo>
                <a:lnTo>
                  <a:pt x="32" y="4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61" name="Freeform 37"/>
          <p:cNvSpPr>
            <a:spLocks noEditPoints="1"/>
          </p:cNvSpPr>
          <p:nvPr/>
        </p:nvSpPr>
        <p:spPr bwMode="gray">
          <a:xfrm>
            <a:off x="8675688" y="542925"/>
            <a:ext cx="28575" cy="36513"/>
          </a:xfrm>
          <a:custGeom>
            <a:avLst/>
            <a:gdLst>
              <a:gd name="T0" fmla="*/ 2147483647 w 40"/>
              <a:gd name="T1" fmla="*/ 2147483647 h 52"/>
              <a:gd name="T2" fmla="*/ 2147483647 w 40"/>
              <a:gd name="T3" fmla="*/ 2147483647 h 52"/>
              <a:gd name="T4" fmla="*/ 2147483647 w 40"/>
              <a:gd name="T5" fmla="*/ 2147483647 h 52"/>
              <a:gd name="T6" fmla="*/ 2147483647 w 40"/>
              <a:gd name="T7" fmla="*/ 2147483647 h 52"/>
              <a:gd name="T8" fmla="*/ 2147483647 w 40"/>
              <a:gd name="T9" fmla="*/ 2147483647 h 52"/>
              <a:gd name="T10" fmla="*/ 2147483647 w 40"/>
              <a:gd name="T11" fmla="*/ 2147483647 h 52"/>
              <a:gd name="T12" fmla="*/ 2147483647 w 40"/>
              <a:gd name="T13" fmla="*/ 0 h 52"/>
              <a:gd name="T14" fmla="*/ 2147483647 w 40"/>
              <a:gd name="T15" fmla="*/ 0 h 52"/>
              <a:gd name="T16" fmla="*/ 2147483647 w 40"/>
              <a:gd name="T17" fmla="*/ 2147483647 h 52"/>
              <a:gd name="T18" fmla="*/ 2147483647 w 40"/>
              <a:gd name="T19" fmla="*/ 2147483647 h 52"/>
              <a:gd name="T20" fmla="*/ 2147483647 w 40"/>
              <a:gd name="T21" fmla="*/ 2147483647 h 52"/>
              <a:gd name="T22" fmla="*/ 2147483647 w 40"/>
              <a:gd name="T23" fmla="*/ 2147483647 h 52"/>
              <a:gd name="T24" fmla="*/ 2147483647 w 40"/>
              <a:gd name="T25" fmla="*/ 2147483647 h 52"/>
              <a:gd name="T26" fmla="*/ 0 w 40"/>
              <a:gd name="T27" fmla="*/ 2147483647 h 52"/>
              <a:gd name="T28" fmla="*/ 0 w 40"/>
              <a:gd name="T29" fmla="*/ 2147483647 h 52"/>
              <a:gd name="T30" fmla="*/ 2147483647 w 40"/>
              <a:gd name="T31" fmla="*/ 2147483647 h 52"/>
              <a:gd name="T32" fmla="*/ 2147483647 w 40"/>
              <a:gd name="T33" fmla="*/ 2147483647 h 52"/>
              <a:gd name="T34" fmla="*/ 2147483647 w 40"/>
              <a:gd name="T35" fmla="*/ 2147483647 h 52"/>
              <a:gd name="T36" fmla="*/ 2147483647 w 40"/>
              <a:gd name="T37" fmla="*/ 2147483647 h 52"/>
              <a:gd name="T38" fmla="*/ 2147483647 w 40"/>
              <a:gd name="T39" fmla="*/ 2147483647 h 52"/>
              <a:gd name="T40" fmla="*/ 2147483647 w 40"/>
              <a:gd name="T41" fmla="*/ 2147483647 h 52"/>
              <a:gd name="T42" fmla="*/ 2147483647 w 40"/>
              <a:gd name="T43" fmla="*/ 2147483647 h 52"/>
              <a:gd name="T44" fmla="*/ 2147483647 w 40"/>
              <a:gd name="T45" fmla="*/ 2147483647 h 52"/>
              <a:gd name="T46" fmla="*/ 2147483647 w 40"/>
              <a:gd name="T47" fmla="*/ 2147483647 h 52"/>
              <a:gd name="T48" fmla="*/ 2147483647 w 40"/>
              <a:gd name="T49" fmla="*/ 2147483647 h 52"/>
              <a:gd name="T50" fmla="*/ 2147483647 w 40"/>
              <a:gd name="T51" fmla="*/ 2147483647 h 52"/>
              <a:gd name="T52" fmla="*/ 2147483647 w 40"/>
              <a:gd name="T53" fmla="*/ 2147483647 h 52"/>
              <a:gd name="T54" fmla="*/ 2147483647 w 40"/>
              <a:gd name="T55" fmla="*/ 2147483647 h 52"/>
              <a:gd name="T56" fmla="*/ 2147483647 w 40"/>
              <a:gd name="T57" fmla="*/ 2147483647 h 52"/>
              <a:gd name="T58" fmla="*/ 2147483647 w 40"/>
              <a:gd name="T59" fmla="*/ 2147483647 h 52"/>
              <a:gd name="T60" fmla="*/ 2147483647 w 40"/>
              <a:gd name="T61" fmla="*/ 2147483647 h 52"/>
              <a:gd name="T62" fmla="*/ 2147483647 w 40"/>
              <a:gd name="T63" fmla="*/ 2147483647 h 52"/>
              <a:gd name="T64" fmla="*/ 2147483647 w 40"/>
              <a:gd name="T65" fmla="*/ 2147483647 h 52"/>
              <a:gd name="T66" fmla="*/ 2147483647 w 40"/>
              <a:gd name="T67" fmla="*/ 2147483647 h 52"/>
              <a:gd name="T68" fmla="*/ 2147483647 w 40"/>
              <a:gd name="T69" fmla="*/ 2147483647 h 52"/>
              <a:gd name="T70" fmla="*/ 2147483647 w 40"/>
              <a:gd name="T71" fmla="*/ 2147483647 h 52"/>
              <a:gd name="T72" fmla="*/ 2147483647 w 40"/>
              <a:gd name="T73" fmla="*/ 2147483647 h 52"/>
              <a:gd name="T74" fmla="*/ 2147483647 w 40"/>
              <a:gd name="T75" fmla="*/ 2147483647 h 52"/>
              <a:gd name="T76" fmla="*/ 2147483647 w 40"/>
              <a:gd name="T77" fmla="*/ 2147483647 h 52"/>
              <a:gd name="T78" fmla="*/ 2147483647 w 40"/>
              <a:gd name="T79" fmla="*/ 2147483647 h 52"/>
              <a:gd name="T80" fmla="*/ 2147483647 w 40"/>
              <a:gd name="T81" fmla="*/ 2147483647 h 52"/>
              <a:gd name="T82" fmla="*/ 2147483647 w 40"/>
              <a:gd name="T83" fmla="*/ 2147483647 h 5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0" h="52">
                <a:moveTo>
                  <a:pt x="40" y="38"/>
                </a:moveTo>
                <a:lnTo>
                  <a:pt x="40" y="38"/>
                </a:lnTo>
                <a:lnTo>
                  <a:pt x="38" y="30"/>
                </a:lnTo>
                <a:lnTo>
                  <a:pt x="34" y="26"/>
                </a:lnTo>
                <a:lnTo>
                  <a:pt x="32" y="24"/>
                </a:lnTo>
                <a:lnTo>
                  <a:pt x="36" y="20"/>
                </a:lnTo>
                <a:lnTo>
                  <a:pt x="38" y="18"/>
                </a:lnTo>
                <a:lnTo>
                  <a:pt x="40" y="14"/>
                </a:lnTo>
                <a:lnTo>
                  <a:pt x="38" y="8"/>
                </a:lnTo>
                <a:lnTo>
                  <a:pt x="34" y="2"/>
                </a:lnTo>
                <a:lnTo>
                  <a:pt x="28" y="0"/>
                </a:lnTo>
                <a:lnTo>
                  <a:pt x="22" y="0"/>
                </a:lnTo>
                <a:lnTo>
                  <a:pt x="16" y="0"/>
                </a:lnTo>
                <a:lnTo>
                  <a:pt x="10" y="2"/>
                </a:lnTo>
                <a:lnTo>
                  <a:pt x="4" y="6"/>
                </a:lnTo>
                <a:lnTo>
                  <a:pt x="2" y="12"/>
                </a:lnTo>
                <a:lnTo>
                  <a:pt x="2" y="16"/>
                </a:lnTo>
                <a:lnTo>
                  <a:pt x="4" y="18"/>
                </a:lnTo>
                <a:lnTo>
                  <a:pt x="10" y="22"/>
                </a:lnTo>
                <a:lnTo>
                  <a:pt x="6" y="24"/>
                </a:lnTo>
                <a:lnTo>
                  <a:pt x="0" y="28"/>
                </a:lnTo>
                <a:lnTo>
                  <a:pt x="0" y="34"/>
                </a:lnTo>
                <a:lnTo>
                  <a:pt x="0" y="42"/>
                </a:lnTo>
                <a:lnTo>
                  <a:pt x="6" y="48"/>
                </a:lnTo>
                <a:lnTo>
                  <a:pt x="12" y="52"/>
                </a:lnTo>
                <a:lnTo>
                  <a:pt x="18" y="52"/>
                </a:lnTo>
                <a:lnTo>
                  <a:pt x="26" y="52"/>
                </a:lnTo>
                <a:lnTo>
                  <a:pt x="32" y="50"/>
                </a:lnTo>
                <a:lnTo>
                  <a:pt x="38" y="44"/>
                </a:lnTo>
                <a:lnTo>
                  <a:pt x="40" y="38"/>
                </a:lnTo>
                <a:close/>
                <a:moveTo>
                  <a:pt x="12" y="14"/>
                </a:moveTo>
                <a:lnTo>
                  <a:pt x="12" y="14"/>
                </a:lnTo>
                <a:lnTo>
                  <a:pt x="12" y="10"/>
                </a:lnTo>
                <a:lnTo>
                  <a:pt x="16" y="8"/>
                </a:lnTo>
                <a:lnTo>
                  <a:pt x="22" y="6"/>
                </a:lnTo>
                <a:lnTo>
                  <a:pt x="26" y="8"/>
                </a:lnTo>
                <a:lnTo>
                  <a:pt x="28" y="12"/>
                </a:lnTo>
                <a:lnTo>
                  <a:pt x="28" y="16"/>
                </a:lnTo>
                <a:lnTo>
                  <a:pt x="26" y="20"/>
                </a:lnTo>
                <a:lnTo>
                  <a:pt x="20" y="20"/>
                </a:lnTo>
                <a:lnTo>
                  <a:pt x="16" y="18"/>
                </a:lnTo>
                <a:lnTo>
                  <a:pt x="12" y="14"/>
                </a:lnTo>
                <a:close/>
                <a:moveTo>
                  <a:pt x="26" y="42"/>
                </a:moveTo>
                <a:lnTo>
                  <a:pt x="26" y="42"/>
                </a:lnTo>
                <a:lnTo>
                  <a:pt x="18" y="44"/>
                </a:lnTo>
                <a:lnTo>
                  <a:pt x="12" y="42"/>
                </a:lnTo>
                <a:lnTo>
                  <a:pt x="10" y="40"/>
                </a:lnTo>
                <a:lnTo>
                  <a:pt x="10" y="36"/>
                </a:lnTo>
                <a:lnTo>
                  <a:pt x="10" y="32"/>
                </a:lnTo>
                <a:lnTo>
                  <a:pt x="14" y="28"/>
                </a:lnTo>
                <a:lnTo>
                  <a:pt x="20" y="28"/>
                </a:lnTo>
                <a:lnTo>
                  <a:pt x="26" y="28"/>
                </a:lnTo>
                <a:lnTo>
                  <a:pt x="28" y="32"/>
                </a:lnTo>
                <a:lnTo>
                  <a:pt x="30" y="38"/>
                </a:lnTo>
                <a:lnTo>
                  <a:pt x="28" y="40"/>
                </a:lnTo>
                <a:lnTo>
                  <a:pt x="26" y="4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62" name="Freeform 38"/>
          <p:cNvSpPr>
            <a:spLocks/>
          </p:cNvSpPr>
          <p:nvPr/>
        </p:nvSpPr>
        <p:spPr bwMode="gray">
          <a:xfrm>
            <a:off x="8828088" y="220663"/>
            <a:ext cx="36512" cy="22225"/>
          </a:xfrm>
          <a:custGeom>
            <a:avLst/>
            <a:gdLst>
              <a:gd name="T0" fmla="*/ 2147483647 w 52"/>
              <a:gd name="T1" fmla="*/ 2147483647 h 30"/>
              <a:gd name="T2" fmla="*/ 2147483647 w 52"/>
              <a:gd name="T3" fmla="*/ 2147483647 h 30"/>
              <a:gd name="T4" fmla="*/ 0 w 52"/>
              <a:gd name="T5" fmla="*/ 2147483647 h 30"/>
              <a:gd name="T6" fmla="*/ 2147483647 w 52"/>
              <a:gd name="T7" fmla="*/ 0 h 30"/>
              <a:gd name="T8" fmla="*/ 2147483647 w 52"/>
              <a:gd name="T9" fmla="*/ 2147483647 h 30"/>
              <a:gd name="T10" fmla="*/ 2147483647 w 52"/>
              <a:gd name="T11" fmla="*/ 2147483647 h 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2" h="30">
                <a:moveTo>
                  <a:pt x="52" y="10"/>
                </a:moveTo>
                <a:lnTo>
                  <a:pt x="6" y="30"/>
                </a:lnTo>
                <a:lnTo>
                  <a:pt x="0" y="20"/>
                </a:lnTo>
                <a:lnTo>
                  <a:pt x="48" y="0"/>
                </a:lnTo>
                <a:lnTo>
                  <a:pt x="52" y="1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63" name="Freeform 39"/>
          <p:cNvSpPr>
            <a:spLocks/>
          </p:cNvSpPr>
          <p:nvPr/>
        </p:nvSpPr>
        <p:spPr bwMode="gray">
          <a:xfrm>
            <a:off x="8731250" y="134938"/>
            <a:ext cx="30163" cy="36512"/>
          </a:xfrm>
          <a:custGeom>
            <a:avLst/>
            <a:gdLst>
              <a:gd name="T0" fmla="*/ 2147483647 w 42"/>
              <a:gd name="T1" fmla="*/ 2147483647 h 52"/>
              <a:gd name="T2" fmla="*/ 0 w 42"/>
              <a:gd name="T3" fmla="*/ 0 h 52"/>
              <a:gd name="T4" fmla="*/ 2147483647 w 42"/>
              <a:gd name="T5" fmla="*/ 2147483647 h 52"/>
              <a:gd name="T6" fmla="*/ 2147483647 w 42"/>
              <a:gd name="T7" fmla="*/ 2147483647 h 52"/>
              <a:gd name="T8" fmla="*/ 2147483647 w 42"/>
              <a:gd name="T9" fmla="*/ 2147483647 h 52"/>
              <a:gd name="T10" fmla="*/ 2147483647 w 42"/>
              <a:gd name="T11" fmla="*/ 2147483647 h 52"/>
              <a:gd name="T12" fmla="*/ 2147483647 w 42"/>
              <a:gd name="T13" fmla="*/ 2147483647 h 52"/>
              <a:gd name="T14" fmla="*/ 2147483647 w 42"/>
              <a:gd name="T15" fmla="*/ 2147483647 h 52"/>
              <a:gd name="T16" fmla="*/ 2147483647 w 42"/>
              <a:gd name="T17" fmla="*/ 2147483647 h 52"/>
              <a:gd name="T18" fmla="*/ 2147483647 w 42"/>
              <a:gd name="T19" fmla="*/ 2147483647 h 52"/>
              <a:gd name="T20" fmla="*/ 2147483647 w 42"/>
              <a:gd name="T21" fmla="*/ 2147483647 h 5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2" h="52">
                <a:moveTo>
                  <a:pt x="12" y="52"/>
                </a:moveTo>
                <a:lnTo>
                  <a:pt x="0" y="0"/>
                </a:lnTo>
                <a:lnTo>
                  <a:pt x="10" y="2"/>
                </a:lnTo>
                <a:lnTo>
                  <a:pt x="18" y="40"/>
                </a:lnTo>
                <a:lnTo>
                  <a:pt x="32" y="4"/>
                </a:lnTo>
                <a:lnTo>
                  <a:pt x="42" y="4"/>
                </a:lnTo>
                <a:lnTo>
                  <a:pt x="20" y="52"/>
                </a:lnTo>
                <a:lnTo>
                  <a:pt x="12" y="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64" name="Freeform 40"/>
          <p:cNvSpPr>
            <a:spLocks/>
          </p:cNvSpPr>
          <p:nvPr/>
        </p:nvSpPr>
        <p:spPr bwMode="gray">
          <a:xfrm>
            <a:off x="8575675" y="184150"/>
            <a:ext cx="44450" cy="39688"/>
          </a:xfrm>
          <a:custGeom>
            <a:avLst/>
            <a:gdLst>
              <a:gd name="T0" fmla="*/ 2147483647 w 62"/>
              <a:gd name="T1" fmla="*/ 2147483647 h 56"/>
              <a:gd name="T2" fmla="*/ 2147483647 w 62"/>
              <a:gd name="T3" fmla="*/ 2147483647 h 56"/>
              <a:gd name="T4" fmla="*/ 2147483647 w 62"/>
              <a:gd name="T5" fmla="*/ 2147483647 h 56"/>
              <a:gd name="T6" fmla="*/ 2147483647 w 62"/>
              <a:gd name="T7" fmla="*/ 2147483647 h 56"/>
              <a:gd name="T8" fmla="*/ 2147483647 w 62"/>
              <a:gd name="T9" fmla="*/ 0 h 56"/>
              <a:gd name="T10" fmla="*/ 0 w 62"/>
              <a:gd name="T11" fmla="*/ 2147483647 h 56"/>
              <a:gd name="T12" fmla="*/ 2147483647 w 62"/>
              <a:gd name="T13" fmla="*/ 2147483647 h 56"/>
              <a:gd name="T14" fmla="*/ 2147483647 w 62"/>
              <a:gd name="T15" fmla="*/ 2147483647 h 56"/>
              <a:gd name="T16" fmla="*/ 2147483647 w 62"/>
              <a:gd name="T17" fmla="*/ 2147483647 h 56"/>
              <a:gd name="T18" fmla="*/ 2147483647 w 62"/>
              <a:gd name="T19" fmla="*/ 2147483647 h 56"/>
              <a:gd name="T20" fmla="*/ 2147483647 w 62"/>
              <a:gd name="T21" fmla="*/ 2147483647 h 56"/>
              <a:gd name="T22" fmla="*/ 2147483647 w 62"/>
              <a:gd name="T23" fmla="*/ 2147483647 h 56"/>
              <a:gd name="T24" fmla="*/ 2147483647 w 62"/>
              <a:gd name="T25" fmla="*/ 2147483647 h 56"/>
              <a:gd name="T26" fmla="*/ 2147483647 w 62"/>
              <a:gd name="T27" fmla="*/ 2147483647 h 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2" h="56">
                <a:moveTo>
                  <a:pt x="32" y="12"/>
                </a:moveTo>
                <a:lnTo>
                  <a:pt x="22" y="32"/>
                </a:lnTo>
                <a:lnTo>
                  <a:pt x="12" y="26"/>
                </a:lnTo>
                <a:lnTo>
                  <a:pt x="24" y="4"/>
                </a:lnTo>
                <a:lnTo>
                  <a:pt x="18" y="0"/>
                </a:lnTo>
                <a:lnTo>
                  <a:pt x="0" y="32"/>
                </a:lnTo>
                <a:lnTo>
                  <a:pt x="44" y="56"/>
                </a:lnTo>
                <a:lnTo>
                  <a:pt x="62" y="24"/>
                </a:lnTo>
                <a:lnTo>
                  <a:pt x="54" y="20"/>
                </a:lnTo>
                <a:lnTo>
                  <a:pt x="42" y="42"/>
                </a:lnTo>
                <a:lnTo>
                  <a:pt x="28" y="36"/>
                </a:lnTo>
                <a:lnTo>
                  <a:pt x="40" y="16"/>
                </a:lnTo>
                <a:lnTo>
                  <a:pt x="32" y="1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65" name="Freeform 41"/>
          <p:cNvSpPr>
            <a:spLocks noEditPoints="1"/>
          </p:cNvSpPr>
          <p:nvPr/>
        </p:nvSpPr>
        <p:spPr bwMode="gray">
          <a:xfrm>
            <a:off x="8545513" y="338138"/>
            <a:ext cx="36512" cy="28575"/>
          </a:xfrm>
          <a:custGeom>
            <a:avLst/>
            <a:gdLst>
              <a:gd name="T0" fmla="*/ 2147483647 w 50"/>
              <a:gd name="T1" fmla="*/ 2147483647 h 40"/>
              <a:gd name="T2" fmla="*/ 2147483647 w 50"/>
              <a:gd name="T3" fmla="*/ 2147483647 h 40"/>
              <a:gd name="T4" fmla="*/ 2147483647 w 50"/>
              <a:gd name="T5" fmla="*/ 2147483647 h 40"/>
              <a:gd name="T6" fmla="*/ 2147483647 w 50"/>
              <a:gd name="T7" fmla="*/ 2147483647 h 40"/>
              <a:gd name="T8" fmla="*/ 2147483647 w 50"/>
              <a:gd name="T9" fmla="*/ 0 h 40"/>
              <a:gd name="T10" fmla="*/ 2147483647 w 50"/>
              <a:gd name="T11" fmla="*/ 0 h 40"/>
              <a:gd name="T12" fmla="*/ 2147483647 w 50"/>
              <a:gd name="T13" fmla="*/ 2147483647 h 40"/>
              <a:gd name="T14" fmla="*/ 2147483647 w 50"/>
              <a:gd name="T15" fmla="*/ 2147483647 h 40"/>
              <a:gd name="T16" fmla="*/ 2147483647 w 50"/>
              <a:gd name="T17" fmla="*/ 2147483647 h 40"/>
              <a:gd name="T18" fmla="*/ 2147483647 w 50"/>
              <a:gd name="T19" fmla="*/ 2147483647 h 40"/>
              <a:gd name="T20" fmla="*/ 2147483647 w 50"/>
              <a:gd name="T21" fmla="*/ 2147483647 h 40"/>
              <a:gd name="T22" fmla="*/ 2147483647 w 50"/>
              <a:gd name="T23" fmla="*/ 2147483647 h 40"/>
              <a:gd name="T24" fmla="*/ 2147483647 w 50"/>
              <a:gd name="T25" fmla="*/ 2147483647 h 40"/>
              <a:gd name="T26" fmla="*/ 2147483647 w 50"/>
              <a:gd name="T27" fmla="*/ 2147483647 h 40"/>
              <a:gd name="T28" fmla="*/ 2147483647 w 50"/>
              <a:gd name="T29" fmla="*/ 2147483647 h 40"/>
              <a:gd name="T30" fmla="*/ 2147483647 w 50"/>
              <a:gd name="T31" fmla="*/ 2147483647 h 40"/>
              <a:gd name="T32" fmla="*/ 0 w 50"/>
              <a:gd name="T33" fmla="*/ 2147483647 h 40"/>
              <a:gd name="T34" fmla="*/ 0 w 50"/>
              <a:gd name="T35" fmla="*/ 2147483647 h 40"/>
              <a:gd name="T36" fmla="*/ 0 w 50"/>
              <a:gd name="T37" fmla="*/ 2147483647 h 40"/>
              <a:gd name="T38" fmla="*/ 2147483647 w 50"/>
              <a:gd name="T39" fmla="*/ 2147483647 h 40"/>
              <a:gd name="T40" fmla="*/ 2147483647 w 50"/>
              <a:gd name="T41" fmla="*/ 2147483647 h 40"/>
              <a:gd name="T42" fmla="*/ 2147483647 w 50"/>
              <a:gd name="T43" fmla="*/ 2147483647 h 40"/>
              <a:gd name="T44" fmla="*/ 2147483647 w 50"/>
              <a:gd name="T45" fmla="*/ 2147483647 h 40"/>
              <a:gd name="T46" fmla="*/ 2147483647 w 50"/>
              <a:gd name="T47" fmla="*/ 2147483647 h 40"/>
              <a:gd name="T48" fmla="*/ 2147483647 w 50"/>
              <a:gd name="T49" fmla="*/ 2147483647 h 40"/>
              <a:gd name="T50" fmla="*/ 2147483647 w 50"/>
              <a:gd name="T51" fmla="*/ 2147483647 h 40"/>
              <a:gd name="T52" fmla="*/ 2147483647 w 50"/>
              <a:gd name="T53" fmla="*/ 2147483647 h 40"/>
              <a:gd name="T54" fmla="*/ 2147483647 w 50"/>
              <a:gd name="T55" fmla="*/ 2147483647 h 40"/>
              <a:gd name="T56" fmla="*/ 2147483647 w 50"/>
              <a:gd name="T57" fmla="*/ 2147483647 h 40"/>
              <a:gd name="T58" fmla="*/ 2147483647 w 50"/>
              <a:gd name="T59" fmla="*/ 2147483647 h 40"/>
              <a:gd name="T60" fmla="*/ 2147483647 w 50"/>
              <a:gd name="T61" fmla="*/ 2147483647 h 40"/>
              <a:gd name="T62" fmla="*/ 2147483647 w 50"/>
              <a:gd name="T63" fmla="*/ 2147483647 h 40"/>
              <a:gd name="T64" fmla="*/ 2147483647 w 50"/>
              <a:gd name="T65" fmla="*/ 2147483647 h 40"/>
              <a:gd name="T66" fmla="*/ 2147483647 w 50"/>
              <a:gd name="T67" fmla="*/ 2147483647 h 40"/>
              <a:gd name="T68" fmla="*/ 2147483647 w 50"/>
              <a:gd name="T69" fmla="*/ 2147483647 h 40"/>
              <a:gd name="T70" fmla="*/ 2147483647 w 50"/>
              <a:gd name="T71" fmla="*/ 2147483647 h 40"/>
              <a:gd name="T72" fmla="*/ 2147483647 w 50"/>
              <a:gd name="T73" fmla="*/ 2147483647 h 40"/>
              <a:gd name="T74" fmla="*/ 2147483647 w 50"/>
              <a:gd name="T75" fmla="*/ 2147483647 h 40"/>
              <a:gd name="T76" fmla="*/ 2147483647 w 50"/>
              <a:gd name="T77" fmla="*/ 2147483647 h 40"/>
              <a:gd name="T78" fmla="*/ 2147483647 w 50"/>
              <a:gd name="T79" fmla="*/ 2147483647 h 40"/>
              <a:gd name="T80" fmla="*/ 2147483647 w 50"/>
              <a:gd name="T81" fmla="*/ 2147483647 h 40"/>
              <a:gd name="T82" fmla="*/ 2147483647 w 50"/>
              <a:gd name="T83" fmla="*/ 2147483647 h 40"/>
              <a:gd name="T84" fmla="*/ 2147483647 w 50"/>
              <a:gd name="T85" fmla="*/ 2147483647 h 40"/>
              <a:gd name="T86" fmla="*/ 2147483647 w 50"/>
              <a:gd name="T87" fmla="*/ 2147483647 h 40"/>
              <a:gd name="T88" fmla="*/ 2147483647 w 50"/>
              <a:gd name="T89" fmla="*/ 2147483647 h 40"/>
              <a:gd name="T90" fmla="*/ 2147483647 w 50"/>
              <a:gd name="T91" fmla="*/ 2147483647 h 40"/>
              <a:gd name="T92" fmla="*/ 2147483647 w 50"/>
              <a:gd name="T93" fmla="*/ 2147483647 h 40"/>
              <a:gd name="T94" fmla="*/ 2147483647 w 50"/>
              <a:gd name="T95" fmla="*/ 2147483647 h 40"/>
              <a:gd name="T96" fmla="*/ 2147483647 w 50"/>
              <a:gd name="T97" fmla="*/ 2147483647 h 40"/>
              <a:gd name="T98" fmla="*/ 2147483647 w 50"/>
              <a:gd name="T99" fmla="*/ 2147483647 h 40"/>
              <a:gd name="T100" fmla="*/ 2147483647 w 50"/>
              <a:gd name="T101" fmla="*/ 2147483647 h 40"/>
              <a:gd name="T102" fmla="*/ 2147483647 w 50"/>
              <a:gd name="T103" fmla="*/ 2147483647 h 4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0" h="40">
                <a:moveTo>
                  <a:pt x="48" y="8"/>
                </a:moveTo>
                <a:lnTo>
                  <a:pt x="48" y="8"/>
                </a:lnTo>
                <a:lnTo>
                  <a:pt x="46" y="4"/>
                </a:lnTo>
                <a:lnTo>
                  <a:pt x="42" y="2"/>
                </a:lnTo>
                <a:lnTo>
                  <a:pt x="34" y="0"/>
                </a:lnTo>
                <a:lnTo>
                  <a:pt x="28" y="2"/>
                </a:lnTo>
                <a:lnTo>
                  <a:pt x="22" y="10"/>
                </a:lnTo>
                <a:lnTo>
                  <a:pt x="20" y="4"/>
                </a:lnTo>
                <a:lnTo>
                  <a:pt x="14" y="2"/>
                </a:lnTo>
                <a:lnTo>
                  <a:pt x="8" y="2"/>
                </a:lnTo>
                <a:lnTo>
                  <a:pt x="4" y="4"/>
                </a:lnTo>
                <a:lnTo>
                  <a:pt x="2" y="6"/>
                </a:lnTo>
                <a:lnTo>
                  <a:pt x="0" y="12"/>
                </a:lnTo>
                <a:lnTo>
                  <a:pt x="0" y="22"/>
                </a:lnTo>
                <a:lnTo>
                  <a:pt x="0" y="40"/>
                </a:lnTo>
                <a:lnTo>
                  <a:pt x="50" y="40"/>
                </a:lnTo>
                <a:lnTo>
                  <a:pt x="50" y="36"/>
                </a:lnTo>
                <a:lnTo>
                  <a:pt x="50" y="18"/>
                </a:lnTo>
                <a:lnTo>
                  <a:pt x="48" y="8"/>
                </a:lnTo>
                <a:close/>
                <a:moveTo>
                  <a:pt x="20" y="30"/>
                </a:moveTo>
                <a:lnTo>
                  <a:pt x="8" y="30"/>
                </a:lnTo>
                <a:lnTo>
                  <a:pt x="8" y="16"/>
                </a:lnTo>
                <a:lnTo>
                  <a:pt x="8" y="14"/>
                </a:lnTo>
                <a:lnTo>
                  <a:pt x="12" y="12"/>
                </a:lnTo>
                <a:lnTo>
                  <a:pt x="18" y="12"/>
                </a:lnTo>
                <a:lnTo>
                  <a:pt x="20" y="14"/>
                </a:lnTo>
                <a:lnTo>
                  <a:pt x="20" y="30"/>
                </a:lnTo>
                <a:close/>
                <a:moveTo>
                  <a:pt x="42" y="30"/>
                </a:moveTo>
                <a:lnTo>
                  <a:pt x="28" y="30"/>
                </a:lnTo>
                <a:lnTo>
                  <a:pt x="28" y="16"/>
                </a:lnTo>
                <a:lnTo>
                  <a:pt x="28" y="12"/>
                </a:lnTo>
                <a:lnTo>
                  <a:pt x="32" y="10"/>
                </a:lnTo>
                <a:lnTo>
                  <a:pt x="36" y="10"/>
                </a:lnTo>
                <a:lnTo>
                  <a:pt x="40" y="12"/>
                </a:lnTo>
                <a:lnTo>
                  <a:pt x="40" y="14"/>
                </a:lnTo>
                <a:lnTo>
                  <a:pt x="42" y="18"/>
                </a:lnTo>
                <a:lnTo>
                  <a:pt x="42" y="3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66" name="Freeform 42"/>
          <p:cNvSpPr>
            <a:spLocks/>
          </p:cNvSpPr>
          <p:nvPr/>
        </p:nvSpPr>
        <p:spPr bwMode="gray">
          <a:xfrm>
            <a:off x="8839200" y="246063"/>
            <a:ext cx="38100" cy="30162"/>
          </a:xfrm>
          <a:custGeom>
            <a:avLst/>
            <a:gdLst>
              <a:gd name="T0" fmla="*/ 2147483647 w 54"/>
              <a:gd name="T1" fmla="*/ 2147483647 h 42"/>
              <a:gd name="T2" fmla="*/ 2147483647 w 54"/>
              <a:gd name="T3" fmla="*/ 0 h 42"/>
              <a:gd name="T4" fmla="*/ 2147483647 w 54"/>
              <a:gd name="T5" fmla="*/ 2147483647 h 42"/>
              <a:gd name="T6" fmla="*/ 2147483647 w 54"/>
              <a:gd name="T7" fmla="*/ 2147483647 h 42"/>
              <a:gd name="T8" fmla="*/ 2147483647 w 54"/>
              <a:gd name="T9" fmla="*/ 2147483647 h 42"/>
              <a:gd name="T10" fmla="*/ 2147483647 w 54"/>
              <a:gd name="T11" fmla="*/ 2147483647 h 42"/>
              <a:gd name="T12" fmla="*/ 0 w 54"/>
              <a:gd name="T13" fmla="*/ 2147483647 h 42"/>
              <a:gd name="T14" fmla="*/ 2147483647 w 54"/>
              <a:gd name="T15" fmla="*/ 2147483647 h 42"/>
              <a:gd name="T16" fmla="*/ 2147483647 w 54"/>
              <a:gd name="T17" fmla="*/ 2147483647 h 42"/>
              <a:gd name="T18" fmla="*/ 2147483647 w 54"/>
              <a:gd name="T19" fmla="*/ 2147483647 h 4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4" h="42">
                <a:moveTo>
                  <a:pt x="36" y="2"/>
                </a:moveTo>
                <a:lnTo>
                  <a:pt x="44" y="0"/>
                </a:lnTo>
                <a:lnTo>
                  <a:pt x="54" y="38"/>
                </a:lnTo>
                <a:lnTo>
                  <a:pt x="46" y="42"/>
                </a:lnTo>
                <a:lnTo>
                  <a:pt x="42" y="26"/>
                </a:lnTo>
                <a:lnTo>
                  <a:pt x="2" y="36"/>
                </a:lnTo>
                <a:lnTo>
                  <a:pt x="0" y="26"/>
                </a:lnTo>
                <a:lnTo>
                  <a:pt x="40" y="16"/>
                </a:lnTo>
                <a:lnTo>
                  <a:pt x="3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67" name="Freeform 43"/>
          <p:cNvSpPr>
            <a:spLocks/>
          </p:cNvSpPr>
          <p:nvPr/>
        </p:nvSpPr>
        <p:spPr bwMode="gray">
          <a:xfrm>
            <a:off x="8662988" y="138113"/>
            <a:ext cx="20637" cy="34925"/>
          </a:xfrm>
          <a:custGeom>
            <a:avLst/>
            <a:gdLst>
              <a:gd name="T0" fmla="*/ 2147483647 w 28"/>
              <a:gd name="T1" fmla="*/ 2147483647 h 48"/>
              <a:gd name="T2" fmla="*/ 2147483647 w 28"/>
              <a:gd name="T3" fmla="*/ 2147483647 h 48"/>
              <a:gd name="T4" fmla="*/ 2147483647 w 28"/>
              <a:gd name="T5" fmla="*/ 2147483647 h 48"/>
              <a:gd name="T6" fmla="*/ 2147483647 w 28"/>
              <a:gd name="T7" fmla="*/ 2147483647 h 48"/>
              <a:gd name="T8" fmla="*/ 2147483647 w 28"/>
              <a:gd name="T9" fmla="*/ 2147483647 h 48"/>
              <a:gd name="T10" fmla="*/ 2147483647 w 28"/>
              <a:gd name="T11" fmla="*/ 2147483647 h 48"/>
              <a:gd name="T12" fmla="*/ 2147483647 w 28"/>
              <a:gd name="T13" fmla="*/ 2147483647 h 48"/>
              <a:gd name="T14" fmla="*/ 0 w 28"/>
              <a:gd name="T15" fmla="*/ 2147483647 h 48"/>
              <a:gd name="T16" fmla="*/ 2147483647 w 28"/>
              <a:gd name="T17" fmla="*/ 0 h 48"/>
              <a:gd name="T18" fmla="*/ 2147483647 w 28"/>
              <a:gd name="T19" fmla="*/ 2147483647 h 48"/>
              <a:gd name="T20" fmla="*/ 2147483647 w 28"/>
              <a:gd name="T21" fmla="*/ 2147483647 h 48"/>
              <a:gd name="T22" fmla="*/ 2147483647 w 28"/>
              <a:gd name="T23" fmla="*/ 2147483647 h 48"/>
              <a:gd name="T24" fmla="*/ 2147483647 w 28"/>
              <a:gd name="T25" fmla="*/ 2147483647 h 48"/>
              <a:gd name="T26" fmla="*/ 2147483647 w 28"/>
              <a:gd name="T27" fmla="*/ 2147483647 h 48"/>
              <a:gd name="T28" fmla="*/ 2147483647 w 28"/>
              <a:gd name="T29" fmla="*/ 2147483647 h 48"/>
              <a:gd name="T30" fmla="*/ 2147483647 w 28"/>
              <a:gd name="T31" fmla="*/ 2147483647 h 4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" h="48">
                <a:moveTo>
                  <a:pt x="28" y="48"/>
                </a:moveTo>
                <a:lnTo>
                  <a:pt x="28" y="48"/>
                </a:lnTo>
                <a:lnTo>
                  <a:pt x="20" y="48"/>
                </a:lnTo>
                <a:lnTo>
                  <a:pt x="12" y="46"/>
                </a:lnTo>
                <a:lnTo>
                  <a:pt x="8" y="42"/>
                </a:lnTo>
                <a:lnTo>
                  <a:pt x="6" y="38"/>
                </a:lnTo>
                <a:lnTo>
                  <a:pt x="0" y="2"/>
                </a:lnTo>
                <a:lnTo>
                  <a:pt x="10" y="0"/>
                </a:lnTo>
                <a:lnTo>
                  <a:pt x="16" y="36"/>
                </a:lnTo>
                <a:lnTo>
                  <a:pt x="18" y="40"/>
                </a:lnTo>
                <a:lnTo>
                  <a:pt x="22" y="40"/>
                </a:lnTo>
                <a:lnTo>
                  <a:pt x="26" y="42"/>
                </a:lnTo>
                <a:lnTo>
                  <a:pt x="28" y="48"/>
                </a:lnTo>
                <a:close/>
              </a:path>
            </a:pathLst>
          </a:custGeom>
          <a:solidFill>
            <a:srgbClr val="7170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68" name="Freeform 44"/>
          <p:cNvSpPr>
            <a:spLocks/>
          </p:cNvSpPr>
          <p:nvPr/>
        </p:nvSpPr>
        <p:spPr bwMode="gray">
          <a:xfrm>
            <a:off x="8662988" y="138113"/>
            <a:ext cx="20637" cy="34925"/>
          </a:xfrm>
          <a:custGeom>
            <a:avLst/>
            <a:gdLst>
              <a:gd name="T0" fmla="*/ 2147483647 w 28"/>
              <a:gd name="T1" fmla="*/ 2147483647 h 48"/>
              <a:gd name="T2" fmla="*/ 2147483647 w 28"/>
              <a:gd name="T3" fmla="*/ 2147483647 h 48"/>
              <a:gd name="T4" fmla="*/ 2147483647 w 28"/>
              <a:gd name="T5" fmla="*/ 2147483647 h 48"/>
              <a:gd name="T6" fmla="*/ 2147483647 w 28"/>
              <a:gd name="T7" fmla="*/ 2147483647 h 48"/>
              <a:gd name="T8" fmla="*/ 2147483647 w 28"/>
              <a:gd name="T9" fmla="*/ 2147483647 h 48"/>
              <a:gd name="T10" fmla="*/ 2147483647 w 28"/>
              <a:gd name="T11" fmla="*/ 2147483647 h 48"/>
              <a:gd name="T12" fmla="*/ 2147483647 w 28"/>
              <a:gd name="T13" fmla="*/ 2147483647 h 48"/>
              <a:gd name="T14" fmla="*/ 0 w 28"/>
              <a:gd name="T15" fmla="*/ 2147483647 h 48"/>
              <a:gd name="T16" fmla="*/ 2147483647 w 28"/>
              <a:gd name="T17" fmla="*/ 0 h 48"/>
              <a:gd name="T18" fmla="*/ 2147483647 w 28"/>
              <a:gd name="T19" fmla="*/ 2147483647 h 48"/>
              <a:gd name="T20" fmla="*/ 2147483647 w 28"/>
              <a:gd name="T21" fmla="*/ 2147483647 h 48"/>
              <a:gd name="T22" fmla="*/ 2147483647 w 28"/>
              <a:gd name="T23" fmla="*/ 2147483647 h 48"/>
              <a:gd name="T24" fmla="*/ 2147483647 w 28"/>
              <a:gd name="T25" fmla="*/ 2147483647 h 48"/>
              <a:gd name="T26" fmla="*/ 2147483647 w 28"/>
              <a:gd name="T27" fmla="*/ 2147483647 h 48"/>
              <a:gd name="T28" fmla="*/ 2147483647 w 28"/>
              <a:gd name="T29" fmla="*/ 2147483647 h 4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8" h="48">
                <a:moveTo>
                  <a:pt x="28" y="48"/>
                </a:moveTo>
                <a:lnTo>
                  <a:pt x="28" y="48"/>
                </a:lnTo>
                <a:lnTo>
                  <a:pt x="20" y="48"/>
                </a:lnTo>
                <a:lnTo>
                  <a:pt x="12" y="46"/>
                </a:lnTo>
                <a:lnTo>
                  <a:pt x="8" y="42"/>
                </a:lnTo>
                <a:lnTo>
                  <a:pt x="6" y="38"/>
                </a:lnTo>
                <a:lnTo>
                  <a:pt x="0" y="2"/>
                </a:lnTo>
                <a:lnTo>
                  <a:pt x="10" y="0"/>
                </a:lnTo>
                <a:lnTo>
                  <a:pt x="16" y="36"/>
                </a:lnTo>
                <a:lnTo>
                  <a:pt x="18" y="40"/>
                </a:lnTo>
                <a:lnTo>
                  <a:pt x="22" y="40"/>
                </a:lnTo>
                <a:lnTo>
                  <a:pt x="26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69" name="Freeform 45"/>
          <p:cNvSpPr>
            <a:spLocks/>
          </p:cNvSpPr>
          <p:nvPr/>
        </p:nvSpPr>
        <p:spPr bwMode="gray">
          <a:xfrm>
            <a:off x="8682038" y="134938"/>
            <a:ext cx="14287" cy="38100"/>
          </a:xfrm>
          <a:custGeom>
            <a:avLst/>
            <a:gdLst>
              <a:gd name="T0" fmla="*/ 2147483647 w 20"/>
              <a:gd name="T1" fmla="*/ 2147483647 h 54"/>
              <a:gd name="T2" fmla="*/ 2147483647 w 20"/>
              <a:gd name="T3" fmla="*/ 2147483647 h 54"/>
              <a:gd name="T4" fmla="*/ 2147483647 w 20"/>
              <a:gd name="T5" fmla="*/ 2147483647 h 54"/>
              <a:gd name="T6" fmla="*/ 2147483647 w 20"/>
              <a:gd name="T7" fmla="*/ 2147483647 h 54"/>
              <a:gd name="T8" fmla="*/ 2147483647 w 20"/>
              <a:gd name="T9" fmla="*/ 2147483647 h 54"/>
              <a:gd name="T10" fmla="*/ 2147483647 w 20"/>
              <a:gd name="T11" fmla="*/ 2147483647 h 54"/>
              <a:gd name="T12" fmla="*/ 2147483647 w 20"/>
              <a:gd name="T13" fmla="*/ 2147483647 h 54"/>
              <a:gd name="T14" fmla="*/ 2147483647 w 20"/>
              <a:gd name="T15" fmla="*/ 0 h 54"/>
              <a:gd name="T16" fmla="*/ 2147483647 w 20"/>
              <a:gd name="T17" fmla="*/ 2147483647 h 54"/>
              <a:gd name="T18" fmla="*/ 2147483647 w 20"/>
              <a:gd name="T19" fmla="*/ 2147483647 h 54"/>
              <a:gd name="T20" fmla="*/ 2147483647 w 20"/>
              <a:gd name="T21" fmla="*/ 2147483647 h 54"/>
              <a:gd name="T22" fmla="*/ 2147483647 w 20"/>
              <a:gd name="T23" fmla="*/ 2147483647 h 54"/>
              <a:gd name="T24" fmla="*/ 2147483647 w 20"/>
              <a:gd name="T25" fmla="*/ 2147483647 h 54"/>
              <a:gd name="T26" fmla="*/ 2147483647 w 20"/>
              <a:gd name="T27" fmla="*/ 2147483647 h 54"/>
              <a:gd name="T28" fmla="*/ 0 w 20"/>
              <a:gd name="T29" fmla="*/ 2147483647 h 54"/>
              <a:gd name="T30" fmla="*/ 2147483647 w 20"/>
              <a:gd name="T31" fmla="*/ 2147483647 h 5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0" h="54">
                <a:moveTo>
                  <a:pt x="2" y="54"/>
                </a:moveTo>
                <a:lnTo>
                  <a:pt x="2" y="54"/>
                </a:lnTo>
                <a:lnTo>
                  <a:pt x="10" y="52"/>
                </a:lnTo>
                <a:lnTo>
                  <a:pt x="16" y="48"/>
                </a:lnTo>
                <a:lnTo>
                  <a:pt x="20" y="42"/>
                </a:lnTo>
                <a:lnTo>
                  <a:pt x="20" y="36"/>
                </a:lnTo>
                <a:lnTo>
                  <a:pt x="14" y="0"/>
                </a:lnTo>
                <a:lnTo>
                  <a:pt x="4" y="2"/>
                </a:lnTo>
                <a:lnTo>
                  <a:pt x="10" y="38"/>
                </a:lnTo>
                <a:lnTo>
                  <a:pt x="8" y="42"/>
                </a:lnTo>
                <a:lnTo>
                  <a:pt x="6" y="46"/>
                </a:lnTo>
                <a:lnTo>
                  <a:pt x="0" y="48"/>
                </a:lnTo>
                <a:lnTo>
                  <a:pt x="2" y="54"/>
                </a:lnTo>
                <a:close/>
              </a:path>
            </a:pathLst>
          </a:custGeom>
          <a:solidFill>
            <a:srgbClr val="7170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70" name="Freeform 46"/>
          <p:cNvSpPr>
            <a:spLocks/>
          </p:cNvSpPr>
          <p:nvPr/>
        </p:nvSpPr>
        <p:spPr bwMode="gray">
          <a:xfrm>
            <a:off x="8682038" y="134938"/>
            <a:ext cx="14287" cy="38100"/>
          </a:xfrm>
          <a:custGeom>
            <a:avLst/>
            <a:gdLst>
              <a:gd name="T0" fmla="*/ 2147483647 w 20"/>
              <a:gd name="T1" fmla="*/ 2147483647 h 54"/>
              <a:gd name="T2" fmla="*/ 2147483647 w 20"/>
              <a:gd name="T3" fmla="*/ 2147483647 h 54"/>
              <a:gd name="T4" fmla="*/ 2147483647 w 20"/>
              <a:gd name="T5" fmla="*/ 2147483647 h 54"/>
              <a:gd name="T6" fmla="*/ 2147483647 w 20"/>
              <a:gd name="T7" fmla="*/ 2147483647 h 54"/>
              <a:gd name="T8" fmla="*/ 2147483647 w 20"/>
              <a:gd name="T9" fmla="*/ 2147483647 h 54"/>
              <a:gd name="T10" fmla="*/ 2147483647 w 20"/>
              <a:gd name="T11" fmla="*/ 2147483647 h 54"/>
              <a:gd name="T12" fmla="*/ 2147483647 w 20"/>
              <a:gd name="T13" fmla="*/ 2147483647 h 54"/>
              <a:gd name="T14" fmla="*/ 2147483647 w 20"/>
              <a:gd name="T15" fmla="*/ 0 h 54"/>
              <a:gd name="T16" fmla="*/ 2147483647 w 20"/>
              <a:gd name="T17" fmla="*/ 2147483647 h 54"/>
              <a:gd name="T18" fmla="*/ 2147483647 w 20"/>
              <a:gd name="T19" fmla="*/ 2147483647 h 54"/>
              <a:gd name="T20" fmla="*/ 2147483647 w 20"/>
              <a:gd name="T21" fmla="*/ 2147483647 h 54"/>
              <a:gd name="T22" fmla="*/ 2147483647 w 20"/>
              <a:gd name="T23" fmla="*/ 2147483647 h 54"/>
              <a:gd name="T24" fmla="*/ 2147483647 w 20"/>
              <a:gd name="T25" fmla="*/ 2147483647 h 54"/>
              <a:gd name="T26" fmla="*/ 2147483647 w 20"/>
              <a:gd name="T27" fmla="*/ 2147483647 h 54"/>
              <a:gd name="T28" fmla="*/ 0 w 20"/>
              <a:gd name="T29" fmla="*/ 2147483647 h 5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0" h="54">
                <a:moveTo>
                  <a:pt x="2" y="54"/>
                </a:moveTo>
                <a:lnTo>
                  <a:pt x="2" y="54"/>
                </a:lnTo>
                <a:lnTo>
                  <a:pt x="10" y="52"/>
                </a:lnTo>
                <a:lnTo>
                  <a:pt x="16" y="48"/>
                </a:lnTo>
                <a:lnTo>
                  <a:pt x="20" y="42"/>
                </a:lnTo>
                <a:lnTo>
                  <a:pt x="20" y="36"/>
                </a:lnTo>
                <a:lnTo>
                  <a:pt x="14" y="0"/>
                </a:lnTo>
                <a:lnTo>
                  <a:pt x="4" y="2"/>
                </a:lnTo>
                <a:lnTo>
                  <a:pt x="10" y="38"/>
                </a:lnTo>
                <a:lnTo>
                  <a:pt x="8" y="42"/>
                </a:lnTo>
                <a:lnTo>
                  <a:pt x="6" y="46"/>
                </a:lnTo>
                <a:lnTo>
                  <a:pt x="0" y="48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71" name="Freeform 47"/>
          <p:cNvSpPr>
            <a:spLocks noEditPoints="1"/>
          </p:cNvSpPr>
          <p:nvPr/>
        </p:nvSpPr>
        <p:spPr bwMode="gray">
          <a:xfrm>
            <a:off x="8843963" y="290513"/>
            <a:ext cx="38100" cy="31750"/>
          </a:xfrm>
          <a:custGeom>
            <a:avLst/>
            <a:gdLst>
              <a:gd name="T0" fmla="*/ 2147483647 w 54"/>
              <a:gd name="T1" fmla="*/ 2147483647 h 46"/>
              <a:gd name="T2" fmla="*/ 0 w 54"/>
              <a:gd name="T3" fmla="*/ 0 h 46"/>
              <a:gd name="T4" fmla="*/ 2147483647 w 54"/>
              <a:gd name="T5" fmla="*/ 2147483647 h 46"/>
              <a:gd name="T6" fmla="*/ 2147483647 w 54"/>
              <a:gd name="T7" fmla="*/ 2147483647 h 46"/>
              <a:gd name="T8" fmla="*/ 2147483647 w 54"/>
              <a:gd name="T9" fmla="*/ 2147483647 h 46"/>
              <a:gd name="T10" fmla="*/ 2147483647 w 54"/>
              <a:gd name="T11" fmla="*/ 2147483647 h 46"/>
              <a:gd name="T12" fmla="*/ 2147483647 w 54"/>
              <a:gd name="T13" fmla="*/ 2147483647 h 46"/>
              <a:gd name="T14" fmla="*/ 2147483647 w 54"/>
              <a:gd name="T15" fmla="*/ 2147483647 h 46"/>
              <a:gd name="T16" fmla="*/ 2147483647 w 54"/>
              <a:gd name="T17" fmla="*/ 2147483647 h 46"/>
              <a:gd name="T18" fmla="*/ 2147483647 w 54"/>
              <a:gd name="T19" fmla="*/ 2147483647 h 46"/>
              <a:gd name="T20" fmla="*/ 2147483647 w 54"/>
              <a:gd name="T21" fmla="*/ 2147483647 h 46"/>
              <a:gd name="T22" fmla="*/ 2147483647 w 54"/>
              <a:gd name="T23" fmla="*/ 2147483647 h 46"/>
              <a:gd name="T24" fmla="*/ 2147483647 w 54"/>
              <a:gd name="T25" fmla="*/ 2147483647 h 46"/>
              <a:gd name="T26" fmla="*/ 2147483647 w 54"/>
              <a:gd name="T27" fmla="*/ 2147483647 h 46"/>
              <a:gd name="T28" fmla="*/ 2147483647 w 54"/>
              <a:gd name="T29" fmla="*/ 2147483647 h 46"/>
              <a:gd name="T30" fmla="*/ 2147483647 w 54"/>
              <a:gd name="T31" fmla="*/ 2147483647 h 46"/>
              <a:gd name="T32" fmla="*/ 2147483647 w 54"/>
              <a:gd name="T33" fmla="*/ 2147483647 h 46"/>
              <a:gd name="T34" fmla="*/ 2147483647 w 54"/>
              <a:gd name="T35" fmla="*/ 2147483647 h 46"/>
              <a:gd name="T36" fmla="*/ 2147483647 w 54"/>
              <a:gd name="T37" fmla="*/ 2147483647 h 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4" h="46">
                <a:moveTo>
                  <a:pt x="52" y="10"/>
                </a:moveTo>
                <a:lnTo>
                  <a:pt x="0" y="0"/>
                </a:lnTo>
                <a:lnTo>
                  <a:pt x="2" y="10"/>
                </a:lnTo>
                <a:lnTo>
                  <a:pt x="14" y="12"/>
                </a:lnTo>
                <a:lnTo>
                  <a:pt x="16" y="30"/>
                </a:lnTo>
                <a:lnTo>
                  <a:pt x="6" y="36"/>
                </a:lnTo>
                <a:lnTo>
                  <a:pt x="8" y="46"/>
                </a:lnTo>
                <a:lnTo>
                  <a:pt x="54" y="22"/>
                </a:lnTo>
                <a:lnTo>
                  <a:pt x="52" y="10"/>
                </a:lnTo>
                <a:close/>
                <a:moveTo>
                  <a:pt x="24" y="26"/>
                </a:moveTo>
                <a:lnTo>
                  <a:pt x="22" y="14"/>
                </a:lnTo>
                <a:lnTo>
                  <a:pt x="44" y="18"/>
                </a:lnTo>
                <a:lnTo>
                  <a:pt x="24" y="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72" name="Freeform 48"/>
          <p:cNvSpPr>
            <a:spLocks/>
          </p:cNvSpPr>
          <p:nvPr/>
        </p:nvSpPr>
        <p:spPr bwMode="gray">
          <a:xfrm>
            <a:off x="8848725" y="336550"/>
            <a:ext cx="38100" cy="30163"/>
          </a:xfrm>
          <a:custGeom>
            <a:avLst/>
            <a:gdLst>
              <a:gd name="T0" fmla="*/ 2147483647 w 52"/>
              <a:gd name="T1" fmla="*/ 2147483647 h 42"/>
              <a:gd name="T2" fmla="*/ 2147483647 w 52"/>
              <a:gd name="T3" fmla="*/ 2147483647 h 42"/>
              <a:gd name="T4" fmla="*/ 2147483647 w 52"/>
              <a:gd name="T5" fmla="*/ 2147483647 h 42"/>
              <a:gd name="T6" fmla="*/ 2147483647 w 52"/>
              <a:gd name="T7" fmla="*/ 2147483647 h 42"/>
              <a:gd name="T8" fmla="*/ 2147483647 w 52"/>
              <a:gd name="T9" fmla="*/ 2147483647 h 42"/>
              <a:gd name="T10" fmla="*/ 2147483647 w 52"/>
              <a:gd name="T11" fmla="*/ 2147483647 h 42"/>
              <a:gd name="T12" fmla="*/ 2147483647 w 52"/>
              <a:gd name="T13" fmla="*/ 2147483647 h 42"/>
              <a:gd name="T14" fmla="*/ 2147483647 w 52"/>
              <a:gd name="T15" fmla="*/ 2147483647 h 42"/>
              <a:gd name="T16" fmla="*/ 2147483647 w 52"/>
              <a:gd name="T17" fmla="*/ 2147483647 h 42"/>
              <a:gd name="T18" fmla="*/ 2147483647 w 52"/>
              <a:gd name="T19" fmla="*/ 2147483647 h 42"/>
              <a:gd name="T20" fmla="*/ 2147483647 w 52"/>
              <a:gd name="T21" fmla="*/ 2147483647 h 42"/>
              <a:gd name="T22" fmla="*/ 2147483647 w 52"/>
              <a:gd name="T23" fmla="*/ 2147483647 h 42"/>
              <a:gd name="T24" fmla="*/ 0 w 52"/>
              <a:gd name="T25" fmla="*/ 2147483647 h 42"/>
              <a:gd name="T26" fmla="*/ 0 w 52"/>
              <a:gd name="T27" fmla="*/ 2147483647 h 42"/>
              <a:gd name="T28" fmla="*/ 2147483647 w 52"/>
              <a:gd name="T29" fmla="*/ 2147483647 h 42"/>
              <a:gd name="T30" fmla="*/ 2147483647 w 52"/>
              <a:gd name="T31" fmla="*/ 0 h 42"/>
              <a:gd name="T32" fmla="*/ 2147483647 w 52"/>
              <a:gd name="T33" fmla="*/ 2147483647 h 42"/>
              <a:gd name="T34" fmla="*/ 2147483647 w 52"/>
              <a:gd name="T35" fmla="*/ 2147483647 h 42"/>
              <a:gd name="T36" fmla="*/ 2147483647 w 52"/>
              <a:gd name="T37" fmla="*/ 2147483647 h 42"/>
              <a:gd name="T38" fmla="*/ 2147483647 w 52"/>
              <a:gd name="T39" fmla="*/ 2147483647 h 42"/>
              <a:gd name="T40" fmla="*/ 2147483647 w 52"/>
              <a:gd name="T41" fmla="*/ 2147483647 h 42"/>
              <a:gd name="T42" fmla="*/ 2147483647 w 52"/>
              <a:gd name="T43" fmla="*/ 2147483647 h 42"/>
              <a:gd name="T44" fmla="*/ 2147483647 w 52"/>
              <a:gd name="T45" fmla="*/ 2147483647 h 42"/>
              <a:gd name="T46" fmla="*/ 2147483647 w 52"/>
              <a:gd name="T47" fmla="*/ 2147483647 h 42"/>
              <a:gd name="T48" fmla="*/ 2147483647 w 52"/>
              <a:gd name="T49" fmla="*/ 2147483647 h 42"/>
              <a:gd name="T50" fmla="*/ 2147483647 w 52"/>
              <a:gd name="T51" fmla="*/ 2147483647 h 42"/>
              <a:gd name="T52" fmla="*/ 2147483647 w 52"/>
              <a:gd name="T53" fmla="*/ 2147483647 h 42"/>
              <a:gd name="T54" fmla="*/ 2147483647 w 52"/>
              <a:gd name="T55" fmla="*/ 2147483647 h 42"/>
              <a:gd name="T56" fmla="*/ 2147483647 w 52"/>
              <a:gd name="T57" fmla="*/ 2147483647 h 42"/>
              <a:gd name="T58" fmla="*/ 2147483647 w 52"/>
              <a:gd name="T59" fmla="*/ 2147483647 h 42"/>
              <a:gd name="T60" fmla="*/ 2147483647 w 52"/>
              <a:gd name="T61" fmla="*/ 2147483647 h 42"/>
              <a:gd name="T62" fmla="*/ 2147483647 w 52"/>
              <a:gd name="T63" fmla="*/ 2147483647 h 42"/>
              <a:gd name="T64" fmla="*/ 2147483647 w 52"/>
              <a:gd name="T65" fmla="*/ 2147483647 h 4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52" h="42">
                <a:moveTo>
                  <a:pt x="38" y="32"/>
                </a:moveTo>
                <a:lnTo>
                  <a:pt x="38" y="32"/>
                </a:lnTo>
                <a:lnTo>
                  <a:pt x="40" y="30"/>
                </a:lnTo>
                <a:lnTo>
                  <a:pt x="44" y="26"/>
                </a:lnTo>
                <a:lnTo>
                  <a:pt x="44" y="20"/>
                </a:lnTo>
                <a:lnTo>
                  <a:pt x="44" y="16"/>
                </a:lnTo>
                <a:lnTo>
                  <a:pt x="40" y="12"/>
                </a:lnTo>
                <a:lnTo>
                  <a:pt x="36" y="12"/>
                </a:lnTo>
                <a:lnTo>
                  <a:pt x="34" y="14"/>
                </a:lnTo>
                <a:lnTo>
                  <a:pt x="32" y="22"/>
                </a:lnTo>
                <a:lnTo>
                  <a:pt x="30" y="30"/>
                </a:lnTo>
                <a:lnTo>
                  <a:pt x="26" y="38"/>
                </a:lnTo>
                <a:lnTo>
                  <a:pt x="22" y="40"/>
                </a:lnTo>
                <a:lnTo>
                  <a:pt x="18" y="42"/>
                </a:lnTo>
                <a:lnTo>
                  <a:pt x="14" y="42"/>
                </a:lnTo>
                <a:lnTo>
                  <a:pt x="10" y="42"/>
                </a:lnTo>
                <a:lnTo>
                  <a:pt x="6" y="40"/>
                </a:lnTo>
                <a:lnTo>
                  <a:pt x="2" y="36"/>
                </a:lnTo>
                <a:lnTo>
                  <a:pt x="0" y="30"/>
                </a:lnTo>
                <a:lnTo>
                  <a:pt x="0" y="22"/>
                </a:lnTo>
                <a:lnTo>
                  <a:pt x="0" y="14"/>
                </a:lnTo>
                <a:lnTo>
                  <a:pt x="2" y="8"/>
                </a:lnTo>
                <a:lnTo>
                  <a:pt x="8" y="2"/>
                </a:lnTo>
                <a:lnTo>
                  <a:pt x="16" y="0"/>
                </a:lnTo>
                <a:lnTo>
                  <a:pt x="16" y="10"/>
                </a:lnTo>
                <a:lnTo>
                  <a:pt x="12" y="12"/>
                </a:lnTo>
                <a:lnTo>
                  <a:pt x="8" y="16"/>
                </a:lnTo>
                <a:lnTo>
                  <a:pt x="8" y="24"/>
                </a:lnTo>
                <a:lnTo>
                  <a:pt x="8" y="28"/>
                </a:lnTo>
                <a:lnTo>
                  <a:pt x="10" y="32"/>
                </a:lnTo>
                <a:lnTo>
                  <a:pt x="14" y="32"/>
                </a:lnTo>
                <a:lnTo>
                  <a:pt x="16" y="32"/>
                </a:lnTo>
                <a:lnTo>
                  <a:pt x="20" y="28"/>
                </a:lnTo>
                <a:lnTo>
                  <a:pt x="22" y="22"/>
                </a:lnTo>
                <a:lnTo>
                  <a:pt x="24" y="10"/>
                </a:lnTo>
                <a:lnTo>
                  <a:pt x="26" y="6"/>
                </a:lnTo>
                <a:lnTo>
                  <a:pt x="30" y="2"/>
                </a:lnTo>
                <a:lnTo>
                  <a:pt x="40" y="2"/>
                </a:lnTo>
                <a:lnTo>
                  <a:pt x="44" y="4"/>
                </a:lnTo>
                <a:lnTo>
                  <a:pt x="46" y="6"/>
                </a:lnTo>
                <a:lnTo>
                  <a:pt x="50" y="12"/>
                </a:lnTo>
                <a:lnTo>
                  <a:pt x="52" y="18"/>
                </a:lnTo>
                <a:lnTo>
                  <a:pt x="52" y="26"/>
                </a:lnTo>
                <a:lnTo>
                  <a:pt x="50" y="32"/>
                </a:lnTo>
                <a:lnTo>
                  <a:pt x="48" y="36"/>
                </a:lnTo>
                <a:lnTo>
                  <a:pt x="46" y="38"/>
                </a:lnTo>
                <a:lnTo>
                  <a:pt x="38" y="42"/>
                </a:lnTo>
                <a:lnTo>
                  <a:pt x="36" y="32"/>
                </a:lnTo>
                <a:lnTo>
                  <a:pt x="38" y="3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73" name="Freeform 49"/>
          <p:cNvSpPr>
            <a:spLocks/>
          </p:cNvSpPr>
          <p:nvPr/>
        </p:nvSpPr>
        <p:spPr bwMode="gray">
          <a:xfrm>
            <a:off x="8547100" y="304800"/>
            <a:ext cx="38100" cy="14288"/>
          </a:xfrm>
          <a:custGeom>
            <a:avLst/>
            <a:gdLst>
              <a:gd name="T0" fmla="*/ 2147483647 w 54"/>
              <a:gd name="T1" fmla="*/ 2147483647 h 20"/>
              <a:gd name="T2" fmla="*/ 2147483647 w 54"/>
              <a:gd name="T3" fmla="*/ 2147483647 h 20"/>
              <a:gd name="T4" fmla="*/ 2147483647 w 54"/>
              <a:gd name="T5" fmla="*/ 2147483647 h 20"/>
              <a:gd name="T6" fmla="*/ 2147483647 w 54"/>
              <a:gd name="T7" fmla="*/ 2147483647 h 20"/>
              <a:gd name="T8" fmla="*/ 2147483647 w 54"/>
              <a:gd name="T9" fmla="*/ 2147483647 h 20"/>
              <a:gd name="T10" fmla="*/ 2147483647 w 54"/>
              <a:gd name="T11" fmla="*/ 2147483647 h 20"/>
              <a:gd name="T12" fmla="*/ 2147483647 w 54"/>
              <a:gd name="T13" fmla="*/ 2147483647 h 20"/>
              <a:gd name="T14" fmla="*/ 0 w 54"/>
              <a:gd name="T15" fmla="*/ 2147483647 h 20"/>
              <a:gd name="T16" fmla="*/ 2147483647 w 54"/>
              <a:gd name="T17" fmla="*/ 2147483647 h 20"/>
              <a:gd name="T18" fmla="*/ 2147483647 w 54"/>
              <a:gd name="T19" fmla="*/ 2147483647 h 20"/>
              <a:gd name="T20" fmla="*/ 2147483647 w 54"/>
              <a:gd name="T21" fmla="*/ 2147483647 h 20"/>
              <a:gd name="T22" fmla="*/ 2147483647 w 54"/>
              <a:gd name="T23" fmla="*/ 2147483647 h 20"/>
              <a:gd name="T24" fmla="*/ 2147483647 w 54"/>
              <a:gd name="T25" fmla="*/ 2147483647 h 20"/>
              <a:gd name="T26" fmla="*/ 2147483647 w 54"/>
              <a:gd name="T27" fmla="*/ 2147483647 h 20"/>
              <a:gd name="T28" fmla="*/ 2147483647 w 54"/>
              <a:gd name="T29" fmla="*/ 0 h 20"/>
              <a:gd name="T30" fmla="*/ 2147483647 w 54"/>
              <a:gd name="T31" fmla="*/ 2147483647 h 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4" h="20">
                <a:moveTo>
                  <a:pt x="54" y="2"/>
                </a:moveTo>
                <a:lnTo>
                  <a:pt x="54" y="2"/>
                </a:lnTo>
                <a:lnTo>
                  <a:pt x="52" y="10"/>
                </a:lnTo>
                <a:lnTo>
                  <a:pt x="48" y="16"/>
                </a:lnTo>
                <a:lnTo>
                  <a:pt x="42" y="18"/>
                </a:lnTo>
                <a:lnTo>
                  <a:pt x="36" y="20"/>
                </a:lnTo>
                <a:lnTo>
                  <a:pt x="0" y="14"/>
                </a:lnTo>
                <a:lnTo>
                  <a:pt x="2" y="4"/>
                </a:lnTo>
                <a:lnTo>
                  <a:pt x="38" y="8"/>
                </a:lnTo>
                <a:lnTo>
                  <a:pt x="42" y="8"/>
                </a:lnTo>
                <a:lnTo>
                  <a:pt x="46" y="4"/>
                </a:lnTo>
                <a:lnTo>
                  <a:pt x="46" y="0"/>
                </a:lnTo>
                <a:lnTo>
                  <a:pt x="54" y="2"/>
                </a:lnTo>
                <a:close/>
              </a:path>
            </a:pathLst>
          </a:custGeom>
          <a:solidFill>
            <a:srgbClr val="7170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74" name="Freeform 50"/>
          <p:cNvSpPr>
            <a:spLocks/>
          </p:cNvSpPr>
          <p:nvPr/>
        </p:nvSpPr>
        <p:spPr bwMode="gray">
          <a:xfrm>
            <a:off x="8547100" y="304800"/>
            <a:ext cx="38100" cy="14288"/>
          </a:xfrm>
          <a:custGeom>
            <a:avLst/>
            <a:gdLst>
              <a:gd name="T0" fmla="*/ 2147483647 w 54"/>
              <a:gd name="T1" fmla="*/ 2147483647 h 20"/>
              <a:gd name="T2" fmla="*/ 2147483647 w 54"/>
              <a:gd name="T3" fmla="*/ 2147483647 h 20"/>
              <a:gd name="T4" fmla="*/ 2147483647 w 54"/>
              <a:gd name="T5" fmla="*/ 2147483647 h 20"/>
              <a:gd name="T6" fmla="*/ 2147483647 w 54"/>
              <a:gd name="T7" fmla="*/ 2147483647 h 20"/>
              <a:gd name="T8" fmla="*/ 2147483647 w 54"/>
              <a:gd name="T9" fmla="*/ 2147483647 h 20"/>
              <a:gd name="T10" fmla="*/ 2147483647 w 54"/>
              <a:gd name="T11" fmla="*/ 2147483647 h 20"/>
              <a:gd name="T12" fmla="*/ 2147483647 w 54"/>
              <a:gd name="T13" fmla="*/ 2147483647 h 20"/>
              <a:gd name="T14" fmla="*/ 0 w 54"/>
              <a:gd name="T15" fmla="*/ 2147483647 h 20"/>
              <a:gd name="T16" fmla="*/ 2147483647 w 54"/>
              <a:gd name="T17" fmla="*/ 2147483647 h 20"/>
              <a:gd name="T18" fmla="*/ 2147483647 w 54"/>
              <a:gd name="T19" fmla="*/ 2147483647 h 20"/>
              <a:gd name="T20" fmla="*/ 2147483647 w 54"/>
              <a:gd name="T21" fmla="*/ 2147483647 h 20"/>
              <a:gd name="T22" fmla="*/ 2147483647 w 54"/>
              <a:gd name="T23" fmla="*/ 2147483647 h 20"/>
              <a:gd name="T24" fmla="*/ 2147483647 w 54"/>
              <a:gd name="T25" fmla="*/ 2147483647 h 20"/>
              <a:gd name="T26" fmla="*/ 2147483647 w 54"/>
              <a:gd name="T27" fmla="*/ 2147483647 h 20"/>
              <a:gd name="T28" fmla="*/ 2147483647 w 54"/>
              <a:gd name="T29" fmla="*/ 0 h 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54" h="20">
                <a:moveTo>
                  <a:pt x="54" y="2"/>
                </a:moveTo>
                <a:lnTo>
                  <a:pt x="54" y="2"/>
                </a:lnTo>
                <a:lnTo>
                  <a:pt x="52" y="10"/>
                </a:lnTo>
                <a:lnTo>
                  <a:pt x="48" y="16"/>
                </a:lnTo>
                <a:lnTo>
                  <a:pt x="42" y="18"/>
                </a:lnTo>
                <a:lnTo>
                  <a:pt x="36" y="20"/>
                </a:lnTo>
                <a:lnTo>
                  <a:pt x="0" y="14"/>
                </a:lnTo>
                <a:lnTo>
                  <a:pt x="2" y="4"/>
                </a:lnTo>
                <a:lnTo>
                  <a:pt x="38" y="8"/>
                </a:lnTo>
                <a:lnTo>
                  <a:pt x="42" y="8"/>
                </a:lnTo>
                <a:lnTo>
                  <a:pt x="46" y="4"/>
                </a:lnTo>
                <a:lnTo>
                  <a:pt x="46" y="0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75" name="Freeform 51"/>
          <p:cNvSpPr>
            <a:spLocks/>
          </p:cNvSpPr>
          <p:nvPr/>
        </p:nvSpPr>
        <p:spPr bwMode="gray">
          <a:xfrm>
            <a:off x="8551863" y="285750"/>
            <a:ext cx="33337" cy="20638"/>
          </a:xfrm>
          <a:custGeom>
            <a:avLst/>
            <a:gdLst>
              <a:gd name="T0" fmla="*/ 2147483647 w 48"/>
              <a:gd name="T1" fmla="*/ 2147483647 h 28"/>
              <a:gd name="T2" fmla="*/ 2147483647 w 48"/>
              <a:gd name="T3" fmla="*/ 2147483647 h 28"/>
              <a:gd name="T4" fmla="*/ 2147483647 w 48"/>
              <a:gd name="T5" fmla="*/ 2147483647 h 28"/>
              <a:gd name="T6" fmla="*/ 2147483647 w 48"/>
              <a:gd name="T7" fmla="*/ 2147483647 h 28"/>
              <a:gd name="T8" fmla="*/ 2147483647 w 48"/>
              <a:gd name="T9" fmla="*/ 2147483647 h 28"/>
              <a:gd name="T10" fmla="*/ 2147483647 w 48"/>
              <a:gd name="T11" fmla="*/ 2147483647 h 28"/>
              <a:gd name="T12" fmla="*/ 2147483647 w 48"/>
              <a:gd name="T13" fmla="*/ 2147483647 h 28"/>
              <a:gd name="T14" fmla="*/ 2147483647 w 48"/>
              <a:gd name="T15" fmla="*/ 0 h 28"/>
              <a:gd name="T16" fmla="*/ 0 w 48"/>
              <a:gd name="T17" fmla="*/ 2147483647 h 28"/>
              <a:gd name="T18" fmla="*/ 2147483647 w 48"/>
              <a:gd name="T19" fmla="*/ 2147483647 h 28"/>
              <a:gd name="T20" fmla="*/ 2147483647 w 48"/>
              <a:gd name="T21" fmla="*/ 2147483647 h 28"/>
              <a:gd name="T22" fmla="*/ 2147483647 w 48"/>
              <a:gd name="T23" fmla="*/ 2147483647 h 28"/>
              <a:gd name="T24" fmla="*/ 2147483647 w 48"/>
              <a:gd name="T25" fmla="*/ 2147483647 h 28"/>
              <a:gd name="T26" fmla="*/ 2147483647 w 48"/>
              <a:gd name="T27" fmla="*/ 2147483647 h 28"/>
              <a:gd name="T28" fmla="*/ 2147483647 w 48"/>
              <a:gd name="T29" fmla="*/ 2147483647 h 28"/>
              <a:gd name="T30" fmla="*/ 2147483647 w 48"/>
              <a:gd name="T31" fmla="*/ 2147483647 h 2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8" h="28">
                <a:moveTo>
                  <a:pt x="48" y="28"/>
                </a:moveTo>
                <a:lnTo>
                  <a:pt x="48" y="28"/>
                </a:lnTo>
                <a:lnTo>
                  <a:pt x="48" y="20"/>
                </a:lnTo>
                <a:lnTo>
                  <a:pt x="46" y="12"/>
                </a:lnTo>
                <a:lnTo>
                  <a:pt x="42" y="8"/>
                </a:lnTo>
                <a:lnTo>
                  <a:pt x="36" y="6"/>
                </a:lnTo>
                <a:lnTo>
                  <a:pt x="2" y="0"/>
                </a:lnTo>
                <a:lnTo>
                  <a:pt x="0" y="10"/>
                </a:lnTo>
                <a:lnTo>
                  <a:pt x="36" y="16"/>
                </a:lnTo>
                <a:lnTo>
                  <a:pt x="38" y="18"/>
                </a:lnTo>
                <a:lnTo>
                  <a:pt x="40" y="22"/>
                </a:lnTo>
                <a:lnTo>
                  <a:pt x="40" y="26"/>
                </a:lnTo>
                <a:lnTo>
                  <a:pt x="48" y="28"/>
                </a:lnTo>
                <a:close/>
              </a:path>
            </a:pathLst>
          </a:custGeom>
          <a:solidFill>
            <a:srgbClr val="7170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76" name="Freeform 52"/>
          <p:cNvSpPr>
            <a:spLocks/>
          </p:cNvSpPr>
          <p:nvPr/>
        </p:nvSpPr>
        <p:spPr bwMode="gray">
          <a:xfrm>
            <a:off x="8551863" y="285750"/>
            <a:ext cx="33337" cy="20638"/>
          </a:xfrm>
          <a:custGeom>
            <a:avLst/>
            <a:gdLst>
              <a:gd name="T0" fmla="*/ 2147483647 w 48"/>
              <a:gd name="T1" fmla="*/ 2147483647 h 28"/>
              <a:gd name="T2" fmla="*/ 2147483647 w 48"/>
              <a:gd name="T3" fmla="*/ 2147483647 h 28"/>
              <a:gd name="T4" fmla="*/ 2147483647 w 48"/>
              <a:gd name="T5" fmla="*/ 2147483647 h 28"/>
              <a:gd name="T6" fmla="*/ 2147483647 w 48"/>
              <a:gd name="T7" fmla="*/ 2147483647 h 28"/>
              <a:gd name="T8" fmla="*/ 2147483647 w 48"/>
              <a:gd name="T9" fmla="*/ 2147483647 h 28"/>
              <a:gd name="T10" fmla="*/ 2147483647 w 48"/>
              <a:gd name="T11" fmla="*/ 2147483647 h 28"/>
              <a:gd name="T12" fmla="*/ 2147483647 w 48"/>
              <a:gd name="T13" fmla="*/ 2147483647 h 28"/>
              <a:gd name="T14" fmla="*/ 2147483647 w 48"/>
              <a:gd name="T15" fmla="*/ 0 h 28"/>
              <a:gd name="T16" fmla="*/ 0 w 48"/>
              <a:gd name="T17" fmla="*/ 2147483647 h 28"/>
              <a:gd name="T18" fmla="*/ 2147483647 w 48"/>
              <a:gd name="T19" fmla="*/ 2147483647 h 28"/>
              <a:gd name="T20" fmla="*/ 2147483647 w 48"/>
              <a:gd name="T21" fmla="*/ 2147483647 h 28"/>
              <a:gd name="T22" fmla="*/ 2147483647 w 48"/>
              <a:gd name="T23" fmla="*/ 2147483647 h 28"/>
              <a:gd name="T24" fmla="*/ 2147483647 w 48"/>
              <a:gd name="T25" fmla="*/ 2147483647 h 28"/>
              <a:gd name="T26" fmla="*/ 2147483647 w 48"/>
              <a:gd name="T27" fmla="*/ 2147483647 h 28"/>
              <a:gd name="T28" fmla="*/ 2147483647 w 48"/>
              <a:gd name="T29" fmla="*/ 2147483647 h 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8" h="28">
                <a:moveTo>
                  <a:pt x="48" y="28"/>
                </a:moveTo>
                <a:lnTo>
                  <a:pt x="48" y="28"/>
                </a:lnTo>
                <a:lnTo>
                  <a:pt x="48" y="20"/>
                </a:lnTo>
                <a:lnTo>
                  <a:pt x="46" y="12"/>
                </a:lnTo>
                <a:lnTo>
                  <a:pt x="42" y="8"/>
                </a:lnTo>
                <a:lnTo>
                  <a:pt x="36" y="6"/>
                </a:lnTo>
                <a:lnTo>
                  <a:pt x="2" y="0"/>
                </a:lnTo>
                <a:lnTo>
                  <a:pt x="0" y="10"/>
                </a:lnTo>
                <a:lnTo>
                  <a:pt x="36" y="16"/>
                </a:lnTo>
                <a:lnTo>
                  <a:pt x="38" y="18"/>
                </a:lnTo>
                <a:lnTo>
                  <a:pt x="40" y="22"/>
                </a:lnTo>
                <a:lnTo>
                  <a:pt x="40" y="2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77" name="Freeform 53"/>
          <p:cNvSpPr>
            <a:spLocks noEditPoints="1"/>
          </p:cNvSpPr>
          <p:nvPr/>
        </p:nvSpPr>
        <p:spPr bwMode="gray">
          <a:xfrm>
            <a:off x="8620125" y="152400"/>
            <a:ext cx="36513" cy="41275"/>
          </a:xfrm>
          <a:custGeom>
            <a:avLst/>
            <a:gdLst>
              <a:gd name="T0" fmla="*/ 2147483647 w 50"/>
              <a:gd name="T1" fmla="*/ 0 h 58"/>
              <a:gd name="T2" fmla="*/ 0 w 50"/>
              <a:gd name="T3" fmla="*/ 2147483647 h 58"/>
              <a:gd name="T4" fmla="*/ 2147483647 w 50"/>
              <a:gd name="T5" fmla="*/ 2147483647 h 58"/>
              <a:gd name="T6" fmla="*/ 2147483647 w 50"/>
              <a:gd name="T7" fmla="*/ 2147483647 h 58"/>
              <a:gd name="T8" fmla="*/ 2147483647 w 50"/>
              <a:gd name="T9" fmla="*/ 2147483647 h 58"/>
              <a:gd name="T10" fmla="*/ 2147483647 w 50"/>
              <a:gd name="T11" fmla="*/ 2147483647 h 58"/>
              <a:gd name="T12" fmla="*/ 2147483647 w 50"/>
              <a:gd name="T13" fmla="*/ 2147483647 h 58"/>
              <a:gd name="T14" fmla="*/ 2147483647 w 50"/>
              <a:gd name="T15" fmla="*/ 2147483647 h 58"/>
              <a:gd name="T16" fmla="*/ 2147483647 w 50"/>
              <a:gd name="T17" fmla="*/ 0 h 58"/>
              <a:gd name="T18" fmla="*/ 2147483647 w 50"/>
              <a:gd name="T19" fmla="*/ 0 h 58"/>
              <a:gd name="T20" fmla="*/ 2147483647 w 50"/>
              <a:gd name="T21" fmla="*/ 2147483647 h 58"/>
              <a:gd name="T22" fmla="*/ 2147483647 w 50"/>
              <a:gd name="T23" fmla="*/ 2147483647 h 58"/>
              <a:gd name="T24" fmla="*/ 2147483647 w 50"/>
              <a:gd name="T25" fmla="*/ 2147483647 h 58"/>
              <a:gd name="T26" fmla="*/ 2147483647 w 50"/>
              <a:gd name="T27" fmla="*/ 2147483647 h 58"/>
              <a:gd name="T28" fmla="*/ 2147483647 w 50"/>
              <a:gd name="T29" fmla="*/ 2147483647 h 58"/>
              <a:gd name="T30" fmla="*/ 2147483647 w 50"/>
              <a:gd name="T31" fmla="*/ 2147483647 h 58"/>
              <a:gd name="T32" fmla="*/ 2147483647 w 50"/>
              <a:gd name="T33" fmla="*/ 2147483647 h 58"/>
              <a:gd name="T34" fmla="*/ 2147483647 w 50"/>
              <a:gd name="T35" fmla="*/ 2147483647 h 58"/>
              <a:gd name="T36" fmla="*/ 2147483647 w 50"/>
              <a:gd name="T37" fmla="*/ 2147483647 h 5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0" h="58">
                <a:moveTo>
                  <a:pt x="8" y="0"/>
                </a:moveTo>
                <a:lnTo>
                  <a:pt x="0" y="6"/>
                </a:lnTo>
                <a:lnTo>
                  <a:pt x="10" y="58"/>
                </a:lnTo>
                <a:lnTo>
                  <a:pt x="18" y="52"/>
                </a:lnTo>
                <a:lnTo>
                  <a:pt x="16" y="42"/>
                </a:lnTo>
                <a:lnTo>
                  <a:pt x="32" y="32"/>
                </a:lnTo>
                <a:lnTo>
                  <a:pt x="40" y="40"/>
                </a:lnTo>
                <a:lnTo>
                  <a:pt x="50" y="34"/>
                </a:lnTo>
                <a:lnTo>
                  <a:pt x="8" y="0"/>
                </a:lnTo>
                <a:close/>
                <a:moveTo>
                  <a:pt x="14" y="32"/>
                </a:moveTo>
                <a:lnTo>
                  <a:pt x="8" y="12"/>
                </a:lnTo>
                <a:lnTo>
                  <a:pt x="26" y="26"/>
                </a:lnTo>
                <a:lnTo>
                  <a:pt x="14" y="3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78" name="Freeform 54"/>
          <p:cNvSpPr>
            <a:spLocks/>
          </p:cNvSpPr>
          <p:nvPr/>
        </p:nvSpPr>
        <p:spPr bwMode="gray">
          <a:xfrm>
            <a:off x="8770938" y="142875"/>
            <a:ext cx="38100" cy="42863"/>
          </a:xfrm>
          <a:custGeom>
            <a:avLst/>
            <a:gdLst>
              <a:gd name="T0" fmla="*/ 2147483647 w 54"/>
              <a:gd name="T1" fmla="*/ 2147483647 h 60"/>
              <a:gd name="T2" fmla="*/ 2147483647 w 54"/>
              <a:gd name="T3" fmla="*/ 2147483647 h 60"/>
              <a:gd name="T4" fmla="*/ 2147483647 w 54"/>
              <a:gd name="T5" fmla="*/ 2147483647 h 60"/>
              <a:gd name="T6" fmla="*/ 2147483647 w 54"/>
              <a:gd name="T7" fmla="*/ 2147483647 h 60"/>
              <a:gd name="T8" fmla="*/ 2147483647 w 54"/>
              <a:gd name="T9" fmla="*/ 2147483647 h 60"/>
              <a:gd name="T10" fmla="*/ 2147483647 w 54"/>
              <a:gd name="T11" fmla="*/ 0 h 60"/>
              <a:gd name="T12" fmla="*/ 0 w 54"/>
              <a:gd name="T13" fmla="*/ 2147483647 h 60"/>
              <a:gd name="T14" fmla="*/ 2147483647 w 54"/>
              <a:gd name="T15" fmla="*/ 2147483647 h 60"/>
              <a:gd name="T16" fmla="*/ 2147483647 w 54"/>
              <a:gd name="T17" fmla="*/ 2147483647 h 60"/>
              <a:gd name="T18" fmla="*/ 2147483647 w 54"/>
              <a:gd name="T19" fmla="*/ 2147483647 h 60"/>
              <a:gd name="T20" fmla="*/ 2147483647 w 54"/>
              <a:gd name="T21" fmla="*/ 2147483647 h 60"/>
              <a:gd name="T22" fmla="*/ 2147483647 w 54"/>
              <a:gd name="T23" fmla="*/ 2147483647 h 60"/>
              <a:gd name="T24" fmla="*/ 2147483647 w 54"/>
              <a:gd name="T25" fmla="*/ 2147483647 h 60"/>
              <a:gd name="T26" fmla="*/ 2147483647 w 54"/>
              <a:gd name="T27" fmla="*/ 2147483647 h 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4" h="60">
                <a:moveTo>
                  <a:pt x="42" y="30"/>
                </a:moveTo>
                <a:lnTo>
                  <a:pt x="22" y="22"/>
                </a:lnTo>
                <a:lnTo>
                  <a:pt x="26" y="12"/>
                </a:lnTo>
                <a:lnTo>
                  <a:pt x="50" y="22"/>
                </a:lnTo>
                <a:lnTo>
                  <a:pt x="54" y="14"/>
                </a:lnTo>
                <a:lnTo>
                  <a:pt x="18" y="0"/>
                </a:lnTo>
                <a:lnTo>
                  <a:pt x="0" y="46"/>
                </a:lnTo>
                <a:lnTo>
                  <a:pt x="34" y="60"/>
                </a:lnTo>
                <a:lnTo>
                  <a:pt x="36" y="54"/>
                </a:lnTo>
                <a:lnTo>
                  <a:pt x="12" y="42"/>
                </a:lnTo>
                <a:lnTo>
                  <a:pt x="18" y="30"/>
                </a:lnTo>
                <a:lnTo>
                  <a:pt x="40" y="38"/>
                </a:lnTo>
                <a:lnTo>
                  <a:pt x="42" y="3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79" name="Freeform 55"/>
          <p:cNvSpPr>
            <a:spLocks noEditPoints="1"/>
          </p:cNvSpPr>
          <p:nvPr/>
        </p:nvSpPr>
        <p:spPr bwMode="gray">
          <a:xfrm>
            <a:off x="8556625" y="234950"/>
            <a:ext cx="42863" cy="34925"/>
          </a:xfrm>
          <a:custGeom>
            <a:avLst/>
            <a:gdLst>
              <a:gd name="T0" fmla="*/ 2147483647 w 60"/>
              <a:gd name="T1" fmla="*/ 2147483647 h 48"/>
              <a:gd name="T2" fmla="*/ 2147483647 w 60"/>
              <a:gd name="T3" fmla="*/ 2147483647 h 48"/>
              <a:gd name="T4" fmla="*/ 2147483647 w 60"/>
              <a:gd name="T5" fmla="*/ 2147483647 h 48"/>
              <a:gd name="T6" fmla="*/ 2147483647 w 60"/>
              <a:gd name="T7" fmla="*/ 2147483647 h 48"/>
              <a:gd name="T8" fmla="*/ 2147483647 w 60"/>
              <a:gd name="T9" fmla="*/ 2147483647 h 48"/>
              <a:gd name="T10" fmla="*/ 2147483647 w 60"/>
              <a:gd name="T11" fmla="*/ 0 h 48"/>
              <a:gd name="T12" fmla="*/ 2147483647 w 60"/>
              <a:gd name="T13" fmla="*/ 0 h 48"/>
              <a:gd name="T14" fmla="*/ 2147483647 w 60"/>
              <a:gd name="T15" fmla="*/ 0 h 48"/>
              <a:gd name="T16" fmla="*/ 2147483647 w 60"/>
              <a:gd name="T17" fmla="*/ 0 h 48"/>
              <a:gd name="T18" fmla="*/ 2147483647 w 60"/>
              <a:gd name="T19" fmla="*/ 2147483647 h 48"/>
              <a:gd name="T20" fmla="*/ 2147483647 w 60"/>
              <a:gd name="T21" fmla="*/ 2147483647 h 48"/>
              <a:gd name="T22" fmla="*/ 0 w 60"/>
              <a:gd name="T23" fmla="*/ 2147483647 h 48"/>
              <a:gd name="T24" fmla="*/ 2147483647 w 60"/>
              <a:gd name="T25" fmla="*/ 2147483647 h 48"/>
              <a:gd name="T26" fmla="*/ 2147483647 w 60"/>
              <a:gd name="T27" fmla="*/ 2147483647 h 48"/>
              <a:gd name="T28" fmla="*/ 2147483647 w 60"/>
              <a:gd name="T29" fmla="*/ 2147483647 h 48"/>
              <a:gd name="T30" fmla="*/ 2147483647 w 60"/>
              <a:gd name="T31" fmla="*/ 2147483647 h 48"/>
              <a:gd name="T32" fmla="*/ 2147483647 w 60"/>
              <a:gd name="T33" fmla="*/ 2147483647 h 48"/>
              <a:gd name="T34" fmla="*/ 2147483647 w 60"/>
              <a:gd name="T35" fmla="*/ 2147483647 h 48"/>
              <a:gd name="T36" fmla="*/ 2147483647 w 60"/>
              <a:gd name="T37" fmla="*/ 2147483647 h 48"/>
              <a:gd name="T38" fmla="*/ 2147483647 w 60"/>
              <a:gd name="T39" fmla="*/ 2147483647 h 48"/>
              <a:gd name="T40" fmla="*/ 2147483647 w 60"/>
              <a:gd name="T41" fmla="*/ 2147483647 h 48"/>
              <a:gd name="T42" fmla="*/ 2147483647 w 60"/>
              <a:gd name="T43" fmla="*/ 2147483647 h 48"/>
              <a:gd name="T44" fmla="*/ 2147483647 w 60"/>
              <a:gd name="T45" fmla="*/ 2147483647 h 48"/>
              <a:gd name="T46" fmla="*/ 2147483647 w 60"/>
              <a:gd name="T47" fmla="*/ 2147483647 h 48"/>
              <a:gd name="T48" fmla="*/ 2147483647 w 60"/>
              <a:gd name="T49" fmla="*/ 2147483647 h 48"/>
              <a:gd name="T50" fmla="*/ 2147483647 w 60"/>
              <a:gd name="T51" fmla="*/ 2147483647 h 48"/>
              <a:gd name="T52" fmla="*/ 2147483647 w 60"/>
              <a:gd name="T53" fmla="*/ 2147483647 h 48"/>
              <a:gd name="T54" fmla="*/ 2147483647 w 60"/>
              <a:gd name="T55" fmla="*/ 2147483647 h 48"/>
              <a:gd name="T56" fmla="*/ 2147483647 w 60"/>
              <a:gd name="T57" fmla="*/ 2147483647 h 48"/>
              <a:gd name="T58" fmla="*/ 2147483647 w 60"/>
              <a:gd name="T59" fmla="*/ 2147483647 h 48"/>
              <a:gd name="T60" fmla="*/ 2147483647 w 60"/>
              <a:gd name="T61" fmla="*/ 2147483647 h 48"/>
              <a:gd name="T62" fmla="*/ 2147483647 w 60"/>
              <a:gd name="T63" fmla="*/ 2147483647 h 48"/>
              <a:gd name="T64" fmla="*/ 2147483647 w 60"/>
              <a:gd name="T65" fmla="*/ 2147483647 h 48"/>
              <a:gd name="T66" fmla="*/ 2147483647 w 60"/>
              <a:gd name="T67" fmla="*/ 2147483647 h 48"/>
              <a:gd name="T68" fmla="*/ 2147483647 w 60"/>
              <a:gd name="T69" fmla="*/ 2147483647 h 48"/>
              <a:gd name="T70" fmla="*/ 2147483647 w 60"/>
              <a:gd name="T71" fmla="*/ 2147483647 h 48"/>
              <a:gd name="T72" fmla="*/ 2147483647 w 60"/>
              <a:gd name="T73" fmla="*/ 2147483647 h 48"/>
              <a:gd name="T74" fmla="*/ 2147483647 w 60"/>
              <a:gd name="T75" fmla="*/ 2147483647 h 48"/>
              <a:gd name="T76" fmla="*/ 2147483647 w 60"/>
              <a:gd name="T77" fmla="*/ 2147483647 h 48"/>
              <a:gd name="T78" fmla="*/ 2147483647 w 60"/>
              <a:gd name="T79" fmla="*/ 2147483647 h 48"/>
              <a:gd name="T80" fmla="*/ 2147483647 w 60"/>
              <a:gd name="T81" fmla="*/ 2147483647 h 48"/>
              <a:gd name="T82" fmla="*/ 2147483647 w 60"/>
              <a:gd name="T83" fmla="*/ 2147483647 h 48"/>
              <a:gd name="T84" fmla="*/ 2147483647 w 60"/>
              <a:gd name="T85" fmla="*/ 2147483647 h 48"/>
              <a:gd name="T86" fmla="*/ 2147483647 w 60"/>
              <a:gd name="T87" fmla="*/ 2147483647 h 48"/>
              <a:gd name="T88" fmla="*/ 2147483647 w 60"/>
              <a:gd name="T89" fmla="*/ 2147483647 h 48"/>
              <a:gd name="T90" fmla="*/ 2147483647 w 60"/>
              <a:gd name="T91" fmla="*/ 2147483647 h 4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0" h="48">
                <a:moveTo>
                  <a:pt x="34" y="12"/>
                </a:moveTo>
                <a:lnTo>
                  <a:pt x="34" y="12"/>
                </a:lnTo>
                <a:lnTo>
                  <a:pt x="34" y="8"/>
                </a:lnTo>
                <a:lnTo>
                  <a:pt x="32" y="4"/>
                </a:lnTo>
                <a:lnTo>
                  <a:pt x="26" y="0"/>
                </a:lnTo>
                <a:lnTo>
                  <a:pt x="20" y="0"/>
                </a:lnTo>
                <a:lnTo>
                  <a:pt x="16" y="0"/>
                </a:lnTo>
                <a:lnTo>
                  <a:pt x="12" y="2"/>
                </a:lnTo>
                <a:lnTo>
                  <a:pt x="8" y="10"/>
                </a:lnTo>
                <a:lnTo>
                  <a:pt x="0" y="34"/>
                </a:lnTo>
                <a:lnTo>
                  <a:pt x="48" y="48"/>
                </a:lnTo>
                <a:lnTo>
                  <a:pt x="52" y="38"/>
                </a:lnTo>
                <a:lnTo>
                  <a:pt x="32" y="32"/>
                </a:lnTo>
                <a:lnTo>
                  <a:pt x="36" y="20"/>
                </a:lnTo>
                <a:lnTo>
                  <a:pt x="38" y="18"/>
                </a:lnTo>
                <a:lnTo>
                  <a:pt x="40" y="18"/>
                </a:lnTo>
                <a:lnTo>
                  <a:pt x="46" y="18"/>
                </a:lnTo>
                <a:lnTo>
                  <a:pt x="52" y="20"/>
                </a:lnTo>
                <a:lnTo>
                  <a:pt x="58" y="20"/>
                </a:lnTo>
                <a:lnTo>
                  <a:pt x="60" y="10"/>
                </a:lnTo>
                <a:lnTo>
                  <a:pt x="54" y="10"/>
                </a:lnTo>
                <a:lnTo>
                  <a:pt x="46" y="8"/>
                </a:lnTo>
                <a:lnTo>
                  <a:pt x="40" y="8"/>
                </a:lnTo>
                <a:lnTo>
                  <a:pt x="36" y="10"/>
                </a:lnTo>
                <a:lnTo>
                  <a:pt x="34" y="12"/>
                </a:lnTo>
                <a:close/>
                <a:moveTo>
                  <a:pt x="24" y="30"/>
                </a:moveTo>
                <a:lnTo>
                  <a:pt x="12" y="26"/>
                </a:lnTo>
                <a:lnTo>
                  <a:pt x="16" y="14"/>
                </a:lnTo>
                <a:lnTo>
                  <a:pt x="18" y="10"/>
                </a:lnTo>
                <a:lnTo>
                  <a:pt x="22" y="10"/>
                </a:lnTo>
                <a:lnTo>
                  <a:pt x="24" y="10"/>
                </a:lnTo>
                <a:lnTo>
                  <a:pt x="28" y="12"/>
                </a:lnTo>
                <a:lnTo>
                  <a:pt x="28" y="16"/>
                </a:lnTo>
                <a:lnTo>
                  <a:pt x="28" y="20"/>
                </a:lnTo>
                <a:lnTo>
                  <a:pt x="24" y="3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80" name="Freeform 56"/>
          <p:cNvSpPr>
            <a:spLocks noEditPoints="1"/>
          </p:cNvSpPr>
          <p:nvPr/>
        </p:nvSpPr>
        <p:spPr bwMode="gray">
          <a:xfrm>
            <a:off x="8804275" y="173038"/>
            <a:ext cx="41275" cy="44450"/>
          </a:xfrm>
          <a:custGeom>
            <a:avLst/>
            <a:gdLst>
              <a:gd name="T0" fmla="*/ 2147483647 w 58"/>
              <a:gd name="T1" fmla="*/ 0 h 62"/>
              <a:gd name="T2" fmla="*/ 0 w 58"/>
              <a:gd name="T3" fmla="*/ 2147483647 h 62"/>
              <a:gd name="T4" fmla="*/ 2147483647 w 58"/>
              <a:gd name="T5" fmla="*/ 2147483647 h 62"/>
              <a:gd name="T6" fmla="*/ 2147483647 w 58"/>
              <a:gd name="T7" fmla="*/ 2147483647 h 62"/>
              <a:gd name="T8" fmla="*/ 2147483647 w 58"/>
              <a:gd name="T9" fmla="*/ 2147483647 h 62"/>
              <a:gd name="T10" fmla="*/ 2147483647 w 58"/>
              <a:gd name="T11" fmla="*/ 2147483647 h 62"/>
              <a:gd name="T12" fmla="*/ 2147483647 w 58"/>
              <a:gd name="T13" fmla="*/ 2147483647 h 62"/>
              <a:gd name="T14" fmla="*/ 2147483647 w 58"/>
              <a:gd name="T15" fmla="*/ 2147483647 h 62"/>
              <a:gd name="T16" fmla="*/ 2147483647 w 58"/>
              <a:gd name="T17" fmla="*/ 2147483647 h 62"/>
              <a:gd name="T18" fmla="*/ 2147483647 w 58"/>
              <a:gd name="T19" fmla="*/ 2147483647 h 62"/>
              <a:gd name="T20" fmla="*/ 2147483647 w 58"/>
              <a:gd name="T21" fmla="*/ 2147483647 h 62"/>
              <a:gd name="T22" fmla="*/ 2147483647 w 58"/>
              <a:gd name="T23" fmla="*/ 2147483647 h 62"/>
              <a:gd name="T24" fmla="*/ 2147483647 w 58"/>
              <a:gd name="T25" fmla="*/ 2147483647 h 62"/>
              <a:gd name="T26" fmla="*/ 2147483647 w 58"/>
              <a:gd name="T27" fmla="*/ 2147483647 h 62"/>
              <a:gd name="T28" fmla="*/ 2147483647 w 58"/>
              <a:gd name="T29" fmla="*/ 2147483647 h 62"/>
              <a:gd name="T30" fmla="*/ 2147483647 w 58"/>
              <a:gd name="T31" fmla="*/ 2147483647 h 62"/>
              <a:gd name="T32" fmla="*/ 2147483647 w 58"/>
              <a:gd name="T33" fmla="*/ 2147483647 h 62"/>
              <a:gd name="T34" fmla="*/ 2147483647 w 58"/>
              <a:gd name="T35" fmla="*/ 2147483647 h 62"/>
              <a:gd name="T36" fmla="*/ 2147483647 w 58"/>
              <a:gd name="T37" fmla="*/ 2147483647 h 62"/>
              <a:gd name="T38" fmla="*/ 2147483647 w 58"/>
              <a:gd name="T39" fmla="*/ 2147483647 h 62"/>
              <a:gd name="T40" fmla="*/ 2147483647 w 58"/>
              <a:gd name="T41" fmla="*/ 2147483647 h 62"/>
              <a:gd name="T42" fmla="*/ 2147483647 w 58"/>
              <a:gd name="T43" fmla="*/ 2147483647 h 62"/>
              <a:gd name="T44" fmla="*/ 2147483647 w 58"/>
              <a:gd name="T45" fmla="*/ 2147483647 h 62"/>
              <a:gd name="T46" fmla="*/ 2147483647 w 58"/>
              <a:gd name="T47" fmla="*/ 2147483647 h 62"/>
              <a:gd name="T48" fmla="*/ 2147483647 w 58"/>
              <a:gd name="T49" fmla="*/ 2147483647 h 62"/>
              <a:gd name="T50" fmla="*/ 2147483647 w 58"/>
              <a:gd name="T51" fmla="*/ 2147483647 h 62"/>
              <a:gd name="T52" fmla="*/ 2147483647 w 58"/>
              <a:gd name="T53" fmla="*/ 2147483647 h 62"/>
              <a:gd name="T54" fmla="*/ 2147483647 w 58"/>
              <a:gd name="T55" fmla="*/ 2147483647 h 62"/>
              <a:gd name="T56" fmla="*/ 2147483647 w 58"/>
              <a:gd name="T57" fmla="*/ 2147483647 h 62"/>
              <a:gd name="T58" fmla="*/ 2147483647 w 58"/>
              <a:gd name="T59" fmla="*/ 2147483647 h 62"/>
              <a:gd name="T60" fmla="*/ 2147483647 w 58"/>
              <a:gd name="T61" fmla="*/ 0 h 62"/>
              <a:gd name="T62" fmla="*/ 2147483647 w 58"/>
              <a:gd name="T63" fmla="*/ 0 h 62"/>
              <a:gd name="T64" fmla="*/ 2147483647 w 58"/>
              <a:gd name="T65" fmla="*/ 2147483647 h 62"/>
              <a:gd name="T66" fmla="*/ 2147483647 w 58"/>
              <a:gd name="T67" fmla="*/ 2147483647 h 62"/>
              <a:gd name="T68" fmla="*/ 2147483647 w 58"/>
              <a:gd name="T69" fmla="*/ 2147483647 h 62"/>
              <a:gd name="T70" fmla="*/ 2147483647 w 58"/>
              <a:gd name="T71" fmla="*/ 2147483647 h 62"/>
              <a:gd name="T72" fmla="*/ 2147483647 w 58"/>
              <a:gd name="T73" fmla="*/ 2147483647 h 62"/>
              <a:gd name="T74" fmla="*/ 2147483647 w 58"/>
              <a:gd name="T75" fmla="*/ 2147483647 h 62"/>
              <a:gd name="T76" fmla="*/ 2147483647 w 58"/>
              <a:gd name="T77" fmla="*/ 2147483647 h 62"/>
              <a:gd name="T78" fmla="*/ 2147483647 w 58"/>
              <a:gd name="T79" fmla="*/ 2147483647 h 62"/>
              <a:gd name="T80" fmla="*/ 2147483647 w 58"/>
              <a:gd name="T81" fmla="*/ 2147483647 h 62"/>
              <a:gd name="T82" fmla="*/ 2147483647 w 58"/>
              <a:gd name="T83" fmla="*/ 2147483647 h 62"/>
              <a:gd name="T84" fmla="*/ 2147483647 w 58"/>
              <a:gd name="T85" fmla="*/ 2147483647 h 62"/>
              <a:gd name="T86" fmla="*/ 2147483647 w 58"/>
              <a:gd name="T87" fmla="*/ 2147483647 h 62"/>
              <a:gd name="T88" fmla="*/ 2147483647 w 58"/>
              <a:gd name="T89" fmla="*/ 2147483647 h 62"/>
              <a:gd name="T90" fmla="*/ 2147483647 w 58"/>
              <a:gd name="T91" fmla="*/ 2147483647 h 6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" h="62">
                <a:moveTo>
                  <a:pt x="40" y="0"/>
                </a:moveTo>
                <a:lnTo>
                  <a:pt x="0" y="30"/>
                </a:lnTo>
                <a:lnTo>
                  <a:pt x="6" y="38"/>
                </a:lnTo>
                <a:lnTo>
                  <a:pt x="22" y="26"/>
                </a:lnTo>
                <a:lnTo>
                  <a:pt x="30" y="36"/>
                </a:lnTo>
                <a:lnTo>
                  <a:pt x="30" y="40"/>
                </a:lnTo>
                <a:lnTo>
                  <a:pt x="30" y="42"/>
                </a:lnTo>
                <a:lnTo>
                  <a:pt x="26" y="46"/>
                </a:lnTo>
                <a:lnTo>
                  <a:pt x="22" y="50"/>
                </a:lnTo>
                <a:lnTo>
                  <a:pt x="18" y="54"/>
                </a:lnTo>
                <a:lnTo>
                  <a:pt x="24" y="62"/>
                </a:lnTo>
                <a:lnTo>
                  <a:pt x="28" y="58"/>
                </a:lnTo>
                <a:lnTo>
                  <a:pt x="34" y="52"/>
                </a:lnTo>
                <a:lnTo>
                  <a:pt x="38" y="48"/>
                </a:lnTo>
                <a:lnTo>
                  <a:pt x="38" y="44"/>
                </a:lnTo>
                <a:lnTo>
                  <a:pt x="38" y="40"/>
                </a:lnTo>
                <a:lnTo>
                  <a:pt x="42" y="42"/>
                </a:lnTo>
                <a:lnTo>
                  <a:pt x="48" y="42"/>
                </a:lnTo>
                <a:lnTo>
                  <a:pt x="52" y="40"/>
                </a:lnTo>
                <a:lnTo>
                  <a:pt x="56" y="36"/>
                </a:lnTo>
                <a:lnTo>
                  <a:pt x="58" y="32"/>
                </a:lnTo>
                <a:lnTo>
                  <a:pt x="58" y="28"/>
                </a:lnTo>
                <a:lnTo>
                  <a:pt x="56" y="20"/>
                </a:lnTo>
                <a:lnTo>
                  <a:pt x="40" y="0"/>
                </a:lnTo>
                <a:close/>
                <a:moveTo>
                  <a:pt x="48" y="32"/>
                </a:moveTo>
                <a:lnTo>
                  <a:pt x="48" y="32"/>
                </a:lnTo>
                <a:lnTo>
                  <a:pt x="44" y="34"/>
                </a:lnTo>
                <a:lnTo>
                  <a:pt x="42" y="34"/>
                </a:lnTo>
                <a:lnTo>
                  <a:pt x="38" y="34"/>
                </a:lnTo>
                <a:lnTo>
                  <a:pt x="36" y="30"/>
                </a:lnTo>
                <a:lnTo>
                  <a:pt x="30" y="22"/>
                </a:lnTo>
                <a:lnTo>
                  <a:pt x="40" y="14"/>
                </a:lnTo>
                <a:lnTo>
                  <a:pt x="46" y="24"/>
                </a:lnTo>
                <a:lnTo>
                  <a:pt x="48" y="28"/>
                </a:lnTo>
                <a:lnTo>
                  <a:pt x="48" y="3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81" name="Freeform 57"/>
          <p:cNvSpPr>
            <a:spLocks/>
          </p:cNvSpPr>
          <p:nvPr/>
        </p:nvSpPr>
        <p:spPr bwMode="gray">
          <a:xfrm>
            <a:off x="8434388" y="630238"/>
            <a:ext cx="560387" cy="80962"/>
          </a:xfrm>
          <a:custGeom>
            <a:avLst/>
            <a:gdLst>
              <a:gd name="T0" fmla="*/ 2147483647 w 784"/>
              <a:gd name="T1" fmla="*/ 2147483647 h 114"/>
              <a:gd name="T2" fmla="*/ 2147483647 w 784"/>
              <a:gd name="T3" fmla="*/ 0 h 114"/>
              <a:gd name="T4" fmla="*/ 0 w 784"/>
              <a:gd name="T5" fmla="*/ 0 h 114"/>
              <a:gd name="T6" fmla="*/ 0 w 784"/>
              <a:gd name="T7" fmla="*/ 2147483647 h 114"/>
              <a:gd name="T8" fmla="*/ 2147483647 w 784"/>
              <a:gd name="T9" fmla="*/ 2147483647 h 114"/>
              <a:gd name="T10" fmla="*/ 2147483647 w 784"/>
              <a:gd name="T11" fmla="*/ 2147483647 h 1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84" h="114">
                <a:moveTo>
                  <a:pt x="784" y="114"/>
                </a:moveTo>
                <a:lnTo>
                  <a:pt x="784" y="0"/>
                </a:lnTo>
                <a:lnTo>
                  <a:pt x="0" y="0"/>
                </a:lnTo>
                <a:lnTo>
                  <a:pt x="0" y="114"/>
                </a:lnTo>
                <a:lnTo>
                  <a:pt x="784" y="11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82" name="Line 58"/>
          <p:cNvSpPr>
            <a:spLocks noChangeShapeType="1"/>
          </p:cNvSpPr>
          <p:nvPr/>
        </p:nvSpPr>
        <p:spPr bwMode="gray">
          <a:xfrm>
            <a:off x="8715375" y="6699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83" name="Line 59"/>
          <p:cNvSpPr>
            <a:spLocks noChangeShapeType="1"/>
          </p:cNvSpPr>
          <p:nvPr/>
        </p:nvSpPr>
        <p:spPr bwMode="gray">
          <a:xfrm>
            <a:off x="8715375" y="6699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84" name="Freeform 60"/>
          <p:cNvSpPr>
            <a:spLocks/>
          </p:cNvSpPr>
          <p:nvPr/>
        </p:nvSpPr>
        <p:spPr bwMode="gray">
          <a:xfrm>
            <a:off x="8434388" y="723900"/>
            <a:ext cx="560387" cy="82550"/>
          </a:xfrm>
          <a:custGeom>
            <a:avLst/>
            <a:gdLst>
              <a:gd name="T0" fmla="*/ 2147483647 w 784"/>
              <a:gd name="T1" fmla="*/ 2147483647 h 116"/>
              <a:gd name="T2" fmla="*/ 2147483647 w 784"/>
              <a:gd name="T3" fmla="*/ 0 h 116"/>
              <a:gd name="T4" fmla="*/ 0 w 784"/>
              <a:gd name="T5" fmla="*/ 0 h 116"/>
              <a:gd name="T6" fmla="*/ 0 w 784"/>
              <a:gd name="T7" fmla="*/ 2147483647 h 116"/>
              <a:gd name="T8" fmla="*/ 2147483647 w 784"/>
              <a:gd name="T9" fmla="*/ 2147483647 h 116"/>
              <a:gd name="T10" fmla="*/ 2147483647 w 784"/>
              <a:gd name="T11" fmla="*/ 2147483647 h 1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84" h="116">
                <a:moveTo>
                  <a:pt x="784" y="116"/>
                </a:moveTo>
                <a:lnTo>
                  <a:pt x="784" y="0"/>
                </a:lnTo>
                <a:lnTo>
                  <a:pt x="0" y="0"/>
                </a:lnTo>
                <a:lnTo>
                  <a:pt x="0" y="116"/>
                </a:lnTo>
                <a:lnTo>
                  <a:pt x="784" y="116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85" name="Line 61"/>
          <p:cNvSpPr>
            <a:spLocks noChangeShapeType="1"/>
          </p:cNvSpPr>
          <p:nvPr/>
        </p:nvSpPr>
        <p:spPr bwMode="gray">
          <a:xfrm>
            <a:off x="8715375" y="76517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86" name="Line 62"/>
          <p:cNvSpPr>
            <a:spLocks noChangeShapeType="1"/>
          </p:cNvSpPr>
          <p:nvPr/>
        </p:nvSpPr>
        <p:spPr bwMode="gray">
          <a:xfrm>
            <a:off x="8715375" y="76517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87" name="Freeform 63"/>
          <p:cNvSpPr>
            <a:spLocks/>
          </p:cNvSpPr>
          <p:nvPr/>
        </p:nvSpPr>
        <p:spPr bwMode="gray">
          <a:xfrm>
            <a:off x="8569325" y="644525"/>
            <a:ext cx="42863" cy="53975"/>
          </a:xfrm>
          <a:custGeom>
            <a:avLst/>
            <a:gdLst>
              <a:gd name="T0" fmla="*/ 2147483647 w 60"/>
              <a:gd name="T1" fmla="*/ 2147483647 h 76"/>
              <a:gd name="T2" fmla="*/ 2147483647 w 60"/>
              <a:gd name="T3" fmla="*/ 2147483647 h 76"/>
              <a:gd name="T4" fmla="*/ 2147483647 w 60"/>
              <a:gd name="T5" fmla="*/ 2147483647 h 76"/>
              <a:gd name="T6" fmla="*/ 2147483647 w 60"/>
              <a:gd name="T7" fmla="*/ 2147483647 h 76"/>
              <a:gd name="T8" fmla="*/ 2147483647 w 60"/>
              <a:gd name="T9" fmla="*/ 2147483647 h 76"/>
              <a:gd name="T10" fmla="*/ 2147483647 w 60"/>
              <a:gd name="T11" fmla="*/ 2147483647 h 76"/>
              <a:gd name="T12" fmla="*/ 2147483647 w 60"/>
              <a:gd name="T13" fmla="*/ 0 h 76"/>
              <a:gd name="T14" fmla="*/ 2147483647 w 60"/>
              <a:gd name="T15" fmla="*/ 0 h 76"/>
              <a:gd name="T16" fmla="*/ 2147483647 w 60"/>
              <a:gd name="T17" fmla="*/ 2147483647 h 76"/>
              <a:gd name="T18" fmla="*/ 2147483647 w 60"/>
              <a:gd name="T19" fmla="*/ 2147483647 h 76"/>
              <a:gd name="T20" fmla="*/ 2147483647 w 60"/>
              <a:gd name="T21" fmla="*/ 2147483647 h 76"/>
              <a:gd name="T22" fmla="*/ 2147483647 w 60"/>
              <a:gd name="T23" fmla="*/ 2147483647 h 76"/>
              <a:gd name="T24" fmla="*/ 2147483647 w 60"/>
              <a:gd name="T25" fmla="*/ 2147483647 h 76"/>
              <a:gd name="T26" fmla="*/ 2147483647 w 60"/>
              <a:gd name="T27" fmla="*/ 2147483647 h 76"/>
              <a:gd name="T28" fmla="*/ 2147483647 w 60"/>
              <a:gd name="T29" fmla="*/ 2147483647 h 76"/>
              <a:gd name="T30" fmla="*/ 2147483647 w 60"/>
              <a:gd name="T31" fmla="*/ 2147483647 h 76"/>
              <a:gd name="T32" fmla="*/ 2147483647 w 60"/>
              <a:gd name="T33" fmla="*/ 2147483647 h 76"/>
              <a:gd name="T34" fmla="*/ 2147483647 w 60"/>
              <a:gd name="T35" fmla="*/ 2147483647 h 76"/>
              <a:gd name="T36" fmla="*/ 2147483647 w 60"/>
              <a:gd name="T37" fmla="*/ 2147483647 h 76"/>
              <a:gd name="T38" fmla="*/ 2147483647 w 60"/>
              <a:gd name="T39" fmla="*/ 2147483647 h 76"/>
              <a:gd name="T40" fmla="*/ 2147483647 w 60"/>
              <a:gd name="T41" fmla="*/ 2147483647 h 76"/>
              <a:gd name="T42" fmla="*/ 2147483647 w 60"/>
              <a:gd name="T43" fmla="*/ 2147483647 h 76"/>
              <a:gd name="T44" fmla="*/ 0 w 60"/>
              <a:gd name="T45" fmla="*/ 2147483647 h 76"/>
              <a:gd name="T46" fmla="*/ 0 w 60"/>
              <a:gd name="T47" fmla="*/ 2147483647 h 76"/>
              <a:gd name="T48" fmla="*/ 0 w 60"/>
              <a:gd name="T49" fmla="*/ 0 h 76"/>
              <a:gd name="T50" fmla="*/ 2147483647 w 60"/>
              <a:gd name="T51" fmla="*/ 0 h 76"/>
              <a:gd name="T52" fmla="*/ 2147483647 w 60"/>
              <a:gd name="T53" fmla="*/ 2147483647 h 76"/>
              <a:gd name="T54" fmla="*/ 2147483647 w 60"/>
              <a:gd name="T55" fmla="*/ 2147483647 h 76"/>
              <a:gd name="T56" fmla="*/ 2147483647 w 60"/>
              <a:gd name="T57" fmla="*/ 2147483647 h 76"/>
              <a:gd name="T58" fmla="*/ 2147483647 w 60"/>
              <a:gd name="T59" fmla="*/ 2147483647 h 76"/>
              <a:gd name="T60" fmla="*/ 2147483647 w 60"/>
              <a:gd name="T61" fmla="*/ 2147483647 h 76"/>
              <a:gd name="T62" fmla="*/ 2147483647 w 60"/>
              <a:gd name="T63" fmla="*/ 2147483647 h 7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0" h="76">
                <a:moveTo>
                  <a:pt x="30" y="64"/>
                </a:moveTo>
                <a:lnTo>
                  <a:pt x="30" y="64"/>
                </a:lnTo>
                <a:lnTo>
                  <a:pt x="36" y="62"/>
                </a:lnTo>
                <a:lnTo>
                  <a:pt x="42" y="60"/>
                </a:lnTo>
                <a:lnTo>
                  <a:pt x="44" y="54"/>
                </a:lnTo>
                <a:lnTo>
                  <a:pt x="44" y="0"/>
                </a:lnTo>
                <a:lnTo>
                  <a:pt x="60" y="0"/>
                </a:lnTo>
                <a:lnTo>
                  <a:pt x="60" y="54"/>
                </a:lnTo>
                <a:lnTo>
                  <a:pt x="58" y="62"/>
                </a:lnTo>
                <a:lnTo>
                  <a:pt x="52" y="68"/>
                </a:lnTo>
                <a:lnTo>
                  <a:pt x="48" y="72"/>
                </a:lnTo>
                <a:lnTo>
                  <a:pt x="42" y="74"/>
                </a:lnTo>
                <a:lnTo>
                  <a:pt x="30" y="76"/>
                </a:lnTo>
                <a:lnTo>
                  <a:pt x="28" y="76"/>
                </a:lnTo>
                <a:lnTo>
                  <a:pt x="16" y="74"/>
                </a:lnTo>
                <a:lnTo>
                  <a:pt x="12" y="72"/>
                </a:lnTo>
                <a:lnTo>
                  <a:pt x="6" y="68"/>
                </a:lnTo>
                <a:lnTo>
                  <a:pt x="0" y="62"/>
                </a:lnTo>
                <a:lnTo>
                  <a:pt x="0" y="54"/>
                </a:lnTo>
                <a:lnTo>
                  <a:pt x="0" y="0"/>
                </a:lnTo>
                <a:lnTo>
                  <a:pt x="14" y="0"/>
                </a:lnTo>
                <a:lnTo>
                  <a:pt x="14" y="54"/>
                </a:lnTo>
                <a:lnTo>
                  <a:pt x="16" y="60"/>
                </a:lnTo>
                <a:lnTo>
                  <a:pt x="22" y="62"/>
                </a:lnTo>
                <a:lnTo>
                  <a:pt x="30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88" name="Freeform 64"/>
          <p:cNvSpPr>
            <a:spLocks/>
          </p:cNvSpPr>
          <p:nvPr/>
        </p:nvSpPr>
        <p:spPr bwMode="gray">
          <a:xfrm>
            <a:off x="8569325" y="644525"/>
            <a:ext cx="42863" cy="53975"/>
          </a:xfrm>
          <a:custGeom>
            <a:avLst/>
            <a:gdLst>
              <a:gd name="T0" fmla="*/ 2147483647 w 60"/>
              <a:gd name="T1" fmla="*/ 2147483647 h 76"/>
              <a:gd name="T2" fmla="*/ 2147483647 w 60"/>
              <a:gd name="T3" fmla="*/ 2147483647 h 76"/>
              <a:gd name="T4" fmla="*/ 2147483647 w 60"/>
              <a:gd name="T5" fmla="*/ 2147483647 h 76"/>
              <a:gd name="T6" fmla="*/ 2147483647 w 60"/>
              <a:gd name="T7" fmla="*/ 2147483647 h 76"/>
              <a:gd name="T8" fmla="*/ 2147483647 w 60"/>
              <a:gd name="T9" fmla="*/ 2147483647 h 76"/>
              <a:gd name="T10" fmla="*/ 2147483647 w 60"/>
              <a:gd name="T11" fmla="*/ 2147483647 h 76"/>
              <a:gd name="T12" fmla="*/ 2147483647 w 60"/>
              <a:gd name="T13" fmla="*/ 0 h 76"/>
              <a:gd name="T14" fmla="*/ 2147483647 w 60"/>
              <a:gd name="T15" fmla="*/ 0 h 76"/>
              <a:gd name="T16" fmla="*/ 2147483647 w 60"/>
              <a:gd name="T17" fmla="*/ 2147483647 h 76"/>
              <a:gd name="T18" fmla="*/ 2147483647 w 60"/>
              <a:gd name="T19" fmla="*/ 2147483647 h 76"/>
              <a:gd name="T20" fmla="*/ 2147483647 w 60"/>
              <a:gd name="T21" fmla="*/ 2147483647 h 76"/>
              <a:gd name="T22" fmla="*/ 2147483647 w 60"/>
              <a:gd name="T23" fmla="*/ 2147483647 h 76"/>
              <a:gd name="T24" fmla="*/ 2147483647 w 60"/>
              <a:gd name="T25" fmla="*/ 2147483647 h 76"/>
              <a:gd name="T26" fmla="*/ 2147483647 w 60"/>
              <a:gd name="T27" fmla="*/ 2147483647 h 76"/>
              <a:gd name="T28" fmla="*/ 2147483647 w 60"/>
              <a:gd name="T29" fmla="*/ 2147483647 h 76"/>
              <a:gd name="T30" fmla="*/ 2147483647 w 60"/>
              <a:gd name="T31" fmla="*/ 2147483647 h 76"/>
              <a:gd name="T32" fmla="*/ 2147483647 w 60"/>
              <a:gd name="T33" fmla="*/ 2147483647 h 76"/>
              <a:gd name="T34" fmla="*/ 2147483647 w 60"/>
              <a:gd name="T35" fmla="*/ 2147483647 h 76"/>
              <a:gd name="T36" fmla="*/ 2147483647 w 60"/>
              <a:gd name="T37" fmla="*/ 2147483647 h 76"/>
              <a:gd name="T38" fmla="*/ 2147483647 w 60"/>
              <a:gd name="T39" fmla="*/ 2147483647 h 76"/>
              <a:gd name="T40" fmla="*/ 2147483647 w 60"/>
              <a:gd name="T41" fmla="*/ 2147483647 h 76"/>
              <a:gd name="T42" fmla="*/ 2147483647 w 60"/>
              <a:gd name="T43" fmla="*/ 2147483647 h 76"/>
              <a:gd name="T44" fmla="*/ 0 w 60"/>
              <a:gd name="T45" fmla="*/ 2147483647 h 76"/>
              <a:gd name="T46" fmla="*/ 0 w 60"/>
              <a:gd name="T47" fmla="*/ 2147483647 h 76"/>
              <a:gd name="T48" fmla="*/ 0 w 60"/>
              <a:gd name="T49" fmla="*/ 0 h 76"/>
              <a:gd name="T50" fmla="*/ 2147483647 w 60"/>
              <a:gd name="T51" fmla="*/ 0 h 76"/>
              <a:gd name="T52" fmla="*/ 2147483647 w 60"/>
              <a:gd name="T53" fmla="*/ 2147483647 h 76"/>
              <a:gd name="T54" fmla="*/ 2147483647 w 60"/>
              <a:gd name="T55" fmla="*/ 2147483647 h 76"/>
              <a:gd name="T56" fmla="*/ 2147483647 w 60"/>
              <a:gd name="T57" fmla="*/ 2147483647 h 76"/>
              <a:gd name="T58" fmla="*/ 2147483647 w 60"/>
              <a:gd name="T59" fmla="*/ 2147483647 h 76"/>
              <a:gd name="T60" fmla="*/ 2147483647 w 60"/>
              <a:gd name="T61" fmla="*/ 2147483647 h 76"/>
              <a:gd name="T62" fmla="*/ 2147483647 w 60"/>
              <a:gd name="T63" fmla="*/ 2147483647 h 7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0" h="76">
                <a:moveTo>
                  <a:pt x="30" y="64"/>
                </a:moveTo>
                <a:lnTo>
                  <a:pt x="30" y="64"/>
                </a:lnTo>
                <a:lnTo>
                  <a:pt x="36" y="62"/>
                </a:lnTo>
                <a:lnTo>
                  <a:pt x="42" y="60"/>
                </a:lnTo>
                <a:lnTo>
                  <a:pt x="44" y="54"/>
                </a:lnTo>
                <a:lnTo>
                  <a:pt x="44" y="0"/>
                </a:lnTo>
                <a:lnTo>
                  <a:pt x="60" y="0"/>
                </a:lnTo>
                <a:lnTo>
                  <a:pt x="60" y="54"/>
                </a:lnTo>
                <a:lnTo>
                  <a:pt x="58" y="62"/>
                </a:lnTo>
                <a:lnTo>
                  <a:pt x="52" y="68"/>
                </a:lnTo>
                <a:lnTo>
                  <a:pt x="48" y="72"/>
                </a:lnTo>
                <a:lnTo>
                  <a:pt x="42" y="74"/>
                </a:lnTo>
                <a:lnTo>
                  <a:pt x="30" y="76"/>
                </a:lnTo>
                <a:lnTo>
                  <a:pt x="28" y="76"/>
                </a:lnTo>
                <a:lnTo>
                  <a:pt x="16" y="74"/>
                </a:lnTo>
                <a:lnTo>
                  <a:pt x="12" y="72"/>
                </a:lnTo>
                <a:lnTo>
                  <a:pt x="6" y="68"/>
                </a:lnTo>
                <a:lnTo>
                  <a:pt x="0" y="62"/>
                </a:lnTo>
                <a:lnTo>
                  <a:pt x="0" y="54"/>
                </a:lnTo>
                <a:lnTo>
                  <a:pt x="0" y="0"/>
                </a:lnTo>
                <a:lnTo>
                  <a:pt x="14" y="0"/>
                </a:lnTo>
                <a:lnTo>
                  <a:pt x="14" y="54"/>
                </a:lnTo>
                <a:lnTo>
                  <a:pt x="16" y="60"/>
                </a:lnTo>
                <a:lnTo>
                  <a:pt x="22" y="62"/>
                </a:lnTo>
                <a:lnTo>
                  <a:pt x="30" y="6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89" name="Freeform 65"/>
          <p:cNvSpPr>
            <a:spLocks/>
          </p:cNvSpPr>
          <p:nvPr/>
        </p:nvSpPr>
        <p:spPr bwMode="gray">
          <a:xfrm>
            <a:off x="8742363" y="644525"/>
            <a:ext cx="38100" cy="52388"/>
          </a:xfrm>
          <a:custGeom>
            <a:avLst/>
            <a:gdLst>
              <a:gd name="T0" fmla="*/ 2147483647 w 54"/>
              <a:gd name="T1" fmla="*/ 2147483647 h 74"/>
              <a:gd name="T2" fmla="*/ 2147483647 w 54"/>
              <a:gd name="T3" fmla="*/ 2147483647 h 74"/>
              <a:gd name="T4" fmla="*/ 2147483647 w 54"/>
              <a:gd name="T5" fmla="*/ 2147483647 h 74"/>
              <a:gd name="T6" fmla="*/ 2147483647 w 54"/>
              <a:gd name="T7" fmla="*/ 2147483647 h 74"/>
              <a:gd name="T8" fmla="*/ 2147483647 w 54"/>
              <a:gd name="T9" fmla="*/ 0 h 74"/>
              <a:gd name="T10" fmla="*/ 0 w 54"/>
              <a:gd name="T11" fmla="*/ 0 h 74"/>
              <a:gd name="T12" fmla="*/ 0 w 54"/>
              <a:gd name="T13" fmla="*/ 2147483647 h 74"/>
              <a:gd name="T14" fmla="*/ 2147483647 w 54"/>
              <a:gd name="T15" fmla="*/ 2147483647 h 74"/>
              <a:gd name="T16" fmla="*/ 2147483647 w 54"/>
              <a:gd name="T17" fmla="*/ 2147483647 h 74"/>
              <a:gd name="T18" fmla="*/ 2147483647 w 54"/>
              <a:gd name="T19" fmla="*/ 2147483647 h 74"/>
              <a:gd name="T20" fmla="*/ 2147483647 w 54"/>
              <a:gd name="T21" fmla="*/ 2147483647 h 74"/>
              <a:gd name="T22" fmla="*/ 2147483647 w 54"/>
              <a:gd name="T23" fmla="*/ 2147483647 h 74"/>
              <a:gd name="T24" fmla="*/ 2147483647 w 54"/>
              <a:gd name="T25" fmla="*/ 2147483647 h 74"/>
              <a:gd name="T26" fmla="*/ 2147483647 w 54"/>
              <a:gd name="T27" fmla="*/ 2147483647 h 7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4" h="74">
                <a:moveTo>
                  <a:pt x="50" y="28"/>
                </a:moveTo>
                <a:lnTo>
                  <a:pt x="14" y="28"/>
                </a:lnTo>
                <a:lnTo>
                  <a:pt x="14" y="12"/>
                </a:lnTo>
                <a:lnTo>
                  <a:pt x="54" y="12"/>
                </a:lnTo>
                <a:lnTo>
                  <a:pt x="54" y="0"/>
                </a:lnTo>
                <a:lnTo>
                  <a:pt x="0" y="0"/>
                </a:lnTo>
                <a:lnTo>
                  <a:pt x="0" y="74"/>
                </a:lnTo>
                <a:lnTo>
                  <a:pt x="54" y="74"/>
                </a:lnTo>
                <a:lnTo>
                  <a:pt x="54" y="62"/>
                </a:lnTo>
                <a:lnTo>
                  <a:pt x="14" y="62"/>
                </a:lnTo>
                <a:lnTo>
                  <a:pt x="14" y="40"/>
                </a:lnTo>
                <a:lnTo>
                  <a:pt x="50" y="40"/>
                </a:lnTo>
                <a:lnTo>
                  <a:pt x="5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90" name="Freeform 66"/>
          <p:cNvSpPr>
            <a:spLocks/>
          </p:cNvSpPr>
          <p:nvPr/>
        </p:nvSpPr>
        <p:spPr bwMode="gray">
          <a:xfrm>
            <a:off x="8899525" y="644525"/>
            <a:ext cx="42863" cy="53975"/>
          </a:xfrm>
          <a:custGeom>
            <a:avLst/>
            <a:gdLst>
              <a:gd name="T0" fmla="*/ 2147483647 w 60"/>
              <a:gd name="T1" fmla="*/ 2147483647 h 76"/>
              <a:gd name="T2" fmla="*/ 2147483647 w 60"/>
              <a:gd name="T3" fmla="*/ 2147483647 h 76"/>
              <a:gd name="T4" fmla="*/ 2147483647 w 60"/>
              <a:gd name="T5" fmla="*/ 2147483647 h 76"/>
              <a:gd name="T6" fmla="*/ 2147483647 w 60"/>
              <a:gd name="T7" fmla="*/ 2147483647 h 76"/>
              <a:gd name="T8" fmla="*/ 2147483647 w 60"/>
              <a:gd name="T9" fmla="*/ 2147483647 h 76"/>
              <a:gd name="T10" fmla="*/ 2147483647 w 60"/>
              <a:gd name="T11" fmla="*/ 2147483647 h 76"/>
              <a:gd name="T12" fmla="*/ 2147483647 w 60"/>
              <a:gd name="T13" fmla="*/ 0 h 76"/>
              <a:gd name="T14" fmla="*/ 2147483647 w 60"/>
              <a:gd name="T15" fmla="*/ 0 h 76"/>
              <a:gd name="T16" fmla="*/ 2147483647 w 60"/>
              <a:gd name="T17" fmla="*/ 2147483647 h 76"/>
              <a:gd name="T18" fmla="*/ 2147483647 w 60"/>
              <a:gd name="T19" fmla="*/ 2147483647 h 76"/>
              <a:gd name="T20" fmla="*/ 2147483647 w 60"/>
              <a:gd name="T21" fmla="*/ 2147483647 h 76"/>
              <a:gd name="T22" fmla="*/ 2147483647 w 60"/>
              <a:gd name="T23" fmla="*/ 2147483647 h 76"/>
              <a:gd name="T24" fmla="*/ 2147483647 w 60"/>
              <a:gd name="T25" fmla="*/ 2147483647 h 76"/>
              <a:gd name="T26" fmla="*/ 2147483647 w 60"/>
              <a:gd name="T27" fmla="*/ 2147483647 h 76"/>
              <a:gd name="T28" fmla="*/ 2147483647 w 60"/>
              <a:gd name="T29" fmla="*/ 2147483647 h 76"/>
              <a:gd name="T30" fmla="*/ 2147483647 w 60"/>
              <a:gd name="T31" fmla="*/ 2147483647 h 76"/>
              <a:gd name="T32" fmla="*/ 2147483647 w 60"/>
              <a:gd name="T33" fmla="*/ 2147483647 h 76"/>
              <a:gd name="T34" fmla="*/ 2147483647 w 60"/>
              <a:gd name="T35" fmla="*/ 2147483647 h 76"/>
              <a:gd name="T36" fmla="*/ 2147483647 w 60"/>
              <a:gd name="T37" fmla="*/ 2147483647 h 76"/>
              <a:gd name="T38" fmla="*/ 2147483647 w 60"/>
              <a:gd name="T39" fmla="*/ 2147483647 h 76"/>
              <a:gd name="T40" fmla="*/ 2147483647 w 60"/>
              <a:gd name="T41" fmla="*/ 2147483647 h 76"/>
              <a:gd name="T42" fmla="*/ 2147483647 w 60"/>
              <a:gd name="T43" fmla="*/ 2147483647 h 76"/>
              <a:gd name="T44" fmla="*/ 2147483647 w 60"/>
              <a:gd name="T45" fmla="*/ 2147483647 h 76"/>
              <a:gd name="T46" fmla="*/ 0 w 60"/>
              <a:gd name="T47" fmla="*/ 2147483647 h 76"/>
              <a:gd name="T48" fmla="*/ 0 w 60"/>
              <a:gd name="T49" fmla="*/ 0 h 76"/>
              <a:gd name="T50" fmla="*/ 2147483647 w 60"/>
              <a:gd name="T51" fmla="*/ 0 h 76"/>
              <a:gd name="T52" fmla="*/ 2147483647 w 60"/>
              <a:gd name="T53" fmla="*/ 2147483647 h 76"/>
              <a:gd name="T54" fmla="*/ 2147483647 w 60"/>
              <a:gd name="T55" fmla="*/ 2147483647 h 76"/>
              <a:gd name="T56" fmla="*/ 2147483647 w 60"/>
              <a:gd name="T57" fmla="*/ 2147483647 h 76"/>
              <a:gd name="T58" fmla="*/ 2147483647 w 60"/>
              <a:gd name="T59" fmla="*/ 2147483647 h 76"/>
              <a:gd name="T60" fmla="*/ 2147483647 w 60"/>
              <a:gd name="T61" fmla="*/ 2147483647 h 76"/>
              <a:gd name="T62" fmla="*/ 2147483647 w 60"/>
              <a:gd name="T63" fmla="*/ 2147483647 h 7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0" h="76">
                <a:moveTo>
                  <a:pt x="30" y="64"/>
                </a:moveTo>
                <a:lnTo>
                  <a:pt x="30" y="64"/>
                </a:lnTo>
                <a:lnTo>
                  <a:pt x="38" y="62"/>
                </a:lnTo>
                <a:lnTo>
                  <a:pt x="42" y="60"/>
                </a:lnTo>
                <a:lnTo>
                  <a:pt x="46" y="54"/>
                </a:lnTo>
                <a:lnTo>
                  <a:pt x="46" y="0"/>
                </a:lnTo>
                <a:lnTo>
                  <a:pt x="60" y="0"/>
                </a:lnTo>
                <a:lnTo>
                  <a:pt x="60" y="54"/>
                </a:lnTo>
                <a:lnTo>
                  <a:pt x="60" y="62"/>
                </a:lnTo>
                <a:lnTo>
                  <a:pt x="54" y="68"/>
                </a:lnTo>
                <a:lnTo>
                  <a:pt x="48" y="72"/>
                </a:lnTo>
                <a:lnTo>
                  <a:pt x="44" y="74"/>
                </a:lnTo>
                <a:lnTo>
                  <a:pt x="30" y="76"/>
                </a:lnTo>
                <a:lnTo>
                  <a:pt x="18" y="74"/>
                </a:lnTo>
                <a:lnTo>
                  <a:pt x="12" y="72"/>
                </a:lnTo>
                <a:lnTo>
                  <a:pt x="8" y="68"/>
                </a:lnTo>
                <a:lnTo>
                  <a:pt x="2" y="62"/>
                </a:lnTo>
                <a:lnTo>
                  <a:pt x="0" y="54"/>
                </a:lnTo>
                <a:lnTo>
                  <a:pt x="0" y="0"/>
                </a:lnTo>
                <a:lnTo>
                  <a:pt x="16" y="0"/>
                </a:lnTo>
                <a:lnTo>
                  <a:pt x="16" y="54"/>
                </a:lnTo>
                <a:lnTo>
                  <a:pt x="18" y="60"/>
                </a:lnTo>
                <a:lnTo>
                  <a:pt x="24" y="62"/>
                </a:lnTo>
                <a:lnTo>
                  <a:pt x="30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91" name="Freeform 67"/>
          <p:cNvSpPr>
            <a:spLocks/>
          </p:cNvSpPr>
          <p:nvPr/>
        </p:nvSpPr>
        <p:spPr bwMode="gray">
          <a:xfrm>
            <a:off x="8899525" y="644525"/>
            <a:ext cx="42863" cy="53975"/>
          </a:xfrm>
          <a:custGeom>
            <a:avLst/>
            <a:gdLst>
              <a:gd name="T0" fmla="*/ 2147483647 w 60"/>
              <a:gd name="T1" fmla="*/ 2147483647 h 76"/>
              <a:gd name="T2" fmla="*/ 2147483647 w 60"/>
              <a:gd name="T3" fmla="*/ 2147483647 h 76"/>
              <a:gd name="T4" fmla="*/ 2147483647 w 60"/>
              <a:gd name="T5" fmla="*/ 2147483647 h 76"/>
              <a:gd name="T6" fmla="*/ 2147483647 w 60"/>
              <a:gd name="T7" fmla="*/ 2147483647 h 76"/>
              <a:gd name="T8" fmla="*/ 2147483647 w 60"/>
              <a:gd name="T9" fmla="*/ 2147483647 h 76"/>
              <a:gd name="T10" fmla="*/ 2147483647 w 60"/>
              <a:gd name="T11" fmla="*/ 2147483647 h 76"/>
              <a:gd name="T12" fmla="*/ 2147483647 w 60"/>
              <a:gd name="T13" fmla="*/ 0 h 76"/>
              <a:gd name="T14" fmla="*/ 2147483647 w 60"/>
              <a:gd name="T15" fmla="*/ 0 h 76"/>
              <a:gd name="T16" fmla="*/ 2147483647 w 60"/>
              <a:gd name="T17" fmla="*/ 2147483647 h 76"/>
              <a:gd name="T18" fmla="*/ 2147483647 w 60"/>
              <a:gd name="T19" fmla="*/ 2147483647 h 76"/>
              <a:gd name="T20" fmla="*/ 2147483647 w 60"/>
              <a:gd name="T21" fmla="*/ 2147483647 h 76"/>
              <a:gd name="T22" fmla="*/ 2147483647 w 60"/>
              <a:gd name="T23" fmla="*/ 2147483647 h 76"/>
              <a:gd name="T24" fmla="*/ 2147483647 w 60"/>
              <a:gd name="T25" fmla="*/ 2147483647 h 76"/>
              <a:gd name="T26" fmla="*/ 2147483647 w 60"/>
              <a:gd name="T27" fmla="*/ 2147483647 h 76"/>
              <a:gd name="T28" fmla="*/ 2147483647 w 60"/>
              <a:gd name="T29" fmla="*/ 2147483647 h 76"/>
              <a:gd name="T30" fmla="*/ 2147483647 w 60"/>
              <a:gd name="T31" fmla="*/ 2147483647 h 76"/>
              <a:gd name="T32" fmla="*/ 2147483647 w 60"/>
              <a:gd name="T33" fmla="*/ 2147483647 h 76"/>
              <a:gd name="T34" fmla="*/ 2147483647 w 60"/>
              <a:gd name="T35" fmla="*/ 2147483647 h 76"/>
              <a:gd name="T36" fmla="*/ 2147483647 w 60"/>
              <a:gd name="T37" fmla="*/ 2147483647 h 76"/>
              <a:gd name="T38" fmla="*/ 2147483647 w 60"/>
              <a:gd name="T39" fmla="*/ 2147483647 h 76"/>
              <a:gd name="T40" fmla="*/ 2147483647 w 60"/>
              <a:gd name="T41" fmla="*/ 2147483647 h 76"/>
              <a:gd name="T42" fmla="*/ 2147483647 w 60"/>
              <a:gd name="T43" fmla="*/ 2147483647 h 76"/>
              <a:gd name="T44" fmla="*/ 2147483647 w 60"/>
              <a:gd name="T45" fmla="*/ 2147483647 h 76"/>
              <a:gd name="T46" fmla="*/ 0 w 60"/>
              <a:gd name="T47" fmla="*/ 2147483647 h 76"/>
              <a:gd name="T48" fmla="*/ 0 w 60"/>
              <a:gd name="T49" fmla="*/ 0 h 76"/>
              <a:gd name="T50" fmla="*/ 2147483647 w 60"/>
              <a:gd name="T51" fmla="*/ 0 h 76"/>
              <a:gd name="T52" fmla="*/ 2147483647 w 60"/>
              <a:gd name="T53" fmla="*/ 2147483647 h 76"/>
              <a:gd name="T54" fmla="*/ 2147483647 w 60"/>
              <a:gd name="T55" fmla="*/ 2147483647 h 76"/>
              <a:gd name="T56" fmla="*/ 2147483647 w 60"/>
              <a:gd name="T57" fmla="*/ 2147483647 h 76"/>
              <a:gd name="T58" fmla="*/ 2147483647 w 60"/>
              <a:gd name="T59" fmla="*/ 2147483647 h 76"/>
              <a:gd name="T60" fmla="*/ 2147483647 w 60"/>
              <a:gd name="T61" fmla="*/ 2147483647 h 76"/>
              <a:gd name="T62" fmla="*/ 2147483647 w 60"/>
              <a:gd name="T63" fmla="*/ 2147483647 h 7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0" h="76">
                <a:moveTo>
                  <a:pt x="30" y="64"/>
                </a:moveTo>
                <a:lnTo>
                  <a:pt x="30" y="64"/>
                </a:lnTo>
                <a:lnTo>
                  <a:pt x="38" y="62"/>
                </a:lnTo>
                <a:lnTo>
                  <a:pt x="42" y="60"/>
                </a:lnTo>
                <a:lnTo>
                  <a:pt x="46" y="54"/>
                </a:lnTo>
                <a:lnTo>
                  <a:pt x="46" y="0"/>
                </a:lnTo>
                <a:lnTo>
                  <a:pt x="60" y="0"/>
                </a:lnTo>
                <a:lnTo>
                  <a:pt x="60" y="54"/>
                </a:lnTo>
                <a:lnTo>
                  <a:pt x="60" y="62"/>
                </a:lnTo>
                <a:lnTo>
                  <a:pt x="54" y="68"/>
                </a:lnTo>
                <a:lnTo>
                  <a:pt x="48" y="72"/>
                </a:lnTo>
                <a:lnTo>
                  <a:pt x="44" y="74"/>
                </a:lnTo>
                <a:lnTo>
                  <a:pt x="30" y="76"/>
                </a:lnTo>
                <a:lnTo>
                  <a:pt x="18" y="74"/>
                </a:lnTo>
                <a:lnTo>
                  <a:pt x="12" y="72"/>
                </a:lnTo>
                <a:lnTo>
                  <a:pt x="8" y="68"/>
                </a:lnTo>
                <a:lnTo>
                  <a:pt x="2" y="62"/>
                </a:lnTo>
                <a:lnTo>
                  <a:pt x="0" y="54"/>
                </a:lnTo>
                <a:lnTo>
                  <a:pt x="0" y="0"/>
                </a:lnTo>
                <a:lnTo>
                  <a:pt x="16" y="0"/>
                </a:lnTo>
                <a:lnTo>
                  <a:pt x="16" y="54"/>
                </a:lnTo>
                <a:lnTo>
                  <a:pt x="18" y="60"/>
                </a:lnTo>
                <a:lnTo>
                  <a:pt x="24" y="62"/>
                </a:lnTo>
                <a:lnTo>
                  <a:pt x="30" y="6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92" name="Freeform 68"/>
          <p:cNvSpPr>
            <a:spLocks/>
          </p:cNvSpPr>
          <p:nvPr/>
        </p:nvSpPr>
        <p:spPr bwMode="gray">
          <a:xfrm>
            <a:off x="8485188" y="644525"/>
            <a:ext cx="42862" cy="52388"/>
          </a:xfrm>
          <a:custGeom>
            <a:avLst/>
            <a:gdLst>
              <a:gd name="T0" fmla="*/ 0 w 60"/>
              <a:gd name="T1" fmla="*/ 0 h 74"/>
              <a:gd name="T2" fmla="*/ 0 w 60"/>
              <a:gd name="T3" fmla="*/ 0 h 74"/>
              <a:gd name="T4" fmla="*/ 2147483647 w 60"/>
              <a:gd name="T5" fmla="*/ 0 h 74"/>
              <a:gd name="T6" fmla="*/ 2147483647 w 60"/>
              <a:gd name="T7" fmla="*/ 0 h 74"/>
              <a:gd name="T8" fmla="*/ 2147483647 w 60"/>
              <a:gd name="T9" fmla="*/ 0 h 74"/>
              <a:gd name="T10" fmla="*/ 2147483647 w 60"/>
              <a:gd name="T11" fmla="*/ 2147483647 h 74"/>
              <a:gd name="T12" fmla="*/ 2147483647 w 60"/>
              <a:gd name="T13" fmla="*/ 2147483647 h 74"/>
              <a:gd name="T14" fmla="*/ 2147483647 w 60"/>
              <a:gd name="T15" fmla="*/ 2147483647 h 74"/>
              <a:gd name="T16" fmla="*/ 2147483647 w 60"/>
              <a:gd name="T17" fmla="*/ 2147483647 h 74"/>
              <a:gd name="T18" fmla="*/ 2147483647 w 60"/>
              <a:gd name="T19" fmla="*/ 2147483647 h 74"/>
              <a:gd name="T20" fmla="*/ 2147483647 w 60"/>
              <a:gd name="T21" fmla="*/ 2147483647 h 74"/>
              <a:gd name="T22" fmla="*/ 2147483647 w 60"/>
              <a:gd name="T23" fmla="*/ 2147483647 h 74"/>
              <a:gd name="T24" fmla="*/ 2147483647 w 60"/>
              <a:gd name="T25" fmla="*/ 2147483647 h 74"/>
              <a:gd name="T26" fmla="*/ 2147483647 w 60"/>
              <a:gd name="T27" fmla="*/ 2147483647 h 74"/>
              <a:gd name="T28" fmla="*/ 2147483647 w 60"/>
              <a:gd name="T29" fmla="*/ 2147483647 h 74"/>
              <a:gd name="T30" fmla="*/ 2147483647 w 60"/>
              <a:gd name="T31" fmla="*/ 2147483647 h 74"/>
              <a:gd name="T32" fmla="*/ 2147483647 w 60"/>
              <a:gd name="T33" fmla="*/ 2147483647 h 74"/>
              <a:gd name="T34" fmla="*/ 2147483647 w 60"/>
              <a:gd name="T35" fmla="*/ 2147483647 h 74"/>
              <a:gd name="T36" fmla="*/ 2147483647 w 60"/>
              <a:gd name="T37" fmla="*/ 2147483647 h 74"/>
              <a:gd name="T38" fmla="*/ 2147483647 w 60"/>
              <a:gd name="T39" fmla="*/ 2147483647 h 74"/>
              <a:gd name="T40" fmla="*/ 2147483647 w 60"/>
              <a:gd name="T41" fmla="*/ 2147483647 h 74"/>
              <a:gd name="T42" fmla="*/ 2147483647 w 60"/>
              <a:gd name="T43" fmla="*/ 2147483647 h 74"/>
              <a:gd name="T44" fmla="*/ 2147483647 w 60"/>
              <a:gd name="T45" fmla="*/ 2147483647 h 74"/>
              <a:gd name="T46" fmla="*/ 0 w 60"/>
              <a:gd name="T47" fmla="*/ 2147483647 h 74"/>
              <a:gd name="T48" fmla="*/ 0 w 60"/>
              <a:gd name="T49" fmla="*/ 0 h 74"/>
              <a:gd name="T50" fmla="*/ 0 w 60"/>
              <a:gd name="T51" fmla="*/ 0 h 7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0" h="74">
                <a:moveTo>
                  <a:pt x="0" y="0"/>
                </a:moveTo>
                <a:lnTo>
                  <a:pt x="0" y="0"/>
                </a:lnTo>
                <a:lnTo>
                  <a:pt x="36" y="0"/>
                </a:lnTo>
                <a:lnTo>
                  <a:pt x="44" y="0"/>
                </a:lnTo>
                <a:lnTo>
                  <a:pt x="50" y="4"/>
                </a:lnTo>
                <a:lnTo>
                  <a:pt x="56" y="10"/>
                </a:lnTo>
                <a:lnTo>
                  <a:pt x="58" y="16"/>
                </a:lnTo>
                <a:lnTo>
                  <a:pt x="58" y="22"/>
                </a:lnTo>
                <a:lnTo>
                  <a:pt x="56" y="28"/>
                </a:lnTo>
                <a:lnTo>
                  <a:pt x="52" y="32"/>
                </a:lnTo>
                <a:lnTo>
                  <a:pt x="46" y="34"/>
                </a:lnTo>
                <a:lnTo>
                  <a:pt x="52" y="36"/>
                </a:lnTo>
                <a:lnTo>
                  <a:pt x="56" y="42"/>
                </a:lnTo>
                <a:lnTo>
                  <a:pt x="60" y="48"/>
                </a:lnTo>
                <a:lnTo>
                  <a:pt x="60" y="54"/>
                </a:lnTo>
                <a:lnTo>
                  <a:pt x="58" y="60"/>
                </a:lnTo>
                <a:lnTo>
                  <a:pt x="54" y="68"/>
                </a:lnTo>
                <a:lnTo>
                  <a:pt x="46" y="72"/>
                </a:lnTo>
                <a:lnTo>
                  <a:pt x="36" y="74"/>
                </a:lnTo>
                <a:lnTo>
                  <a:pt x="0" y="7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93" name="Freeform 69"/>
          <p:cNvSpPr>
            <a:spLocks/>
          </p:cNvSpPr>
          <p:nvPr/>
        </p:nvSpPr>
        <p:spPr bwMode="gray">
          <a:xfrm>
            <a:off x="8497888" y="673100"/>
            <a:ext cx="19050" cy="15875"/>
          </a:xfrm>
          <a:custGeom>
            <a:avLst/>
            <a:gdLst>
              <a:gd name="T0" fmla="*/ 0 w 28"/>
              <a:gd name="T1" fmla="*/ 0 h 22"/>
              <a:gd name="T2" fmla="*/ 0 w 28"/>
              <a:gd name="T3" fmla="*/ 0 h 22"/>
              <a:gd name="T4" fmla="*/ 2147483647 w 28"/>
              <a:gd name="T5" fmla="*/ 0 h 22"/>
              <a:gd name="T6" fmla="*/ 2147483647 w 28"/>
              <a:gd name="T7" fmla="*/ 0 h 22"/>
              <a:gd name="T8" fmla="*/ 2147483647 w 28"/>
              <a:gd name="T9" fmla="*/ 2147483647 h 22"/>
              <a:gd name="T10" fmla="*/ 2147483647 w 28"/>
              <a:gd name="T11" fmla="*/ 2147483647 h 22"/>
              <a:gd name="T12" fmla="*/ 2147483647 w 28"/>
              <a:gd name="T13" fmla="*/ 2147483647 h 22"/>
              <a:gd name="T14" fmla="*/ 2147483647 w 28"/>
              <a:gd name="T15" fmla="*/ 2147483647 h 22"/>
              <a:gd name="T16" fmla="*/ 2147483647 w 28"/>
              <a:gd name="T17" fmla="*/ 2147483647 h 22"/>
              <a:gd name="T18" fmla="*/ 2147483647 w 28"/>
              <a:gd name="T19" fmla="*/ 2147483647 h 22"/>
              <a:gd name="T20" fmla="*/ 2147483647 w 28"/>
              <a:gd name="T21" fmla="*/ 2147483647 h 22"/>
              <a:gd name="T22" fmla="*/ 2147483647 w 28"/>
              <a:gd name="T23" fmla="*/ 2147483647 h 22"/>
              <a:gd name="T24" fmla="*/ 2147483647 w 28"/>
              <a:gd name="T25" fmla="*/ 2147483647 h 22"/>
              <a:gd name="T26" fmla="*/ 0 w 28"/>
              <a:gd name="T27" fmla="*/ 2147483647 h 22"/>
              <a:gd name="T28" fmla="*/ 0 w 28"/>
              <a:gd name="T29" fmla="*/ 0 h 2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8" h="22">
                <a:moveTo>
                  <a:pt x="0" y="0"/>
                </a:moveTo>
                <a:lnTo>
                  <a:pt x="0" y="0"/>
                </a:lnTo>
                <a:lnTo>
                  <a:pt x="20" y="0"/>
                </a:lnTo>
                <a:lnTo>
                  <a:pt x="24" y="2"/>
                </a:lnTo>
                <a:lnTo>
                  <a:pt x="26" y="4"/>
                </a:lnTo>
                <a:lnTo>
                  <a:pt x="28" y="8"/>
                </a:lnTo>
                <a:lnTo>
                  <a:pt x="28" y="10"/>
                </a:lnTo>
                <a:lnTo>
                  <a:pt x="26" y="18"/>
                </a:lnTo>
                <a:lnTo>
                  <a:pt x="24" y="20"/>
                </a:lnTo>
                <a:lnTo>
                  <a:pt x="20" y="20"/>
                </a:lnTo>
                <a:lnTo>
                  <a:pt x="0" y="22"/>
                </a:lnTo>
                <a:lnTo>
                  <a:pt x="0" y="0"/>
                </a:lnTo>
                <a:close/>
              </a:path>
            </a:pathLst>
          </a:custGeom>
          <a:solidFill>
            <a:srgbClr val="6F6E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94" name="Freeform 70"/>
          <p:cNvSpPr>
            <a:spLocks/>
          </p:cNvSpPr>
          <p:nvPr/>
        </p:nvSpPr>
        <p:spPr bwMode="gray">
          <a:xfrm>
            <a:off x="8497888" y="673100"/>
            <a:ext cx="19050" cy="15875"/>
          </a:xfrm>
          <a:custGeom>
            <a:avLst/>
            <a:gdLst>
              <a:gd name="T0" fmla="*/ 0 w 28"/>
              <a:gd name="T1" fmla="*/ 0 h 22"/>
              <a:gd name="T2" fmla="*/ 0 w 28"/>
              <a:gd name="T3" fmla="*/ 0 h 22"/>
              <a:gd name="T4" fmla="*/ 2147483647 w 28"/>
              <a:gd name="T5" fmla="*/ 0 h 22"/>
              <a:gd name="T6" fmla="*/ 2147483647 w 28"/>
              <a:gd name="T7" fmla="*/ 0 h 22"/>
              <a:gd name="T8" fmla="*/ 2147483647 w 28"/>
              <a:gd name="T9" fmla="*/ 2147483647 h 22"/>
              <a:gd name="T10" fmla="*/ 2147483647 w 28"/>
              <a:gd name="T11" fmla="*/ 2147483647 h 22"/>
              <a:gd name="T12" fmla="*/ 2147483647 w 28"/>
              <a:gd name="T13" fmla="*/ 2147483647 h 22"/>
              <a:gd name="T14" fmla="*/ 2147483647 w 28"/>
              <a:gd name="T15" fmla="*/ 2147483647 h 22"/>
              <a:gd name="T16" fmla="*/ 2147483647 w 28"/>
              <a:gd name="T17" fmla="*/ 2147483647 h 22"/>
              <a:gd name="T18" fmla="*/ 2147483647 w 28"/>
              <a:gd name="T19" fmla="*/ 2147483647 h 22"/>
              <a:gd name="T20" fmla="*/ 2147483647 w 28"/>
              <a:gd name="T21" fmla="*/ 2147483647 h 22"/>
              <a:gd name="T22" fmla="*/ 2147483647 w 28"/>
              <a:gd name="T23" fmla="*/ 2147483647 h 22"/>
              <a:gd name="T24" fmla="*/ 2147483647 w 28"/>
              <a:gd name="T25" fmla="*/ 2147483647 h 22"/>
              <a:gd name="T26" fmla="*/ 0 w 28"/>
              <a:gd name="T27" fmla="*/ 2147483647 h 22"/>
              <a:gd name="T28" fmla="*/ 0 w 28"/>
              <a:gd name="T29" fmla="*/ 0 h 2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8" h="22">
                <a:moveTo>
                  <a:pt x="0" y="0"/>
                </a:moveTo>
                <a:lnTo>
                  <a:pt x="0" y="0"/>
                </a:lnTo>
                <a:lnTo>
                  <a:pt x="20" y="0"/>
                </a:lnTo>
                <a:lnTo>
                  <a:pt x="24" y="2"/>
                </a:lnTo>
                <a:lnTo>
                  <a:pt x="26" y="4"/>
                </a:lnTo>
                <a:lnTo>
                  <a:pt x="28" y="8"/>
                </a:lnTo>
                <a:lnTo>
                  <a:pt x="28" y="10"/>
                </a:lnTo>
                <a:lnTo>
                  <a:pt x="26" y="18"/>
                </a:lnTo>
                <a:lnTo>
                  <a:pt x="24" y="20"/>
                </a:lnTo>
                <a:lnTo>
                  <a:pt x="20" y="20"/>
                </a:lnTo>
                <a:lnTo>
                  <a:pt x="0" y="2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95" name="Freeform 71"/>
          <p:cNvSpPr>
            <a:spLocks/>
          </p:cNvSpPr>
          <p:nvPr/>
        </p:nvSpPr>
        <p:spPr bwMode="gray">
          <a:xfrm>
            <a:off x="8497888" y="652463"/>
            <a:ext cx="17462" cy="12700"/>
          </a:xfrm>
          <a:custGeom>
            <a:avLst/>
            <a:gdLst>
              <a:gd name="T0" fmla="*/ 0 w 26"/>
              <a:gd name="T1" fmla="*/ 0 h 18"/>
              <a:gd name="T2" fmla="*/ 0 w 26"/>
              <a:gd name="T3" fmla="*/ 0 h 18"/>
              <a:gd name="T4" fmla="*/ 2147483647 w 26"/>
              <a:gd name="T5" fmla="*/ 0 h 18"/>
              <a:gd name="T6" fmla="*/ 2147483647 w 26"/>
              <a:gd name="T7" fmla="*/ 0 h 18"/>
              <a:gd name="T8" fmla="*/ 2147483647 w 26"/>
              <a:gd name="T9" fmla="*/ 2147483647 h 18"/>
              <a:gd name="T10" fmla="*/ 2147483647 w 26"/>
              <a:gd name="T11" fmla="*/ 2147483647 h 18"/>
              <a:gd name="T12" fmla="*/ 2147483647 w 26"/>
              <a:gd name="T13" fmla="*/ 2147483647 h 18"/>
              <a:gd name="T14" fmla="*/ 2147483647 w 26"/>
              <a:gd name="T15" fmla="*/ 2147483647 h 18"/>
              <a:gd name="T16" fmla="*/ 2147483647 w 26"/>
              <a:gd name="T17" fmla="*/ 2147483647 h 18"/>
              <a:gd name="T18" fmla="*/ 2147483647 w 26"/>
              <a:gd name="T19" fmla="*/ 2147483647 h 18"/>
              <a:gd name="T20" fmla="*/ 2147483647 w 26"/>
              <a:gd name="T21" fmla="*/ 2147483647 h 18"/>
              <a:gd name="T22" fmla="*/ 2147483647 w 26"/>
              <a:gd name="T23" fmla="*/ 2147483647 h 18"/>
              <a:gd name="T24" fmla="*/ 2147483647 w 26"/>
              <a:gd name="T25" fmla="*/ 2147483647 h 18"/>
              <a:gd name="T26" fmla="*/ 0 w 26"/>
              <a:gd name="T27" fmla="*/ 2147483647 h 18"/>
              <a:gd name="T28" fmla="*/ 0 w 26"/>
              <a:gd name="T29" fmla="*/ 0 h 18"/>
              <a:gd name="T30" fmla="*/ 0 w 26"/>
              <a:gd name="T31" fmla="*/ 0 h 1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6" h="18">
                <a:moveTo>
                  <a:pt x="0" y="0"/>
                </a:moveTo>
                <a:lnTo>
                  <a:pt x="0" y="0"/>
                </a:lnTo>
                <a:lnTo>
                  <a:pt x="18" y="0"/>
                </a:lnTo>
                <a:lnTo>
                  <a:pt x="24" y="2"/>
                </a:lnTo>
                <a:lnTo>
                  <a:pt x="26" y="6"/>
                </a:lnTo>
                <a:lnTo>
                  <a:pt x="26" y="10"/>
                </a:lnTo>
                <a:lnTo>
                  <a:pt x="26" y="14"/>
                </a:lnTo>
                <a:lnTo>
                  <a:pt x="24" y="16"/>
                </a:lnTo>
                <a:lnTo>
                  <a:pt x="22" y="18"/>
                </a:lnTo>
                <a:lnTo>
                  <a:pt x="18" y="18"/>
                </a:lnTo>
                <a:lnTo>
                  <a:pt x="0" y="18"/>
                </a:lnTo>
                <a:lnTo>
                  <a:pt x="0" y="0"/>
                </a:lnTo>
                <a:close/>
              </a:path>
            </a:pathLst>
          </a:custGeom>
          <a:solidFill>
            <a:srgbClr val="6F6E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96" name="Freeform 72"/>
          <p:cNvSpPr>
            <a:spLocks noEditPoints="1"/>
          </p:cNvSpPr>
          <p:nvPr/>
        </p:nvSpPr>
        <p:spPr bwMode="gray">
          <a:xfrm>
            <a:off x="8815388" y="644525"/>
            <a:ext cx="49212" cy="52388"/>
          </a:xfrm>
          <a:custGeom>
            <a:avLst/>
            <a:gdLst>
              <a:gd name="T0" fmla="*/ 2147483647 w 68"/>
              <a:gd name="T1" fmla="*/ 0 h 74"/>
              <a:gd name="T2" fmla="*/ 2147483647 w 68"/>
              <a:gd name="T3" fmla="*/ 0 h 74"/>
              <a:gd name="T4" fmla="*/ 0 w 68"/>
              <a:gd name="T5" fmla="*/ 2147483647 h 74"/>
              <a:gd name="T6" fmla="*/ 2147483647 w 68"/>
              <a:gd name="T7" fmla="*/ 2147483647 h 74"/>
              <a:gd name="T8" fmla="*/ 2147483647 w 68"/>
              <a:gd name="T9" fmla="*/ 2147483647 h 74"/>
              <a:gd name="T10" fmla="*/ 2147483647 w 68"/>
              <a:gd name="T11" fmla="*/ 2147483647 h 74"/>
              <a:gd name="T12" fmla="*/ 2147483647 w 68"/>
              <a:gd name="T13" fmla="*/ 2147483647 h 74"/>
              <a:gd name="T14" fmla="*/ 2147483647 w 68"/>
              <a:gd name="T15" fmla="*/ 2147483647 h 74"/>
              <a:gd name="T16" fmla="*/ 2147483647 w 68"/>
              <a:gd name="T17" fmla="*/ 0 h 74"/>
              <a:gd name="T18" fmla="*/ 2147483647 w 68"/>
              <a:gd name="T19" fmla="*/ 0 h 74"/>
              <a:gd name="T20" fmla="*/ 2147483647 w 68"/>
              <a:gd name="T21" fmla="*/ 2147483647 h 74"/>
              <a:gd name="T22" fmla="*/ 2147483647 w 68"/>
              <a:gd name="T23" fmla="*/ 2147483647 h 74"/>
              <a:gd name="T24" fmla="*/ 2147483647 w 68"/>
              <a:gd name="T25" fmla="*/ 2147483647 h 74"/>
              <a:gd name="T26" fmla="*/ 2147483647 w 68"/>
              <a:gd name="T27" fmla="*/ 2147483647 h 74"/>
              <a:gd name="T28" fmla="*/ 2147483647 w 68"/>
              <a:gd name="T29" fmla="*/ 2147483647 h 74"/>
              <a:gd name="T30" fmla="*/ 2147483647 w 68"/>
              <a:gd name="T31" fmla="*/ 2147483647 h 74"/>
              <a:gd name="T32" fmla="*/ 2147483647 w 68"/>
              <a:gd name="T33" fmla="*/ 2147483647 h 74"/>
              <a:gd name="T34" fmla="*/ 2147483647 w 68"/>
              <a:gd name="T35" fmla="*/ 2147483647 h 74"/>
              <a:gd name="T36" fmla="*/ 2147483647 w 68"/>
              <a:gd name="T37" fmla="*/ 2147483647 h 7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8" h="74">
                <a:moveTo>
                  <a:pt x="42" y="0"/>
                </a:moveTo>
                <a:lnTo>
                  <a:pt x="26" y="0"/>
                </a:lnTo>
                <a:lnTo>
                  <a:pt x="0" y="74"/>
                </a:lnTo>
                <a:lnTo>
                  <a:pt x="16" y="74"/>
                </a:lnTo>
                <a:lnTo>
                  <a:pt x="22" y="58"/>
                </a:lnTo>
                <a:lnTo>
                  <a:pt x="48" y="58"/>
                </a:lnTo>
                <a:lnTo>
                  <a:pt x="54" y="74"/>
                </a:lnTo>
                <a:lnTo>
                  <a:pt x="68" y="74"/>
                </a:lnTo>
                <a:lnTo>
                  <a:pt x="42" y="0"/>
                </a:lnTo>
                <a:close/>
                <a:moveTo>
                  <a:pt x="26" y="46"/>
                </a:moveTo>
                <a:lnTo>
                  <a:pt x="34" y="14"/>
                </a:lnTo>
                <a:lnTo>
                  <a:pt x="44" y="46"/>
                </a:lnTo>
                <a:lnTo>
                  <a:pt x="26" y="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97" name="Freeform 73"/>
          <p:cNvSpPr>
            <a:spLocks noEditPoints="1"/>
          </p:cNvSpPr>
          <p:nvPr/>
        </p:nvSpPr>
        <p:spPr bwMode="gray">
          <a:xfrm>
            <a:off x="8656638" y="644525"/>
            <a:ext cx="42862" cy="52388"/>
          </a:xfrm>
          <a:custGeom>
            <a:avLst/>
            <a:gdLst>
              <a:gd name="T0" fmla="*/ 2147483647 w 60"/>
              <a:gd name="T1" fmla="*/ 2147483647 h 74"/>
              <a:gd name="T2" fmla="*/ 2147483647 w 60"/>
              <a:gd name="T3" fmla="*/ 2147483647 h 74"/>
              <a:gd name="T4" fmla="*/ 2147483647 w 60"/>
              <a:gd name="T5" fmla="*/ 2147483647 h 74"/>
              <a:gd name="T6" fmla="*/ 2147483647 w 60"/>
              <a:gd name="T7" fmla="*/ 2147483647 h 74"/>
              <a:gd name="T8" fmla="*/ 2147483647 w 60"/>
              <a:gd name="T9" fmla="*/ 2147483647 h 74"/>
              <a:gd name="T10" fmla="*/ 2147483647 w 60"/>
              <a:gd name="T11" fmla="*/ 2147483647 h 74"/>
              <a:gd name="T12" fmla="*/ 2147483647 w 60"/>
              <a:gd name="T13" fmla="*/ 2147483647 h 74"/>
              <a:gd name="T14" fmla="*/ 2147483647 w 60"/>
              <a:gd name="T15" fmla="*/ 2147483647 h 74"/>
              <a:gd name="T16" fmla="*/ 2147483647 w 60"/>
              <a:gd name="T17" fmla="*/ 2147483647 h 74"/>
              <a:gd name="T18" fmla="*/ 2147483647 w 60"/>
              <a:gd name="T19" fmla="*/ 0 h 74"/>
              <a:gd name="T20" fmla="*/ 2147483647 w 60"/>
              <a:gd name="T21" fmla="*/ 0 h 74"/>
              <a:gd name="T22" fmla="*/ 2147483647 w 60"/>
              <a:gd name="T23" fmla="*/ 0 h 74"/>
              <a:gd name="T24" fmla="*/ 0 w 60"/>
              <a:gd name="T25" fmla="*/ 0 h 74"/>
              <a:gd name="T26" fmla="*/ 0 w 60"/>
              <a:gd name="T27" fmla="*/ 2147483647 h 74"/>
              <a:gd name="T28" fmla="*/ 2147483647 w 60"/>
              <a:gd name="T29" fmla="*/ 2147483647 h 74"/>
              <a:gd name="T30" fmla="*/ 2147483647 w 60"/>
              <a:gd name="T31" fmla="*/ 2147483647 h 74"/>
              <a:gd name="T32" fmla="*/ 2147483647 w 60"/>
              <a:gd name="T33" fmla="*/ 2147483647 h 74"/>
              <a:gd name="T34" fmla="*/ 2147483647 w 60"/>
              <a:gd name="T35" fmla="*/ 2147483647 h 74"/>
              <a:gd name="T36" fmla="*/ 2147483647 w 60"/>
              <a:gd name="T37" fmla="*/ 2147483647 h 74"/>
              <a:gd name="T38" fmla="*/ 2147483647 w 60"/>
              <a:gd name="T39" fmla="*/ 2147483647 h 74"/>
              <a:gd name="T40" fmla="*/ 2147483647 w 60"/>
              <a:gd name="T41" fmla="*/ 2147483647 h 74"/>
              <a:gd name="T42" fmla="*/ 2147483647 w 60"/>
              <a:gd name="T43" fmla="*/ 2147483647 h 74"/>
              <a:gd name="T44" fmla="*/ 2147483647 w 60"/>
              <a:gd name="T45" fmla="*/ 2147483647 h 74"/>
              <a:gd name="T46" fmla="*/ 2147483647 w 60"/>
              <a:gd name="T47" fmla="*/ 2147483647 h 74"/>
              <a:gd name="T48" fmla="*/ 2147483647 w 60"/>
              <a:gd name="T49" fmla="*/ 2147483647 h 74"/>
              <a:gd name="T50" fmla="*/ 2147483647 w 60"/>
              <a:gd name="T51" fmla="*/ 2147483647 h 74"/>
              <a:gd name="T52" fmla="*/ 2147483647 w 60"/>
              <a:gd name="T53" fmla="*/ 2147483647 h 74"/>
              <a:gd name="T54" fmla="*/ 2147483647 w 60"/>
              <a:gd name="T55" fmla="*/ 2147483647 h 74"/>
              <a:gd name="T56" fmla="*/ 2147483647 w 60"/>
              <a:gd name="T57" fmla="*/ 2147483647 h 74"/>
              <a:gd name="T58" fmla="*/ 2147483647 w 60"/>
              <a:gd name="T59" fmla="*/ 2147483647 h 74"/>
              <a:gd name="T60" fmla="*/ 2147483647 w 60"/>
              <a:gd name="T61" fmla="*/ 2147483647 h 74"/>
              <a:gd name="T62" fmla="*/ 2147483647 w 60"/>
              <a:gd name="T63" fmla="*/ 2147483647 h 74"/>
              <a:gd name="T64" fmla="*/ 2147483647 w 60"/>
              <a:gd name="T65" fmla="*/ 2147483647 h 74"/>
              <a:gd name="T66" fmla="*/ 2147483647 w 60"/>
              <a:gd name="T67" fmla="*/ 2147483647 h 74"/>
              <a:gd name="T68" fmla="*/ 2147483647 w 60"/>
              <a:gd name="T69" fmla="*/ 2147483647 h 74"/>
              <a:gd name="T70" fmla="*/ 2147483647 w 60"/>
              <a:gd name="T71" fmla="*/ 2147483647 h 74"/>
              <a:gd name="T72" fmla="*/ 2147483647 w 60"/>
              <a:gd name="T73" fmla="*/ 2147483647 h 74"/>
              <a:gd name="T74" fmla="*/ 2147483647 w 60"/>
              <a:gd name="T75" fmla="*/ 2147483647 h 74"/>
              <a:gd name="T76" fmla="*/ 2147483647 w 60"/>
              <a:gd name="T77" fmla="*/ 2147483647 h 74"/>
              <a:gd name="T78" fmla="*/ 2147483647 w 60"/>
              <a:gd name="T79" fmla="*/ 2147483647 h 74"/>
              <a:gd name="T80" fmla="*/ 2147483647 w 60"/>
              <a:gd name="T81" fmla="*/ 2147483647 h 74"/>
              <a:gd name="T82" fmla="*/ 2147483647 w 60"/>
              <a:gd name="T83" fmla="*/ 2147483647 h 74"/>
              <a:gd name="T84" fmla="*/ 2147483647 w 60"/>
              <a:gd name="T85" fmla="*/ 2147483647 h 74"/>
              <a:gd name="T86" fmla="*/ 2147483647 w 60"/>
              <a:gd name="T87" fmla="*/ 2147483647 h 74"/>
              <a:gd name="T88" fmla="*/ 2147483647 w 60"/>
              <a:gd name="T89" fmla="*/ 2147483647 h 74"/>
              <a:gd name="T90" fmla="*/ 2147483647 w 60"/>
              <a:gd name="T91" fmla="*/ 2147483647 h 74"/>
              <a:gd name="T92" fmla="*/ 2147483647 w 60"/>
              <a:gd name="T93" fmla="*/ 2147483647 h 74"/>
              <a:gd name="T94" fmla="*/ 2147483647 w 60"/>
              <a:gd name="T95" fmla="*/ 2147483647 h 74"/>
              <a:gd name="T96" fmla="*/ 2147483647 w 60"/>
              <a:gd name="T97" fmla="*/ 2147483647 h 7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0" h="74">
                <a:moveTo>
                  <a:pt x="44" y="38"/>
                </a:moveTo>
                <a:lnTo>
                  <a:pt x="44" y="38"/>
                </a:lnTo>
                <a:lnTo>
                  <a:pt x="48" y="36"/>
                </a:lnTo>
                <a:lnTo>
                  <a:pt x="54" y="32"/>
                </a:lnTo>
                <a:lnTo>
                  <a:pt x="58" y="26"/>
                </a:lnTo>
                <a:lnTo>
                  <a:pt x="58" y="18"/>
                </a:lnTo>
                <a:lnTo>
                  <a:pt x="56" y="10"/>
                </a:lnTo>
                <a:lnTo>
                  <a:pt x="50" y="4"/>
                </a:lnTo>
                <a:lnTo>
                  <a:pt x="42" y="0"/>
                </a:lnTo>
                <a:lnTo>
                  <a:pt x="34" y="0"/>
                </a:lnTo>
                <a:lnTo>
                  <a:pt x="0" y="0"/>
                </a:lnTo>
                <a:lnTo>
                  <a:pt x="0" y="74"/>
                </a:lnTo>
                <a:lnTo>
                  <a:pt x="14" y="74"/>
                </a:lnTo>
                <a:lnTo>
                  <a:pt x="14" y="44"/>
                </a:lnTo>
                <a:lnTo>
                  <a:pt x="34" y="44"/>
                </a:lnTo>
                <a:lnTo>
                  <a:pt x="38" y="46"/>
                </a:lnTo>
                <a:lnTo>
                  <a:pt x="40" y="48"/>
                </a:lnTo>
                <a:lnTo>
                  <a:pt x="42" y="60"/>
                </a:lnTo>
                <a:lnTo>
                  <a:pt x="44" y="70"/>
                </a:lnTo>
                <a:lnTo>
                  <a:pt x="44" y="72"/>
                </a:lnTo>
                <a:lnTo>
                  <a:pt x="44" y="74"/>
                </a:lnTo>
                <a:lnTo>
                  <a:pt x="60" y="74"/>
                </a:lnTo>
                <a:lnTo>
                  <a:pt x="58" y="64"/>
                </a:lnTo>
                <a:lnTo>
                  <a:pt x="56" y="52"/>
                </a:lnTo>
                <a:lnTo>
                  <a:pt x="54" y="48"/>
                </a:lnTo>
                <a:lnTo>
                  <a:pt x="52" y="44"/>
                </a:lnTo>
                <a:lnTo>
                  <a:pt x="48" y="40"/>
                </a:lnTo>
                <a:lnTo>
                  <a:pt x="44" y="38"/>
                </a:lnTo>
                <a:close/>
                <a:moveTo>
                  <a:pt x="36" y="30"/>
                </a:moveTo>
                <a:lnTo>
                  <a:pt x="36" y="30"/>
                </a:lnTo>
                <a:lnTo>
                  <a:pt x="14" y="30"/>
                </a:lnTo>
                <a:lnTo>
                  <a:pt x="14" y="12"/>
                </a:lnTo>
                <a:lnTo>
                  <a:pt x="34" y="12"/>
                </a:lnTo>
                <a:lnTo>
                  <a:pt x="40" y="14"/>
                </a:lnTo>
                <a:lnTo>
                  <a:pt x="42" y="16"/>
                </a:lnTo>
                <a:lnTo>
                  <a:pt x="42" y="20"/>
                </a:lnTo>
                <a:lnTo>
                  <a:pt x="40" y="28"/>
                </a:lnTo>
                <a:lnTo>
                  <a:pt x="38" y="30"/>
                </a:lnTo>
                <a:lnTo>
                  <a:pt x="36" y="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98" name="Freeform 74"/>
          <p:cNvSpPr>
            <a:spLocks/>
          </p:cNvSpPr>
          <p:nvPr/>
        </p:nvSpPr>
        <p:spPr bwMode="gray">
          <a:xfrm>
            <a:off x="8482013" y="738188"/>
            <a:ext cx="46037" cy="53975"/>
          </a:xfrm>
          <a:custGeom>
            <a:avLst/>
            <a:gdLst>
              <a:gd name="T0" fmla="*/ 2147483647 w 66"/>
              <a:gd name="T1" fmla="*/ 2147483647 h 76"/>
              <a:gd name="T2" fmla="*/ 0 w 66"/>
              <a:gd name="T3" fmla="*/ 0 h 76"/>
              <a:gd name="T4" fmla="*/ 2147483647 w 66"/>
              <a:gd name="T5" fmla="*/ 0 h 76"/>
              <a:gd name="T6" fmla="*/ 2147483647 w 66"/>
              <a:gd name="T7" fmla="*/ 0 h 76"/>
              <a:gd name="T8" fmla="*/ 2147483647 w 66"/>
              <a:gd name="T9" fmla="*/ 2147483647 h 76"/>
              <a:gd name="T10" fmla="*/ 2147483647 w 66"/>
              <a:gd name="T11" fmla="*/ 2147483647 h 76"/>
              <a:gd name="T12" fmla="*/ 2147483647 w 66"/>
              <a:gd name="T13" fmla="*/ 2147483647 h 76"/>
              <a:gd name="T14" fmla="*/ 2147483647 w 66"/>
              <a:gd name="T15" fmla="*/ 2147483647 h 76"/>
              <a:gd name="T16" fmla="*/ 2147483647 w 66"/>
              <a:gd name="T17" fmla="*/ 0 h 76"/>
              <a:gd name="T18" fmla="*/ 2147483647 w 66"/>
              <a:gd name="T19" fmla="*/ 0 h 76"/>
              <a:gd name="T20" fmla="*/ 2147483647 w 66"/>
              <a:gd name="T21" fmla="*/ 2147483647 h 76"/>
              <a:gd name="T22" fmla="*/ 2147483647 w 66"/>
              <a:gd name="T23" fmla="*/ 2147483647 h 76"/>
              <a:gd name="T24" fmla="*/ 2147483647 w 66"/>
              <a:gd name="T25" fmla="*/ 2147483647 h 7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6" h="76">
                <a:moveTo>
                  <a:pt x="26" y="76"/>
                </a:moveTo>
                <a:lnTo>
                  <a:pt x="0" y="0"/>
                </a:lnTo>
                <a:lnTo>
                  <a:pt x="16" y="0"/>
                </a:lnTo>
                <a:lnTo>
                  <a:pt x="24" y="30"/>
                </a:lnTo>
                <a:lnTo>
                  <a:pt x="32" y="56"/>
                </a:lnTo>
                <a:lnTo>
                  <a:pt x="42" y="30"/>
                </a:lnTo>
                <a:lnTo>
                  <a:pt x="50" y="0"/>
                </a:lnTo>
                <a:lnTo>
                  <a:pt x="66" y="0"/>
                </a:lnTo>
                <a:lnTo>
                  <a:pt x="40" y="76"/>
                </a:lnTo>
                <a:lnTo>
                  <a:pt x="26" y="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099" name="Freeform 75"/>
          <p:cNvSpPr>
            <a:spLocks/>
          </p:cNvSpPr>
          <p:nvPr/>
        </p:nvSpPr>
        <p:spPr bwMode="gray">
          <a:xfrm>
            <a:off x="8559800" y="738188"/>
            <a:ext cx="39688" cy="53975"/>
          </a:xfrm>
          <a:custGeom>
            <a:avLst/>
            <a:gdLst>
              <a:gd name="T0" fmla="*/ 2147483647 w 56"/>
              <a:gd name="T1" fmla="*/ 2147483647 h 76"/>
              <a:gd name="T2" fmla="*/ 2147483647 w 56"/>
              <a:gd name="T3" fmla="*/ 2147483647 h 76"/>
              <a:gd name="T4" fmla="*/ 2147483647 w 56"/>
              <a:gd name="T5" fmla="*/ 2147483647 h 76"/>
              <a:gd name="T6" fmla="*/ 2147483647 w 56"/>
              <a:gd name="T7" fmla="*/ 2147483647 h 76"/>
              <a:gd name="T8" fmla="*/ 2147483647 w 56"/>
              <a:gd name="T9" fmla="*/ 0 h 76"/>
              <a:gd name="T10" fmla="*/ 0 w 56"/>
              <a:gd name="T11" fmla="*/ 0 h 76"/>
              <a:gd name="T12" fmla="*/ 0 w 56"/>
              <a:gd name="T13" fmla="*/ 2147483647 h 76"/>
              <a:gd name="T14" fmla="*/ 2147483647 w 56"/>
              <a:gd name="T15" fmla="*/ 2147483647 h 76"/>
              <a:gd name="T16" fmla="*/ 2147483647 w 56"/>
              <a:gd name="T17" fmla="*/ 2147483647 h 76"/>
              <a:gd name="T18" fmla="*/ 2147483647 w 56"/>
              <a:gd name="T19" fmla="*/ 2147483647 h 76"/>
              <a:gd name="T20" fmla="*/ 2147483647 w 56"/>
              <a:gd name="T21" fmla="*/ 2147483647 h 76"/>
              <a:gd name="T22" fmla="*/ 2147483647 w 56"/>
              <a:gd name="T23" fmla="*/ 2147483647 h 76"/>
              <a:gd name="T24" fmla="*/ 2147483647 w 56"/>
              <a:gd name="T25" fmla="*/ 2147483647 h 76"/>
              <a:gd name="T26" fmla="*/ 2147483647 w 56"/>
              <a:gd name="T27" fmla="*/ 2147483647 h 7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6" h="76">
                <a:moveTo>
                  <a:pt x="50" y="28"/>
                </a:moveTo>
                <a:lnTo>
                  <a:pt x="16" y="28"/>
                </a:lnTo>
                <a:lnTo>
                  <a:pt x="16" y="12"/>
                </a:lnTo>
                <a:lnTo>
                  <a:pt x="56" y="12"/>
                </a:lnTo>
                <a:lnTo>
                  <a:pt x="56" y="0"/>
                </a:lnTo>
                <a:lnTo>
                  <a:pt x="0" y="0"/>
                </a:lnTo>
                <a:lnTo>
                  <a:pt x="0" y="76"/>
                </a:lnTo>
                <a:lnTo>
                  <a:pt x="56" y="76"/>
                </a:lnTo>
                <a:lnTo>
                  <a:pt x="56" y="62"/>
                </a:lnTo>
                <a:lnTo>
                  <a:pt x="16" y="62"/>
                </a:lnTo>
                <a:lnTo>
                  <a:pt x="16" y="42"/>
                </a:lnTo>
                <a:lnTo>
                  <a:pt x="50" y="42"/>
                </a:lnTo>
                <a:lnTo>
                  <a:pt x="5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100" name="Freeform 76"/>
          <p:cNvSpPr>
            <a:spLocks/>
          </p:cNvSpPr>
          <p:nvPr/>
        </p:nvSpPr>
        <p:spPr bwMode="gray">
          <a:xfrm>
            <a:off x="8720138" y="738188"/>
            <a:ext cx="9525" cy="53975"/>
          </a:xfrm>
          <a:custGeom>
            <a:avLst/>
            <a:gdLst>
              <a:gd name="T0" fmla="*/ 2147483647 w 14"/>
              <a:gd name="T1" fmla="*/ 0 h 76"/>
              <a:gd name="T2" fmla="*/ 2147483647 w 14"/>
              <a:gd name="T3" fmla="*/ 2147483647 h 76"/>
              <a:gd name="T4" fmla="*/ 0 w 14"/>
              <a:gd name="T5" fmla="*/ 2147483647 h 76"/>
              <a:gd name="T6" fmla="*/ 0 w 14"/>
              <a:gd name="T7" fmla="*/ 0 h 76"/>
              <a:gd name="T8" fmla="*/ 2147483647 w 14"/>
              <a:gd name="T9" fmla="*/ 0 h 76"/>
              <a:gd name="T10" fmla="*/ 2147483647 w 14"/>
              <a:gd name="T11" fmla="*/ 0 h 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4" h="76">
                <a:moveTo>
                  <a:pt x="14" y="0"/>
                </a:moveTo>
                <a:lnTo>
                  <a:pt x="14" y="76"/>
                </a:lnTo>
                <a:lnTo>
                  <a:pt x="0" y="76"/>
                </a:lnTo>
                <a:lnTo>
                  <a:pt x="0" y="0"/>
                </a:lnTo>
                <a:lnTo>
                  <a:pt x="1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101" name="Freeform 77"/>
          <p:cNvSpPr>
            <a:spLocks/>
          </p:cNvSpPr>
          <p:nvPr/>
        </p:nvSpPr>
        <p:spPr bwMode="gray">
          <a:xfrm>
            <a:off x="8761413" y="738188"/>
            <a:ext cx="42862" cy="53975"/>
          </a:xfrm>
          <a:custGeom>
            <a:avLst/>
            <a:gdLst>
              <a:gd name="T0" fmla="*/ 0 w 60"/>
              <a:gd name="T1" fmla="*/ 2147483647 h 76"/>
              <a:gd name="T2" fmla="*/ 0 w 60"/>
              <a:gd name="T3" fmla="*/ 0 h 76"/>
              <a:gd name="T4" fmla="*/ 2147483647 w 60"/>
              <a:gd name="T5" fmla="*/ 0 h 76"/>
              <a:gd name="T6" fmla="*/ 2147483647 w 60"/>
              <a:gd name="T7" fmla="*/ 2147483647 h 76"/>
              <a:gd name="T8" fmla="*/ 2147483647 w 60"/>
              <a:gd name="T9" fmla="*/ 2147483647 h 76"/>
              <a:gd name="T10" fmla="*/ 2147483647 w 60"/>
              <a:gd name="T11" fmla="*/ 2147483647 h 76"/>
              <a:gd name="T12" fmla="*/ 2147483647 w 60"/>
              <a:gd name="T13" fmla="*/ 2147483647 h 76"/>
              <a:gd name="T14" fmla="*/ 2147483647 w 60"/>
              <a:gd name="T15" fmla="*/ 2147483647 h 76"/>
              <a:gd name="T16" fmla="*/ 0 w 60"/>
              <a:gd name="T17" fmla="*/ 2147483647 h 76"/>
              <a:gd name="T18" fmla="*/ 0 w 60"/>
              <a:gd name="T19" fmla="*/ 2147483647 h 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0" h="76">
                <a:moveTo>
                  <a:pt x="0" y="14"/>
                </a:moveTo>
                <a:lnTo>
                  <a:pt x="0" y="0"/>
                </a:lnTo>
                <a:lnTo>
                  <a:pt x="60" y="0"/>
                </a:lnTo>
                <a:lnTo>
                  <a:pt x="60" y="14"/>
                </a:lnTo>
                <a:lnTo>
                  <a:pt x="38" y="14"/>
                </a:lnTo>
                <a:lnTo>
                  <a:pt x="38" y="76"/>
                </a:lnTo>
                <a:lnTo>
                  <a:pt x="22" y="76"/>
                </a:lnTo>
                <a:lnTo>
                  <a:pt x="22" y="14"/>
                </a:lnTo>
                <a:lnTo>
                  <a:pt x="0" y="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102" name="Freeform 78"/>
          <p:cNvSpPr>
            <a:spLocks noEditPoints="1"/>
          </p:cNvSpPr>
          <p:nvPr/>
        </p:nvSpPr>
        <p:spPr bwMode="gray">
          <a:xfrm>
            <a:off x="8826500" y="738188"/>
            <a:ext cx="49213" cy="53975"/>
          </a:xfrm>
          <a:custGeom>
            <a:avLst/>
            <a:gdLst>
              <a:gd name="T0" fmla="*/ 2147483647 w 70"/>
              <a:gd name="T1" fmla="*/ 0 h 76"/>
              <a:gd name="T2" fmla="*/ 2147483647 w 70"/>
              <a:gd name="T3" fmla="*/ 0 h 76"/>
              <a:gd name="T4" fmla="*/ 0 w 70"/>
              <a:gd name="T5" fmla="*/ 2147483647 h 76"/>
              <a:gd name="T6" fmla="*/ 2147483647 w 70"/>
              <a:gd name="T7" fmla="*/ 2147483647 h 76"/>
              <a:gd name="T8" fmla="*/ 2147483647 w 70"/>
              <a:gd name="T9" fmla="*/ 2147483647 h 76"/>
              <a:gd name="T10" fmla="*/ 2147483647 w 70"/>
              <a:gd name="T11" fmla="*/ 2147483647 h 76"/>
              <a:gd name="T12" fmla="*/ 2147483647 w 70"/>
              <a:gd name="T13" fmla="*/ 2147483647 h 76"/>
              <a:gd name="T14" fmla="*/ 2147483647 w 70"/>
              <a:gd name="T15" fmla="*/ 2147483647 h 76"/>
              <a:gd name="T16" fmla="*/ 2147483647 w 70"/>
              <a:gd name="T17" fmla="*/ 0 h 76"/>
              <a:gd name="T18" fmla="*/ 2147483647 w 70"/>
              <a:gd name="T19" fmla="*/ 0 h 76"/>
              <a:gd name="T20" fmla="*/ 2147483647 w 70"/>
              <a:gd name="T21" fmla="*/ 2147483647 h 76"/>
              <a:gd name="T22" fmla="*/ 2147483647 w 70"/>
              <a:gd name="T23" fmla="*/ 2147483647 h 76"/>
              <a:gd name="T24" fmla="*/ 2147483647 w 70"/>
              <a:gd name="T25" fmla="*/ 2147483647 h 76"/>
              <a:gd name="T26" fmla="*/ 2147483647 w 70"/>
              <a:gd name="T27" fmla="*/ 2147483647 h 76"/>
              <a:gd name="T28" fmla="*/ 2147483647 w 70"/>
              <a:gd name="T29" fmla="*/ 2147483647 h 76"/>
              <a:gd name="T30" fmla="*/ 2147483647 w 70"/>
              <a:gd name="T31" fmla="*/ 2147483647 h 76"/>
              <a:gd name="T32" fmla="*/ 2147483647 w 70"/>
              <a:gd name="T33" fmla="*/ 2147483647 h 76"/>
              <a:gd name="T34" fmla="*/ 2147483647 w 70"/>
              <a:gd name="T35" fmla="*/ 2147483647 h 76"/>
              <a:gd name="T36" fmla="*/ 2147483647 w 70"/>
              <a:gd name="T37" fmla="*/ 2147483647 h 7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0" h="76">
                <a:moveTo>
                  <a:pt x="44" y="0"/>
                </a:moveTo>
                <a:lnTo>
                  <a:pt x="26" y="0"/>
                </a:lnTo>
                <a:lnTo>
                  <a:pt x="0" y="76"/>
                </a:lnTo>
                <a:lnTo>
                  <a:pt x="16" y="76"/>
                </a:lnTo>
                <a:lnTo>
                  <a:pt x="22" y="58"/>
                </a:lnTo>
                <a:lnTo>
                  <a:pt x="48" y="58"/>
                </a:lnTo>
                <a:lnTo>
                  <a:pt x="54" y="76"/>
                </a:lnTo>
                <a:lnTo>
                  <a:pt x="70" y="76"/>
                </a:lnTo>
                <a:lnTo>
                  <a:pt x="44" y="0"/>
                </a:lnTo>
                <a:close/>
                <a:moveTo>
                  <a:pt x="26" y="46"/>
                </a:moveTo>
                <a:lnTo>
                  <a:pt x="34" y="16"/>
                </a:lnTo>
                <a:lnTo>
                  <a:pt x="34" y="14"/>
                </a:lnTo>
                <a:lnTo>
                  <a:pt x="36" y="16"/>
                </a:lnTo>
                <a:lnTo>
                  <a:pt x="36" y="14"/>
                </a:lnTo>
                <a:lnTo>
                  <a:pt x="36" y="16"/>
                </a:lnTo>
                <a:lnTo>
                  <a:pt x="44" y="46"/>
                </a:lnTo>
                <a:lnTo>
                  <a:pt x="26" y="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103" name="Freeform 79"/>
          <p:cNvSpPr>
            <a:spLocks noEditPoints="1"/>
          </p:cNvSpPr>
          <p:nvPr/>
        </p:nvSpPr>
        <p:spPr bwMode="gray">
          <a:xfrm>
            <a:off x="8637588" y="738188"/>
            <a:ext cx="42862" cy="52387"/>
          </a:xfrm>
          <a:custGeom>
            <a:avLst/>
            <a:gdLst>
              <a:gd name="T0" fmla="*/ 2147483647 w 60"/>
              <a:gd name="T1" fmla="*/ 2147483647 h 74"/>
              <a:gd name="T2" fmla="*/ 2147483647 w 60"/>
              <a:gd name="T3" fmla="*/ 2147483647 h 74"/>
              <a:gd name="T4" fmla="*/ 2147483647 w 60"/>
              <a:gd name="T5" fmla="*/ 2147483647 h 74"/>
              <a:gd name="T6" fmla="*/ 2147483647 w 60"/>
              <a:gd name="T7" fmla="*/ 2147483647 h 74"/>
              <a:gd name="T8" fmla="*/ 2147483647 w 60"/>
              <a:gd name="T9" fmla="*/ 2147483647 h 74"/>
              <a:gd name="T10" fmla="*/ 2147483647 w 60"/>
              <a:gd name="T11" fmla="*/ 2147483647 h 74"/>
              <a:gd name="T12" fmla="*/ 2147483647 w 60"/>
              <a:gd name="T13" fmla="*/ 2147483647 h 74"/>
              <a:gd name="T14" fmla="*/ 2147483647 w 60"/>
              <a:gd name="T15" fmla="*/ 2147483647 h 74"/>
              <a:gd name="T16" fmla="*/ 2147483647 w 60"/>
              <a:gd name="T17" fmla="*/ 2147483647 h 74"/>
              <a:gd name="T18" fmla="*/ 2147483647 w 60"/>
              <a:gd name="T19" fmla="*/ 2147483647 h 74"/>
              <a:gd name="T20" fmla="*/ 2147483647 w 60"/>
              <a:gd name="T21" fmla="*/ 0 h 74"/>
              <a:gd name="T22" fmla="*/ 2147483647 w 60"/>
              <a:gd name="T23" fmla="*/ 0 h 74"/>
              <a:gd name="T24" fmla="*/ 0 w 60"/>
              <a:gd name="T25" fmla="*/ 0 h 74"/>
              <a:gd name="T26" fmla="*/ 0 w 60"/>
              <a:gd name="T27" fmla="*/ 2147483647 h 74"/>
              <a:gd name="T28" fmla="*/ 2147483647 w 60"/>
              <a:gd name="T29" fmla="*/ 2147483647 h 74"/>
              <a:gd name="T30" fmla="*/ 2147483647 w 60"/>
              <a:gd name="T31" fmla="*/ 2147483647 h 74"/>
              <a:gd name="T32" fmla="*/ 2147483647 w 60"/>
              <a:gd name="T33" fmla="*/ 2147483647 h 74"/>
              <a:gd name="T34" fmla="*/ 2147483647 w 60"/>
              <a:gd name="T35" fmla="*/ 2147483647 h 74"/>
              <a:gd name="T36" fmla="*/ 2147483647 w 60"/>
              <a:gd name="T37" fmla="*/ 2147483647 h 74"/>
              <a:gd name="T38" fmla="*/ 2147483647 w 60"/>
              <a:gd name="T39" fmla="*/ 2147483647 h 74"/>
              <a:gd name="T40" fmla="*/ 2147483647 w 60"/>
              <a:gd name="T41" fmla="*/ 2147483647 h 74"/>
              <a:gd name="T42" fmla="*/ 2147483647 w 60"/>
              <a:gd name="T43" fmla="*/ 2147483647 h 74"/>
              <a:gd name="T44" fmla="*/ 2147483647 w 60"/>
              <a:gd name="T45" fmla="*/ 2147483647 h 74"/>
              <a:gd name="T46" fmla="*/ 2147483647 w 60"/>
              <a:gd name="T47" fmla="*/ 2147483647 h 74"/>
              <a:gd name="T48" fmla="*/ 2147483647 w 60"/>
              <a:gd name="T49" fmla="*/ 2147483647 h 74"/>
              <a:gd name="T50" fmla="*/ 2147483647 w 60"/>
              <a:gd name="T51" fmla="*/ 2147483647 h 74"/>
              <a:gd name="T52" fmla="*/ 2147483647 w 60"/>
              <a:gd name="T53" fmla="*/ 2147483647 h 74"/>
              <a:gd name="T54" fmla="*/ 2147483647 w 60"/>
              <a:gd name="T55" fmla="*/ 2147483647 h 74"/>
              <a:gd name="T56" fmla="*/ 2147483647 w 60"/>
              <a:gd name="T57" fmla="*/ 2147483647 h 74"/>
              <a:gd name="T58" fmla="*/ 2147483647 w 60"/>
              <a:gd name="T59" fmla="*/ 2147483647 h 74"/>
              <a:gd name="T60" fmla="*/ 2147483647 w 60"/>
              <a:gd name="T61" fmla="*/ 2147483647 h 74"/>
              <a:gd name="T62" fmla="*/ 2147483647 w 60"/>
              <a:gd name="T63" fmla="*/ 2147483647 h 74"/>
              <a:gd name="T64" fmla="*/ 2147483647 w 60"/>
              <a:gd name="T65" fmla="*/ 2147483647 h 74"/>
              <a:gd name="T66" fmla="*/ 2147483647 w 60"/>
              <a:gd name="T67" fmla="*/ 2147483647 h 74"/>
              <a:gd name="T68" fmla="*/ 2147483647 w 60"/>
              <a:gd name="T69" fmla="*/ 2147483647 h 74"/>
              <a:gd name="T70" fmla="*/ 2147483647 w 60"/>
              <a:gd name="T71" fmla="*/ 2147483647 h 74"/>
              <a:gd name="T72" fmla="*/ 2147483647 w 60"/>
              <a:gd name="T73" fmla="*/ 2147483647 h 74"/>
              <a:gd name="T74" fmla="*/ 2147483647 w 60"/>
              <a:gd name="T75" fmla="*/ 2147483647 h 74"/>
              <a:gd name="T76" fmla="*/ 2147483647 w 60"/>
              <a:gd name="T77" fmla="*/ 2147483647 h 74"/>
              <a:gd name="T78" fmla="*/ 2147483647 w 60"/>
              <a:gd name="T79" fmla="*/ 2147483647 h 74"/>
              <a:gd name="T80" fmla="*/ 2147483647 w 60"/>
              <a:gd name="T81" fmla="*/ 2147483647 h 74"/>
              <a:gd name="T82" fmla="*/ 2147483647 w 60"/>
              <a:gd name="T83" fmla="*/ 2147483647 h 74"/>
              <a:gd name="T84" fmla="*/ 2147483647 w 60"/>
              <a:gd name="T85" fmla="*/ 2147483647 h 74"/>
              <a:gd name="T86" fmla="*/ 2147483647 w 60"/>
              <a:gd name="T87" fmla="*/ 2147483647 h 74"/>
              <a:gd name="T88" fmla="*/ 2147483647 w 60"/>
              <a:gd name="T89" fmla="*/ 2147483647 h 74"/>
              <a:gd name="T90" fmla="*/ 2147483647 w 60"/>
              <a:gd name="T91" fmla="*/ 2147483647 h 74"/>
              <a:gd name="T92" fmla="*/ 2147483647 w 60"/>
              <a:gd name="T93" fmla="*/ 2147483647 h 74"/>
              <a:gd name="T94" fmla="*/ 2147483647 w 60"/>
              <a:gd name="T95" fmla="*/ 2147483647 h 74"/>
              <a:gd name="T96" fmla="*/ 2147483647 w 60"/>
              <a:gd name="T97" fmla="*/ 2147483647 h 7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0" h="74">
                <a:moveTo>
                  <a:pt x="44" y="38"/>
                </a:moveTo>
                <a:lnTo>
                  <a:pt x="44" y="38"/>
                </a:lnTo>
                <a:lnTo>
                  <a:pt x="50" y="36"/>
                </a:lnTo>
                <a:lnTo>
                  <a:pt x="54" y="32"/>
                </a:lnTo>
                <a:lnTo>
                  <a:pt x="58" y="28"/>
                </a:lnTo>
                <a:lnTo>
                  <a:pt x="60" y="18"/>
                </a:lnTo>
                <a:lnTo>
                  <a:pt x="56" y="10"/>
                </a:lnTo>
                <a:lnTo>
                  <a:pt x="52" y="4"/>
                </a:lnTo>
                <a:lnTo>
                  <a:pt x="44" y="2"/>
                </a:lnTo>
                <a:lnTo>
                  <a:pt x="36" y="0"/>
                </a:lnTo>
                <a:lnTo>
                  <a:pt x="0" y="0"/>
                </a:lnTo>
                <a:lnTo>
                  <a:pt x="0" y="74"/>
                </a:lnTo>
                <a:lnTo>
                  <a:pt x="16" y="74"/>
                </a:lnTo>
                <a:lnTo>
                  <a:pt x="16" y="44"/>
                </a:lnTo>
                <a:lnTo>
                  <a:pt x="34" y="44"/>
                </a:lnTo>
                <a:lnTo>
                  <a:pt x="38" y="46"/>
                </a:lnTo>
                <a:lnTo>
                  <a:pt x="40" y="50"/>
                </a:lnTo>
                <a:lnTo>
                  <a:pt x="44" y="60"/>
                </a:lnTo>
                <a:lnTo>
                  <a:pt x="44" y="70"/>
                </a:lnTo>
                <a:lnTo>
                  <a:pt x="44" y="74"/>
                </a:lnTo>
                <a:lnTo>
                  <a:pt x="46" y="74"/>
                </a:lnTo>
                <a:lnTo>
                  <a:pt x="60" y="74"/>
                </a:lnTo>
                <a:lnTo>
                  <a:pt x="58" y="64"/>
                </a:lnTo>
                <a:lnTo>
                  <a:pt x="58" y="54"/>
                </a:lnTo>
                <a:lnTo>
                  <a:pt x="56" y="48"/>
                </a:lnTo>
                <a:lnTo>
                  <a:pt x="54" y="44"/>
                </a:lnTo>
                <a:lnTo>
                  <a:pt x="50" y="40"/>
                </a:lnTo>
                <a:lnTo>
                  <a:pt x="44" y="38"/>
                </a:lnTo>
                <a:close/>
                <a:moveTo>
                  <a:pt x="36" y="32"/>
                </a:moveTo>
                <a:lnTo>
                  <a:pt x="36" y="32"/>
                </a:lnTo>
                <a:lnTo>
                  <a:pt x="16" y="32"/>
                </a:lnTo>
                <a:lnTo>
                  <a:pt x="16" y="12"/>
                </a:lnTo>
                <a:lnTo>
                  <a:pt x="36" y="12"/>
                </a:lnTo>
                <a:lnTo>
                  <a:pt x="42" y="16"/>
                </a:lnTo>
                <a:lnTo>
                  <a:pt x="44" y="18"/>
                </a:lnTo>
                <a:lnTo>
                  <a:pt x="44" y="22"/>
                </a:lnTo>
                <a:lnTo>
                  <a:pt x="42" y="28"/>
                </a:lnTo>
                <a:lnTo>
                  <a:pt x="40" y="30"/>
                </a:lnTo>
                <a:lnTo>
                  <a:pt x="36" y="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104" name="Freeform 80"/>
          <p:cNvSpPr>
            <a:spLocks/>
          </p:cNvSpPr>
          <p:nvPr/>
        </p:nvSpPr>
        <p:spPr bwMode="gray">
          <a:xfrm>
            <a:off x="8901113" y="736600"/>
            <a:ext cx="44450" cy="55563"/>
          </a:xfrm>
          <a:custGeom>
            <a:avLst/>
            <a:gdLst>
              <a:gd name="T0" fmla="*/ 0 w 64"/>
              <a:gd name="T1" fmla="*/ 2147483647 h 78"/>
              <a:gd name="T2" fmla="*/ 2147483647 w 64"/>
              <a:gd name="T3" fmla="*/ 2147483647 h 78"/>
              <a:gd name="T4" fmla="*/ 2147483647 w 64"/>
              <a:gd name="T5" fmla="*/ 2147483647 h 78"/>
              <a:gd name="T6" fmla="*/ 2147483647 w 64"/>
              <a:gd name="T7" fmla="*/ 2147483647 h 78"/>
              <a:gd name="T8" fmla="*/ 2147483647 w 64"/>
              <a:gd name="T9" fmla="*/ 2147483647 h 78"/>
              <a:gd name="T10" fmla="*/ 2147483647 w 64"/>
              <a:gd name="T11" fmla="*/ 2147483647 h 78"/>
              <a:gd name="T12" fmla="*/ 2147483647 w 64"/>
              <a:gd name="T13" fmla="*/ 2147483647 h 78"/>
              <a:gd name="T14" fmla="*/ 2147483647 w 64"/>
              <a:gd name="T15" fmla="*/ 2147483647 h 78"/>
              <a:gd name="T16" fmla="*/ 2147483647 w 64"/>
              <a:gd name="T17" fmla="*/ 2147483647 h 78"/>
              <a:gd name="T18" fmla="*/ 2147483647 w 64"/>
              <a:gd name="T19" fmla="*/ 2147483647 h 78"/>
              <a:gd name="T20" fmla="*/ 2147483647 w 64"/>
              <a:gd name="T21" fmla="*/ 2147483647 h 78"/>
              <a:gd name="T22" fmla="*/ 2147483647 w 64"/>
              <a:gd name="T23" fmla="*/ 2147483647 h 78"/>
              <a:gd name="T24" fmla="*/ 2147483647 w 64"/>
              <a:gd name="T25" fmla="*/ 2147483647 h 78"/>
              <a:gd name="T26" fmla="*/ 2147483647 w 64"/>
              <a:gd name="T27" fmla="*/ 2147483647 h 78"/>
              <a:gd name="T28" fmla="*/ 2147483647 w 64"/>
              <a:gd name="T29" fmla="*/ 2147483647 h 78"/>
              <a:gd name="T30" fmla="*/ 2147483647 w 64"/>
              <a:gd name="T31" fmla="*/ 2147483647 h 78"/>
              <a:gd name="T32" fmla="*/ 2147483647 w 64"/>
              <a:gd name="T33" fmla="*/ 2147483647 h 78"/>
              <a:gd name="T34" fmla="*/ 2147483647 w 64"/>
              <a:gd name="T35" fmla="*/ 2147483647 h 78"/>
              <a:gd name="T36" fmla="*/ 2147483647 w 64"/>
              <a:gd name="T37" fmla="*/ 2147483647 h 78"/>
              <a:gd name="T38" fmla="*/ 2147483647 w 64"/>
              <a:gd name="T39" fmla="*/ 0 h 78"/>
              <a:gd name="T40" fmla="*/ 2147483647 w 64"/>
              <a:gd name="T41" fmla="*/ 0 h 78"/>
              <a:gd name="T42" fmla="*/ 2147483647 w 64"/>
              <a:gd name="T43" fmla="*/ 2147483647 h 78"/>
              <a:gd name="T44" fmla="*/ 2147483647 w 64"/>
              <a:gd name="T45" fmla="*/ 2147483647 h 78"/>
              <a:gd name="T46" fmla="*/ 2147483647 w 64"/>
              <a:gd name="T47" fmla="*/ 2147483647 h 78"/>
              <a:gd name="T48" fmla="*/ 2147483647 w 64"/>
              <a:gd name="T49" fmla="*/ 2147483647 h 78"/>
              <a:gd name="T50" fmla="*/ 2147483647 w 64"/>
              <a:gd name="T51" fmla="*/ 2147483647 h 78"/>
              <a:gd name="T52" fmla="*/ 2147483647 w 64"/>
              <a:gd name="T53" fmla="*/ 2147483647 h 78"/>
              <a:gd name="T54" fmla="*/ 2147483647 w 64"/>
              <a:gd name="T55" fmla="*/ 2147483647 h 78"/>
              <a:gd name="T56" fmla="*/ 2147483647 w 64"/>
              <a:gd name="T57" fmla="*/ 2147483647 h 78"/>
              <a:gd name="T58" fmla="*/ 2147483647 w 64"/>
              <a:gd name="T59" fmla="*/ 2147483647 h 78"/>
              <a:gd name="T60" fmla="*/ 2147483647 w 64"/>
              <a:gd name="T61" fmla="*/ 2147483647 h 78"/>
              <a:gd name="T62" fmla="*/ 2147483647 w 64"/>
              <a:gd name="T63" fmla="*/ 2147483647 h 78"/>
              <a:gd name="T64" fmla="*/ 0 w 64"/>
              <a:gd name="T65" fmla="*/ 2147483647 h 7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4" h="78">
                <a:moveTo>
                  <a:pt x="0" y="54"/>
                </a:moveTo>
                <a:lnTo>
                  <a:pt x="0" y="54"/>
                </a:lnTo>
                <a:lnTo>
                  <a:pt x="2" y="62"/>
                </a:lnTo>
                <a:lnTo>
                  <a:pt x="8" y="70"/>
                </a:lnTo>
                <a:lnTo>
                  <a:pt x="12" y="74"/>
                </a:lnTo>
                <a:lnTo>
                  <a:pt x="18" y="76"/>
                </a:lnTo>
                <a:lnTo>
                  <a:pt x="24" y="78"/>
                </a:lnTo>
                <a:lnTo>
                  <a:pt x="32" y="78"/>
                </a:lnTo>
                <a:lnTo>
                  <a:pt x="46" y="78"/>
                </a:lnTo>
                <a:lnTo>
                  <a:pt x="54" y="72"/>
                </a:lnTo>
                <a:lnTo>
                  <a:pt x="58" y="68"/>
                </a:lnTo>
                <a:lnTo>
                  <a:pt x="62" y="64"/>
                </a:lnTo>
                <a:lnTo>
                  <a:pt x="64" y="60"/>
                </a:lnTo>
                <a:lnTo>
                  <a:pt x="64" y="54"/>
                </a:lnTo>
                <a:lnTo>
                  <a:pt x="62" y="46"/>
                </a:lnTo>
                <a:lnTo>
                  <a:pt x="56" y="40"/>
                </a:lnTo>
                <a:lnTo>
                  <a:pt x="50" y="36"/>
                </a:lnTo>
                <a:lnTo>
                  <a:pt x="42" y="34"/>
                </a:lnTo>
                <a:lnTo>
                  <a:pt x="26" y="28"/>
                </a:lnTo>
                <a:lnTo>
                  <a:pt x="20" y="26"/>
                </a:lnTo>
                <a:lnTo>
                  <a:pt x="18" y="22"/>
                </a:lnTo>
                <a:lnTo>
                  <a:pt x="20" y="18"/>
                </a:lnTo>
                <a:lnTo>
                  <a:pt x="22" y="14"/>
                </a:lnTo>
                <a:lnTo>
                  <a:pt x="26" y="12"/>
                </a:lnTo>
                <a:lnTo>
                  <a:pt x="34" y="12"/>
                </a:lnTo>
                <a:lnTo>
                  <a:pt x="40" y="12"/>
                </a:lnTo>
                <a:lnTo>
                  <a:pt x="44" y="16"/>
                </a:lnTo>
                <a:lnTo>
                  <a:pt x="46" y="20"/>
                </a:lnTo>
                <a:lnTo>
                  <a:pt x="48" y="24"/>
                </a:lnTo>
                <a:lnTo>
                  <a:pt x="62" y="24"/>
                </a:lnTo>
                <a:lnTo>
                  <a:pt x="62" y="18"/>
                </a:lnTo>
                <a:lnTo>
                  <a:pt x="58" y="10"/>
                </a:lnTo>
                <a:lnTo>
                  <a:pt x="54" y="6"/>
                </a:lnTo>
                <a:lnTo>
                  <a:pt x="48" y="2"/>
                </a:lnTo>
                <a:lnTo>
                  <a:pt x="42" y="0"/>
                </a:lnTo>
                <a:lnTo>
                  <a:pt x="32" y="0"/>
                </a:lnTo>
                <a:lnTo>
                  <a:pt x="20" y="2"/>
                </a:lnTo>
                <a:lnTo>
                  <a:pt x="10" y="8"/>
                </a:lnTo>
                <a:lnTo>
                  <a:pt x="4" y="16"/>
                </a:lnTo>
                <a:lnTo>
                  <a:pt x="4" y="24"/>
                </a:lnTo>
                <a:lnTo>
                  <a:pt x="6" y="32"/>
                </a:lnTo>
                <a:lnTo>
                  <a:pt x="10" y="38"/>
                </a:lnTo>
                <a:lnTo>
                  <a:pt x="18" y="42"/>
                </a:lnTo>
                <a:lnTo>
                  <a:pt x="26" y="44"/>
                </a:lnTo>
                <a:lnTo>
                  <a:pt x="42" y="48"/>
                </a:lnTo>
                <a:lnTo>
                  <a:pt x="46" y="52"/>
                </a:lnTo>
                <a:lnTo>
                  <a:pt x="48" y="56"/>
                </a:lnTo>
                <a:lnTo>
                  <a:pt x="46" y="62"/>
                </a:lnTo>
                <a:lnTo>
                  <a:pt x="42" y="64"/>
                </a:lnTo>
                <a:lnTo>
                  <a:pt x="38" y="66"/>
                </a:lnTo>
                <a:lnTo>
                  <a:pt x="32" y="66"/>
                </a:lnTo>
                <a:lnTo>
                  <a:pt x="24" y="66"/>
                </a:lnTo>
                <a:lnTo>
                  <a:pt x="20" y="62"/>
                </a:lnTo>
                <a:lnTo>
                  <a:pt x="16" y="58"/>
                </a:lnTo>
                <a:lnTo>
                  <a:pt x="16" y="54"/>
                </a:lnTo>
                <a:lnTo>
                  <a:pt x="0" y="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1105" name="Text Box 81"/>
          <p:cNvSpPr txBox="1">
            <a:spLocks noChangeArrowheads="1"/>
          </p:cNvSpPr>
          <p:nvPr/>
        </p:nvSpPr>
        <p:spPr bwMode="gray">
          <a:xfrm>
            <a:off x="8502650" y="6573838"/>
            <a:ext cx="631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253405E8-15FB-48BB-A312-C0D3AFD2916C}" type="slidenum">
              <a:rPr lang="en-GB" sz="1200" b="0" smtClean="0">
                <a:solidFill>
                  <a:srgbClr val="B0002D"/>
                </a:solidFill>
                <a:cs typeface="+mn-cs"/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en-GB" sz="1200" b="0" smtClean="0">
              <a:solidFill>
                <a:srgbClr val="B0002D"/>
              </a:solidFill>
              <a:cs typeface="+mn-cs"/>
            </a:endParaRPr>
          </a:p>
        </p:txBody>
      </p:sp>
      <p:sp>
        <p:nvSpPr>
          <p:cNvPr id="1106" name="Rectangle 82"/>
          <p:cNvSpPr>
            <a:spLocks noChangeArrowheads="1"/>
          </p:cNvSpPr>
          <p:nvPr/>
        </p:nvSpPr>
        <p:spPr bwMode="gray">
          <a:xfrm flipH="1">
            <a:off x="682625" y="6550025"/>
            <a:ext cx="8461375" cy="22225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rgbClr val="F1F0E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 b="0">
              <a:solidFill>
                <a:srgbClr val="19324B"/>
              </a:solidFill>
              <a:latin typeface="Arial"/>
              <a:cs typeface="+mn-cs"/>
            </a:endParaRPr>
          </a:p>
        </p:txBody>
      </p:sp>
      <p:sp>
        <p:nvSpPr>
          <p:cNvPr id="45139" name="Rectangle 8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8113" y="6613525"/>
            <a:ext cx="9112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spcBef>
                <a:spcPct val="50000"/>
              </a:spcBef>
              <a:defRPr sz="1000" b="1">
                <a:solidFill>
                  <a:schemeClr val="hlink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>
              <a:solidFill>
                <a:srgbClr val="B0002D"/>
              </a:solidFill>
              <a:cs typeface="+mn-cs"/>
            </a:endParaRPr>
          </a:p>
        </p:txBody>
      </p:sp>
      <p:sp>
        <p:nvSpPr>
          <p:cNvPr id="45140" name="Rectangle 8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09638" y="6613525"/>
            <a:ext cx="76882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spcBef>
                <a:spcPct val="50000"/>
              </a:spcBef>
              <a:defRPr sz="1000" b="1" dirty="0">
                <a:solidFill>
                  <a:schemeClr val="hlink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fr-FR">
                <a:solidFill>
                  <a:srgbClr val="B0002D"/>
                </a:solidFill>
                <a:cs typeface="+mn-cs"/>
              </a:rPr>
              <a:t>EE </a:t>
            </a:r>
            <a:r>
              <a:rPr lang="fr-FR" err="1" smtClean="0">
                <a:solidFill>
                  <a:srgbClr val="B0002D"/>
                </a:solidFill>
                <a:cs typeface="+mn-cs"/>
              </a:rPr>
              <a:t>Seminar</a:t>
            </a:r>
            <a:r>
              <a:rPr lang="fr-FR" smtClean="0">
                <a:solidFill>
                  <a:srgbClr val="B0002D"/>
                </a:solidFill>
                <a:cs typeface="+mn-cs"/>
              </a:rPr>
              <a:t> </a:t>
            </a:r>
            <a:r>
              <a:rPr lang="fr-FR">
                <a:solidFill>
                  <a:srgbClr val="B0002D"/>
                </a:solidFill>
                <a:cs typeface="+mn-cs"/>
              </a:rPr>
              <a:t>– MCL - March 2012 </a:t>
            </a:r>
            <a:endParaRPr lang="en-GB">
              <a:solidFill>
                <a:srgbClr val="B0002D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545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</p:sldLayoutIdLst>
  <p:transition advClick="0"/>
  <p:timing>
    <p:tnLst>
      <p:par>
        <p:cTn id="1" dur="indefinite" restart="never" nodeType="tmRoot"/>
      </p:par>
    </p:tnLst>
  </p:timing>
  <p:hf sldNum="0" hdr="0" dt="0"/>
  <p:txStyles>
    <p:titleStyle>
      <a:lvl1pPr marL="457200" indent="-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+mj-lt"/>
          <a:ea typeface="+mj-ea"/>
          <a:cs typeface="+mj-cs"/>
        </a:defRPr>
      </a:lvl1pPr>
      <a:lvl2pPr marL="457200" indent="-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2pPr>
      <a:lvl3pPr marL="457200" indent="-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3pPr>
      <a:lvl4pPr marL="457200" indent="-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4pPr>
      <a:lvl5pPr marL="457200" indent="-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5pPr>
      <a:lvl6pPr marL="914400" indent="-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6pPr>
      <a:lvl7pPr marL="1371600" indent="-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7pPr>
      <a:lvl8pPr marL="1828800" indent="-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8pPr>
      <a:lvl9pPr marL="2286000" indent="-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9pPr>
    </p:titleStyle>
    <p:bodyStyle>
      <a:lvl1pPr marL="261938" indent="-261938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chemeClr val="hlink"/>
        </a:buClr>
        <a:buSzPct val="85000"/>
        <a:buFont typeface="Arial" charset="0"/>
        <a:buChar char="►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38150" indent="-17462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860425" indent="-28892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141413" indent="-279400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1457325" indent="-31432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1914525" indent="-31432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371725" indent="-31432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2828925" indent="-31432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286125" indent="-31432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5.jpeg"/><Relationship Id="rId5" Type="http://schemas.openxmlformats.org/officeDocument/2006/relationships/image" Target="../media/image24.wmf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0.png"/><Relationship Id="rId11" Type="http://schemas.openxmlformats.org/officeDocument/2006/relationships/image" Target="../media/image45.jpeg"/><Relationship Id="rId5" Type="http://schemas.openxmlformats.org/officeDocument/2006/relationships/image" Target="../media/image39.png"/><Relationship Id="rId10" Type="http://schemas.openxmlformats.org/officeDocument/2006/relationships/image" Target="../media/image44.jpe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75.jpeg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8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821" name="Rectangle 5"/>
          <p:cNvSpPr>
            <a:spLocks noChangeArrowheads="1"/>
          </p:cNvSpPr>
          <p:nvPr/>
        </p:nvSpPr>
        <p:spPr bwMode="auto">
          <a:xfrm>
            <a:off x="4699000" y="3314700"/>
            <a:ext cx="40703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lnSpc>
                <a:spcPct val="90000"/>
              </a:lnSpc>
              <a:buClr>
                <a:srgbClr val="B0002D"/>
              </a:buClr>
              <a:buSzPct val="85000"/>
              <a:buFont typeface="Arial" charset="0"/>
              <a:buNone/>
              <a:defRPr/>
            </a:pPr>
            <a:endParaRPr lang="fr-FR" dirty="0">
              <a:solidFill>
                <a:srgbClr val="14293F">
                  <a:lumMod val="90000"/>
                  <a:lumOff val="10000"/>
                </a:srgbClr>
              </a:solidFill>
              <a:latin typeface="Century Gothic"/>
              <a:cs typeface="Century Gothic"/>
            </a:endParaRPr>
          </a:p>
        </p:txBody>
      </p:sp>
      <p:pic>
        <p:nvPicPr>
          <p:cNvPr id="4099" name="Image 92" descr="BV_logo_SG_RVB_E-bd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238" y="5516563"/>
            <a:ext cx="3546475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7"/>
          <p:cNvSpPr txBox="1">
            <a:spLocks/>
          </p:cNvSpPr>
          <p:nvPr/>
        </p:nvSpPr>
        <p:spPr>
          <a:xfrm>
            <a:off x="4699000" y="5379403"/>
            <a:ext cx="3102769" cy="86518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65113" indent="0" algn="r" rtl="0" eaLnBrk="0" fontAlgn="base" hangingPunct="0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Arial" pitchFamily="34" charset="0"/>
              <a:buNone/>
              <a:defRPr sz="1400" b="0">
                <a:solidFill>
                  <a:srgbClr val="1E3E5F"/>
                </a:solidFill>
                <a:latin typeface="Century Gothic"/>
                <a:ea typeface="MS PGothic" pitchFamily="34" charset="-128"/>
                <a:cs typeface="Century Gothic"/>
              </a:defRPr>
            </a:lvl1pPr>
            <a:lvl2pPr marL="712788" indent="-169863" algn="just" rtl="0" eaLnBrk="0" fontAlgn="base" hangingPunct="0">
              <a:lnSpc>
                <a:spcPct val="50000"/>
              </a:lnSpc>
              <a:spcBef>
                <a:spcPct val="70000"/>
              </a:spcBef>
              <a:spcAft>
                <a:spcPct val="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>
                <a:solidFill>
                  <a:srgbClr val="1E3E5F"/>
                </a:solidFill>
                <a:latin typeface="Century Gothic"/>
                <a:ea typeface="MS PGothic" pitchFamily="34" charset="-128"/>
                <a:cs typeface="Century Gothic"/>
              </a:defRPr>
            </a:lvl2pPr>
            <a:lvl3pPr marL="1169988" indent="-180975" algn="just" rtl="0" eaLnBrk="0" fontAlgn="base" hangingPunct="0">
              <a:lnSpc>
                <a:spcPct val="50000"/>
              </a:lnSpc>
              <a:spcBef>
                <a:spcPct val="70000"/>
              </a:spcBef>
              <a:spcAft>
                <a:spcPct val="0"/>
              </a:spcAft>
              <a:buClr>
                <a:srgbClr val="8000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1E3E5F"/>
                </a:solidFill>
                <a:latin typeface="Century Gothic"/>
                <a:ea typeface="MS PGothic" pitchFamily="34" charset="-128"/>
                <a:cs typeface="Century Gothic"/>
              </a:defRPr>
            </a:lvl3pPr>
            <a:lvl4pPr marL="1520825" indent="-180975" algn="l" rtl="0" eaLnBrk="0" fontAlgn="base" hangingPunct="0">
              <a:lnSpc>
                <a:spcPct val="50000"/>
              </a:lnSpc>
              <a:spcBef>
                <a:spcPct val="70000"/>
              </a:spcBef>
              <a:spcAft>
                <a:spcPct val="0"/>
              </a:spcAft>
              <a:buClr>
                <a:srgbClr val="80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1E3E5F"/>
                </a:solidFill>
                <a:latin typeface="Century Gothic"/>
                <a:ea typeface="MS PGothic" pitchFamily="34" charset="-128"/>
                <a:cs typeface="Century Gothic"/>
              </a:defRPr>
            </a:lvl4pPr>
            <a:lvl5pPr marL="1457325" indent="-314325" algn="l" rtl="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rgbClr val="1E3E5F"/>
                </a:solidFill>
                <a:latin typeface="Century Gothic"/>
                <a:ea typeface="MS PGothic" pitchFamily="34" charset="-128"/>
                <a:cs typeface="Century Gothic"/>
              </a:defRPr>
            </a:lvl5pPr>
            <a:lvl6pPr marL="1914525" indent="-314325" algn="l" rtl="0"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71725" indent="-314325" algn="l" rtl="0"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828925" indent="-314325" algn="l" rtl="0"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86125" indent="-314325" algn="l" rtl="0"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rgbClr val="B0002D"/>
              </a:buClr>
              <a:defRPr/>
            </a:pPr>
            <a:r>
              <a:rPr lang="de-DE" kern="0" dirty="0" smtClean="0"/>
              <a:t>Dipl. Ing Ramona ZETTELMAIER</a:t>
            </a:r>
            <a:endParaRPr lang="en-US" kern="0" dirty="0" smtClean="0"/>
          </a:p>
          <a:p>
            <a:pPr>
              <a:buClr>
                <a:srgbClr val="B0002D"/>
              </a:buClr>
              <a:defRPr/>
            </a:pPr>
            <a:r>
              <a:rPr lang="en-US" kern="0" dirty="0" smtClean="0"/>
              <a:t>Customer Relation  &amp; Sales </a:t>
            </a:r>
            <a:r>
              <a:rPr lang="en-US" kern="0" dirty="0"/>
              <a:t>Manager </a:t>
            </a:r>
            <a:endParaRPr lang="en-US" kern="0" dirty="0" smtClean="0"/>
          </a:p>
          <a:p>
            <a:pPr>
              <a:buClr>
                <a:srgbClr val="B0002D"/>
              </a:buClr>
              <a:defRPr/>
            </a:pPr>
            <a:r>
              <a:rPr lang="en-US" kern="0" dirty="0" smtClean="0"/>
              <a:t>Marine &amp; Environmental Services</a:t>
            </a:r>
          </a:p>
          <a:p>
            <a:pPr>
              <a:buClr>
                <a:srgbClr val="B0002D"/>
              </a:buClr>
              <a:defRPr/>
            </a:pPr>
            <a:endParaRPr lang="en-US" kern="0" dirty="0"/>
          </a:p>
          <a:p>
            <a:pPr>
              <a:buClr>
                <a:srgbClr val="B0002D"/>
              </a:buClr>
              <a:defRPr/>
            </a:pPr>
            <a:endParaRPr lang="en-US" kern="0" dirty="0" smtClean="0"/>
          </a:p>
          <a:p>
            <a:pPr>
              <a:buClr>
                <a:srgbClr val="B0002D"/>
              </a:buClr>
              <a:defRPr/>
            </a:pPr>
            <a:endParaRPr lang="en-US" kern="0" dirty="0"/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-777241" y="2689632"/>
            <a:ext cx="9345363" cy="1180405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Arial" pitchFamily="34" charset="0"/>
              <a:buNone/>
              <a:defRPr sz="2800" b="1">
                <a:solidFill>
                  <a:srgbClr val="1E3E5F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/>
                <a:ea typeface="MS PGothic" pitchFamily="34" charset="-128"/>
                <a:cs typeface="Century Gothic"/>
              </a:defRPr>
            </a:lvl1pPr>
            <a:lvl2pPr marL="712788" indent="-169863" algn="just" rtl="0" eaLnBrk="0" fontAlgn="base" hangingPunct="0">
              <a:lnSpc>
                <a:spcPct val="50000"/>
              </a:lnSpc>
              <a:spcBef>
                <a:spcPct val="70000"/>
              </a:spcBef>
              <a:spcAft>
                <a:spcPct val="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>
                <a:solidFill>
                  <a:srgbClr val="1E3E5F"/>
                </a:solidFill>
                <a:latin typeface="Century Gothic"/>
                <a:ea typeface="MS PGothic" pitchFamily="34" charset="-128"/>
                <a:cs typeface="Century Gothic"/>
              </a:defRPr>
            </a:lvl2pPr>
            <a:lvl3pPr marL="1169988" indent="-180975" algn="just" rtl="0" eaLnBrk="0" fontAlgn="base" hangingPunct="0">
              <a:lnSpc>
                <a:spcPct val="50000"/>
              </a:lnSpc>
              <a:spcBef>
                <a:spcPct val="70000"/>
              </a:spcBef>
              <a:spcAft>
                <a:spcPct val="0"/>
              </a:spcAft>
              <a:buClr>
                <a:srgbClr val="8000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1E3E5F"/>
                </a:solidFill>
                <a:latin typeface="Century Gothic"/>
                <a:ea typeface="MS PGothic" pitchFamily="34" charset="-128"/>
                <a:cs typeface="Century Gothic"/>
              </a:defRPr>
            </a:lvl3pPr>
            <a:lvl4pPr marL="1520825" indent="-180975" algn="l" rtl="0" eaLnBrk="0" fontAlgn="base" hangingPunct="0">
              <a:lnSpc>
                <a:spcPct val="50000"/>
              </a:lnSpc>
              <a:spcBef>
                <a:spcPct val="70000"/>
              </a:spcBef>
              <a:spcAft>
                <a:spcPct val="0"/>
              </a:spcAft>
              <a:buClr>
                <a:srgbClr val="80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1E3E5F"/>
                </a:solidFill>
                <a:latin typeface="Century Gothic"/>
                <a:ea typeface="MS PGothic" pitchFamily="34" charset="-128"/>
                <a:cs typeface="Century Gothic"/>
              </a:defRPr>
            </a:lvl4pPr>
            <a:lvl5pPr marL="1457325" indent="-314325" algn="l" rtl="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rgbClr val="1E3E5F"/>
                </a:solidFill>
                <a:latin typeface="Century Gothic"/>
                <a:ea typeface="MS PGothic" pitchFamily="34" charset="-128"/>
                <a:cs typeface="Century Gothic"/>
              </a:defRPr>
            </a:lvl5pPr>
            <a:lvl6pPr marL="1914525" indent="-314325" algn="l" rtl="0"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71725" indent="-314325" algn="l" rtl="0"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828925" indent="-314325" algn="l" rtl="0"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86125" indent="-314325" algn="l" rtl="0"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20000"/>
              </a:lnSpc>
              <a:buClr>
                <a:srgbClr val="B0002D"/>
              </a:buClr>
              <a:defRPr/>
            </a:pPr>
            <a:r>
              <a:rPr lang="en-US" sz="3000" kern="0" dirty="0"/>
              <a:t>	</a:t>
            </a:r>
            <a:r>
              <a:rPr lang="en-US" sz="3000" kern="0" dirty="0" smtClean="0"/>
              <a:t>	SUSTAINABILITY in  SHIPPING </a:t>
            </a:r>
            <a:r>
              <a:rPr lang="fr-FR" sz="3000" kern="0" dirty="0" smtClean="0"/>
              <a:t>		</a:t>
            </a:r>
            <a:endParaRPr lang="en-US" sz="3000" kern="0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5202238" y="5226685"/>
            <a:ext cx="2683668" cy="0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Connecteur droit 2"/>
          <p:cNvCxnSpPr/>
          <p:nvPr/>
        </p:nvCxnSpPr>
        <p:spPr bwMode="auto">
          <a:xfrm>
            <a:off x="4469289" y="3527425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"/>
            <a:ext cx="274955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7"/>
          <p:cNvSpPr txBox="1">
            <a:spLocks/>
          </p:cNvSpPr>
          <p:nvPr/>
        </p:nvSpPr>
        <p:spPr>
          <a:xfrm>
            <a:off x="5715159" y="4680904"/>
            <a:ext cx="3605212" cy="865187"/>
          </a:xfrm>
          <a:prstGeom prst="rect">
            <a:avLst/>
          </a:prstGeom>
        </p:spPr>
        <p:txBody>
          <a:bodyPr>
            <a:normAutofit/>
          </a:bodyPr>
          <a:lstStyle>
            <a:lvl1pPr marL="265113" indent="0" algn="r" rtl="0" eaLnBrk="0" fontAlgn="base" hangingPunct="0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Arial" pitchFamily="34" charset="0"/>
              <a:buNone/>
              <a:defRPr sz="1400" b="0">
                <a:solidFill>
                  <a:srgbClr val="1E3E5F"/>
                </a:solidFill>
                <a:latin typeface="Century Gothic"/>
                <a:ea typeface="MS PGothic" pitchFamily="34" charset="-128"/>
                <a:cs typeface="Century Gothic"/>
              </a:defRPr>
            </a:lvl1pPr>
            <a:lvl2pPr marL="712788" indent="-169863" algn="just" rtl="0" eaLnBrk="0" fontAlgn="base" hangingPunct="0">
              <a:lnSpc>
                <a:spcPct val="50000"/>
              </a:lnSpc>
              <a:spcBef>
                <a:spcPct val="70000"/>
              </a:spcBef>
              <a:spcAft>
                <a:spcPct val="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>
                <a:solidFill>
                  <a:srgbClr val="1E3E5F"/>
                </a:solidFill>
                <a:latin typeface="Century Gothic"/>
                <a:ea typeface="MS PGothic" pitchFamily="34" charset="-128"/>
                <a:cs typeface="Century Gothic"/>
              </a:defRPr>
            </a:lvl2pPr>
            <a:lvl3pPr marL="1169988" indent="-180975" algn="just" rtl="0" eaLnBrk="0" fontAlgn="base" hangingPunct="0">
              <a:lnSpc>
                <a:spcPct val="50000"/>
              </a:lnSpc>
              <a:spcBef>
                <a:spcPct val="70000"/>
              </a:spcBef>
              <a:spcAft>
                <a:spcPct val="0"/>
              </a:spcAft>
              <a:buClr>
                <a:srgbClr val="8000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1E3E5F"/>
                </a:solidFill>
                <a:latin typeface="Century Gothic"/>
                <a:ea typeface="MS PGothic" pitchFamily="34" charset="-128"/>
                <a:cs typeface="Century Gothic"/>
              </a:defRPr>
            </a:lvl3pPr>
            <a:lvl4pPr marL="1520825" indent="-180975" algn="l" rtl="0" eaLnBrk="0" fontAlgn="base" hangingPunct="0">
              <a:lnSpc>
                <a:spcPct val="50000"/>
              </a:lnSpc>
              <a:spcBef>
                <a:spcPct val="70000"/>
              </a:spcBef>
              <a:spcAft>
                <a:spcPct val="0"/>
              </a:spcAft>
              <a:buClr>
                <a:srgbClr val="80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1E3E5F"/>
                </a:solidFill>
                <a:latin typeface="Century Gothic"/>
                <a:ea typeface="MS PGothic" pitchFamily="34" charset="-128"/>
                <a:cs typeface="Century Gothic"/>
              </a:defRPr>
            </a:lvl4pPr>
            <a:lvl5pPr marL="1457325" indent="-314325" algn="l" rtl="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rgbClr val="1E3E5F"/>
                </a:solidFill>
                <a:latin typeface="Century Gothic"/>
                <a:ea typeface="MS PGothic" pitchFamily="34" charset="-128"/>
                <a:cs typeface="Century Gothic"/>
              </a:defRPr>
            </a:lvl5pPr>
            <a:lvl6pPr marL="1914525" indent="-314325" algn="l" rtl="0"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71725" indent="-314325" algn="l" rtl="0"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828925" indent="-314325" algn="l" rtl="0"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86125" indent="-314325" algn="l" rtl="0"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>
              <a:buClr>
                <a:srgbClr val="B0002D"/>
              </a:buClr>
              <a:defRPr/>
            </a:pPr>
            <a:r>
              <a:rPr lang="fr-FR" sz="1800" b="1" kern="0" dirty="0" smtClean="0"/>
              <a:t>01.Oktober 2013</a:t>
            </a:r>
            <a:endParaRPr lang="en-US" sz="1800" b="1" kern="0" dirty="0"/>
          </a:p>
          <a:p>
            <a:pPr>
              <a:buClr>
                <a:srgbClr val="B0002D"/>
              </a:buClr>
              <a:defRPr/>
            </a:pPr>
            <a:endParaRPr lang="en-US" sz="1600" kern="0" dirty="0" smtClean="0"/>
          </a:p>
          <a:p>
            <a:pPr>
              <a:buClr>
                <a:srgbClr val="B0002D"/>
              </a:buClr>
              <a:defRPr/>
            </a:pPr>
            <a:endParaRPr lang="en-US" sz="1600" kern="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31" y="4433109"/>
            <a:ext cx="3203938" cy="213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234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International Regulations for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SOx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emissions </a:t>
            </a:r>
          </a:p>
        </p:txBody>
      </p:sp>
      <p:sp>
        <p:nvSpPr>
          <p:cNvPr id="7171" name="Line 4"/>
          <p:cNvSpPr>
            <a:spLocks noChangeShapeType="1"/>
          </p:cNvSpPr>
          <p:nvPr/>
        </p:nvSpPr>
        <p:spPr bwMode="gray">
          <a:xfrm>
            <a:off x="3857625" y="13938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Line 5"/>
          <p:cNvSpPr>
            <a:spLocks noChangeShapeType="1"/>
          </p:cNvSpPr>
          <p:nvPr/>
        </p:nvSpPr>
        <p:spPr bwMode="gray">
          <a:xfrm>
            <a:off x="3857625" y="13938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Line 6"/>
          <p:cNvSpPr>
            <a:spLocks noChangeShapeType="1"/>
          </p:cNvSpPr>
          <p:nvPr/>
        </p:nvSpPr>
        <p:spPr bwMode="gray">
          <a:xfrm>
            <a:off x="3857625" y="13938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935414" name="Group 54"/>
          <p:cNvGraphicFramePr>
            <a:graphicFrameLocks noGrp="1"/>
          </p:cNvGraphicFramePr>
          <p:nvPr/>
        </p:nvGraphicFramePr>
        <p:xfrm>
          <a:off x="476250" y="946150"/>
          <a:ext cx="8297863" cy="2644774"/>
        </p:xfrm>
        <a:graphic>
          <a:graphicData uri="http://schemas.openxmlformats.org/drawingml/2006/table">
            <a:tbl>
              <a:tblPr/>
              <a:tblGrid>
                <a:gridCol w="1715924"/>
                <a:gridCol w="852405"/>
                <a:gridCol w="725419"/>
                <a:gridCol w="1784814"/>
                <a:gridCol w="1689097"/>
                <a:gridCol w="1530204"/>
              </a:tblGrid>
              <a:tr h="33457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3775" algn="l"/>
                          <a:tab pos="2108200" algn="ctr"/>
                        </a:tabLst>
                      </a:pPr>
                      <a:r>
                        <a:rPr kumimoji="0" lang="en-GB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Regulations</a:t>
                      </a: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3775" algn="l"/>
                          <a:tab pos="2870200" algn="ctr"/>
                        </a:tabLst>
                      </a:pPr>
                      <a:r>
                        <a:rPr kumimoji="0" lang="en-GB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		Sulphur</a:t>
                      </a:r>
                      <a:r>
                        <a:rPr kumimoji="0" lang="fr-FR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 Content (in mass)</a:t>
                      </a: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78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2010</a:t>
                      </a: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2015</a:t>
                      </a: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2020 or 2025 </a:t>
                      </a: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20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IMO – Global (except for passenger ships)</a:t>
                      </a: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4.5%</a:t>
                      </a: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3.5%</a:t>
                      </a: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0.5%</a:t>
                      </a: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D9"/>
                    </a:solidFill>
                  </a:tcPr>
                </a:tc>
              </a:tr>
              <a:tr h="5852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IMO – ECA – SECA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(EU aligned with IMO)</a:t>
                      </a: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1.5%</a:t>
                      </a: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C8C8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1.0% (</a:t>
                      </a: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since</a:t>
                      </a:r>
                      <a:r>
                        <a:rPr kumimoji="0" lang="fr-FR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 01.07.2010)</a:t>
                      </a: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0.1% </a:t>
                      </a: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78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EU ports</a:t>
                      </a: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0.1%</a:t>
                      </a: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48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California (&lt; 24 nm)</a:t>
                      </a: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1.5% (MGO)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0.5% (MDO)</a:t>
                      </a: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0.1%</a:t>
                      </a: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210" name="Rectangle 43"/>
          <p:cNvSpPr>
            <a:spLocks noChangeArrowheads="1"/>
          </p:cNvSpPr>
          <p:nvPr/>
        </p:nvSpPr>
        <p:spPr bwMode="gray">
          <a:xfrm>
            <a:off x="6908800" y="3771900"/>
            <a:ext cx="800100" cy="215900"/>
          </a:xfrm>
          <a:prstGeom prst="rect">
            <a:avLst/>
          </a:prstGeom>
          <a:solidFill>
            <a:srgbClr val="767468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70000"/>
              </a:spcBef>
              <a:buFontTx/>
              <a:buChar char="•"/>
            </a:pPr>
            <a:endParaRPr lang="en-US"/>
          </a:p>
        </p:txBody>
      </p:sp>
      <p:sp>
        <p:nvSpPr>
          <p:cNvPr id="7211" name="Rectangle 44"/>
          <p:cNvSpPr>
            <a:spLocks noChangeArrowheads="1"/>
          </p:cNvSpPr>
          <p:nvPr/>
        </p:nvSpPr>
        <p:spPr bwMode="gray">
          <a:xfrm>
            <a:off x="6908800" y="4114800"/>
            <a:ext cx="800100" cy="215900"/>
          </a:xfrm>
          <a:prstGeom prst="rect">
            <a:avLst/>
          </a:prstGeom>
          <a:solidFill>
            <a:srgbClr val="C1FBD0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70000"/>
              </a:spcBef>
              <a:buFontTx/>
              <a:buChar char="•"/>
            </a:pPr>
            <a:endParaRPr lang="en-US"/>
          </a:p>
        </p:txBody>
      </p:sp>
      <p:sp>
        <p:nvSpPr>
          <p:cNvPr id="7212" name="Text Box 45"/>
          <p:cNvSpPr txBox="1">
            <a:spLocks noChangeArrowheads="1"/>
          </p:cNvSpPr>
          <p:nvPr/>
        </p:nvSpPr>
        <p:spPr bwMode="gray">
          <a:xfrm>
            <a:off x="7702550" y="3756025"/>
            <a:ext cx="11366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sz="1200" b="0"/>
              <a:t>Residual fuels</a:t>
            </a:r>
          </a:p>
        </p:txBody>
      </p:sp>
      <p:sp>
        <p:nvSpPr>
          <p:cNvPr id="7213" name="Text Box 46"/>
          <p:cNvSpPr txBox="1">
            <a:spLocks noChangeArrowheads="1"/>
          </p:cNvSpPr>
          <p:nvPr/>
        </p:nvSpPr>
        <p:spPr bwMode="gray">
          <a:xfrm>
            <a:off x="7726363" y="4098925"/>
            <a:ext cx="11207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sz="1200" b="0"/>
              <a:t>Distillate fuels</a:t>
            </a:r>
          </a:p>
        </p:txBody>
      </p:sp>
      <p:sp>
        <p:nvSpPr>
          <p:cNvPr id="7214" name="Espace réservé du contenu 1"/>
          <p:cNvSpPr>
            <a:spLocks noGrp="1"/>
          </p:cNvSpPr>
          <p:nvPr>
            <p:ph idx="1"/>
          </p:nvPr>
        </p:nvSpPr>
        <p:spPr>
          <a:xfrm>
            <a:off x="280988" y="3890963"/>
            <a:ext cx="8558212" cy="5199062"/>
          </a:xfrm>
        </p:spPr>
        <p:txBody>
          <a:bodyPr/>
          <a:lstStyle/>
          <a:p>
            <a:pPr eaLnBrk="1" hangingPunct="1"/>
            <a:r>
              <a:rPr lang="en-US" sz="1100" smtClean="0"/>
              <a:t>With effect from 18 December, 2012, the EC Sulphur Directive 1999/32/EC is amended by </a:t>
            </a:r>
            <a:br>
              <a:rPr lang="en-US" sz="1100" smtClean="0"/>
            </a:br>
            <a:r>
              <a:rPr lang="en-US" sz="1100" smtClean="0"/>
              <a:t>Directive 2012/33/EU in order to align the EC regulations on sulphur content of marine fuels </a:t>
            </a:r>
            <a:br>
              <a:rPr lang="en-US" sz="1100" smtClean="0"/>
            </a:br>
            <a:r>
              <a:rPr lang="en-US" sz="1100" smtClean="0"/>
              <a:t>with the IMO regulations.</a:t>
            </a:r>
          </a:p>
          <a:p>
            <a:pPr eaLnBrk="1" hangingPunct="1"/>
            <a:r>
              <a:rPr lang="en-US" sz="1100" smtClean="0"/>
              <a:t>The EC regulations </a:t>
            </a:r>
            <a:r>
              <a:rPr lang="en-US" sz="1100" b="1" smtClean="0"/>
              <a:t>are aligned </a:t>
            </a:r>
            <a:r>
              <a:rPr lang="en-US" sz="1100" smtClean="0"/>
              <a:t>with the revised Annex VI to MARPOL, both inside and outside EU Sox Emission Control Areas (SECA). The 0.50% limit outside EU SECAs will apply in EC waters from 1 January, 2020, </a:t>
            </a:r>
            <a:r>
              <a:rPr lang="en-US" sz="1100" b="1" smtClean="0"/>
              <a:t>regardless of the outcome </a:t>
            </a:r>
            <a:r>
              <a:rPr lang="en-US" sz="1100" smtClean="0"/>
              <a:t>of the IMO fuel availability review, which is due by 2018.</a:t>
            </a:r>
          </a:p>
          <a:p>
            <a:pPr eaLnBrk="1" hangingPunct="1"/>
            <a:r>
              <a:rPr lang="en-US" sz="1100" smtClean="0"/>
              <a:t>Emission abatement methods (e.g. exhaust gas cleaning systems) </a:t>
            </a:r>
            <a:r>
              <a:rPr lang="en-US" sz="1100" b="1" smtClean="0"/>
              <a:t>are permitted </a:t>
            </a:r>
            <a:r>
              <a:rPr lang="en-US" sz="1100" smtClean="0"/>
              <a:t>for ships of all flags in EC waters as long as they </a:t>
            </a:r>
            <a:r>
              <a:rPr lang="en-US" sz="1100" b="1" smtClean="0"/>
              <a:t>continuously achieve </a:t>
            </a:r>
            <a:r>
              <a:rPr lang="en-US" sz="1100" smtClean="0"/>
              <a:t>reductions of SOx emissions which are </a:t>
            </a:r>
            <a:r>
              <a:rPr lang="en-US" sz="1100" b="1" smtClean="0"/>
              <a:t>at least equivalent </a:t>
            </a:r>
            <a:r>
              <a:rPr lang="en-US" sz="1100" smtClean="0"/>
              <a:t>to using compliant marine fuels.</a:t>
            </a:r>
          </a:p>
          <a:p>
            <a:pPr eaLnBrk="1" hangingPunct="1"/>
            <a:endParaRPr lang="en-US" sz="1100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3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Regulations for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NOx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emissions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3513" y="2635250"/>
            <a:ext cx="9129712" cy="3743325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fr-FR" sz="1100" smtClean="0"/>
              <a:t>Tier III applies only in ECA (not in SECA) </a:t>
            </a:r>
            <a:br>
              <a:rPr lang="fr-FR" sz="1100" smtClean="0"/>
            </a:br>
            <a:r>
              <a:rPr lang="fr-FR" sz="1100" smtClean="0"/>
              <a:t>and is not retroactive</a:t>
            </a:r>
          </a:p>
          <a:p>
            <a:pPr eaLnBrk="1" hangingPunct="1">
              <a:buFont typeface="Arial" charset="0"/>
              <a:buNone/>
            </a:pPr>
            <a:r>
              <a:rPr lang="fr-FR" sz="1100" smtClean="0"/>
              <a:t>For ships fitted with Nox certified engines, specifically</a:t>
            </a:r>
            <a:br>
              <a:rPr lang="fr-FR" sz="1100" smtClean="0"/>
            </a:br>
            <a:r>
              <a:rPr lang="fr-FR" sz="1100" smtClean="0"/>
              <a:t> for those using the parameter check method, </a:t>
            </a:r>
            <a:br>
              <a:rPr lang="fr-FR" sz="1100" smtClean="0"/>
            </a:br>
            <a:r>
              <a:rPr lang="fr-FR" sz="1100" smtClean="0"/>
              <a:t>replacement of Nox critical components must be </a:t>
            </a:r>
            <a:br>
              <a:rPr lang="fr-FR" sz="1100" smtClean="0"/>
            </a:br>
            <a:r>
              <a:rPr lang="fr-FR" sz="1100" smtClean="0"/>
              <a:t>marked up as required. Reocrd book of Engine</a:t>
            </a:r>
            <a:br>
              <a:rPr lang="fr-FR" sz="1100" smtClean="0"/>
            </a:br>
            <a:r>
              <a:rPr lang="fr-FR" sz="1100" smtClean="0"/>
              <a:t>parameters must be co:mpleted, even for similar</a:t>
            </a:r>
            <a:br>
              <a:rPr lang="fr-FR" sz="1100" smtClean="0"/>
            </a:br>
            <a:r>
              <a:rPr lang="fr-FR" sz="1100" smtClean="0"/>
              <a:t>changes. The approved Technical File must be </a:t>
            </a:r>
            <a:br>
              <a:rPr lang="fr-FR" sz="1100" smtClean="0"/>
            </a:br>
            <a:r>
              <a:rPr lang="fr-FR" sz="1100" smtClean="0"/>
              <a:t>on-board for inspection request.</a:t>
            </a:r>
          </a:p>
          <a:p>
            <a:pPr eaLnBrk="1" hangingPunct="1">
              <a:buFont typeface="Arial" charset="0"/>
              <a:buNone/>
            </a:pPr>
            <a:r>
              <a:rPr lang="fr-FR" sz="1100" smtClean="0"/>
              <a:t>The direct measurement and monitoring method in an</a:t>
            </a:r>
            <a:br>
              <a:rPr lang="fr-FR" sz="1100" smtClean="0"/>
            </a:br>
            <a:r>
              <a:rPr lang="fr-FR" sz="1100" smtClean="0"/>
              <a:t>alternative way to demonstrate compliance. </a:t>
            </a:r>
            <a:br>
              <a:rPr lang="fr-FR" sz="1100" smtClean="0"/>
            </a:br>
            <a:r>
              <a:rPr lang="fr-FR" sz="1100" smtClean="0"/>
              <a:t>However this still require a technical file. </a:t>
            </a:r>
          </a:p>
          <a:p>
            <a:pPr eaLnBrk="1" hangingPunct="1">
              <a:buFont typeface="Arial" charset="0"/>
              <a:buNone/>
            </a:pPr>
            <a:endParaRPr lang="fr-FR" sz="1100" smtClean="0"/>
          </a:p>
          <a:p>
            <a:pPr eaLnBrk="1" hangingPunct="1">
              <a:buFont typeface="Arial" charset="0"/>
              <a:buNone/>
            </a:pPr>
            <a:r>
              <a:rPr lang="fr-FR" sz="1100" smtClean="0"/>
              <a:t>Ships built before 2000 were initially outside the Nox</a:t>
            </a:r>
            <a:br>
              <a:rPr lang="fr-FR" sz="1100" smtClean="0"/>
            </a:br>
            <a:r>
              <a:rPr lang="fr-FR" sz="1100" smtClean="0"/>
              <a:t>certification requirement, except where certain </a:t>
            </a:r>
            <a:br>
              <a:rPr lang="fr-FR" sz="1100" smtClean="0"/>
            </a:br>
            <a:r>
              <a:rPr lang="fr-FR" sz="1100" smtClean="0"/>
              <a:t>replacement engines are installed. The introduction</a:t>
            </a:r>
            <a:br>
              <a:rPr lang="fr-FR" sz="1100" smtClean="0"/>
            </a:br>
            <a:r>
              <a:rPr lang="fr-FR" sz="1100" smtClean="0"/>
              <a:t>of the « approved method » concept has changed</a:t>
            </a:r>
            <a:br>
              <a:rPr lang="fr-FR" sz="1100" smtClean="0"/>
            </a:br>
            <a:r>
              <a:rPr lang="fr-FR" sz="1100" smtClean="0"/>
              <a:t> this for enginesover 5000 kW and of </a:t>
            </a:r>
            <a:br>
              <a:rPr lang="fr-FR" sz="1100" smtClean="0"/>
            </a:br>
            <a:r>
              <a:rPr lang="fr-FR" sz="1100" smtClean="0"/>
              <a:t>90 litre/cylinder or more on ships constructed on or </a:t>
            </a:r>
            <a:br>
              <a:rPr lang="fr-FR" sz="1100" smtClean="0"/>
            </a:br>
            <a:r>
              <a:rPr lang="fr-FR" sz="1100" smtClean="0"/>
              <a:t>after 1st January 1990 and before 1st January 2000. If an approved method exists it is required to be fitted within a given time period.</a:t>
            </a:r>
            <a:br>
              <a:rPr lang="fr-FR" sz="1100" smtClean="0"/>
            </a:br>
            <a:r>
              <a:rPr lang="fr-FR" sz="1100" smtClean="0"/>
              <a:t>Owners of such fleets should remains aware for announcements from IMO.</a:t>
            </a:r>
          </a:p>
          <a:p>
            <a:pPr eaLnBrk="1" hangingPunct="1">
              <a:buFont typeface="Arial" charset="0"/>
              <a:buNone/>
            </a:pPr>
            <a:endParaRPr lang="fr-FR" sz="1100" smtClean="0"/>
          </a:p>
          <a:p>
            <a:pPr eaLnBrk="1" hangingPunct="1">
              <a:buFont typeface="Arial" charset="0"/>
              <a:buNone/>
            </a:pPr>
            <a:endParaRPr lang="en-US" sz="1400" smtClean="0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gray">
          <a:xfrm>
            <a:off x="3716338" y="24796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gray">
          <a:xfrm>
            <a:off x="3716338" y="24796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gray">
          <a:xfrm>
            <a:off x="3716338" y="24796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936427" name="Group 4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83031648"/>
              </p:ext>
            </p:extLst>
          </p:nvPr>
        </p:nvGraphicFramePr>
        <p:xfrm>
          <a:off x="368300" y="935038"/>
          <a:ext cx="8405813" cy="1342072"/>
        </p:xfrm>
        <a:graphic>
          <a:graphicData uri="http://schemas.openxmlformats.org/drawingml/2006/table">
            <a:tbl>
              <a:tblPr/>
              <a:tblGrid>
                <a:gridCol w="2233613"/>
                <a:gridCol w="1836737"/>
                <a:gridCol w="2044700"/>
                <a:gridCol w="2290763"/>
              </a:tblGrid>
              <a:tr h="2809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Regulations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		</a:t>
                      </a:r>
                      <a:r>
                        <a:rPr kumimoji="0" lang="en-GB" altLang="ko-KR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NOx</a:t>
                      </a:r>
                      <a:r>
                        <a:rPr kumimoji="0" lang="en-GB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 emissions</a:t>
                      </a:r>
                      <a:endParaRPr kumimoji="0" lang="fr-FR" altLang="ko-K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Batang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9273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2011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IMO – outside ECA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Tier 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Tier 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D2B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IMO - ECA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Tier 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Tier 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D2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Batang" pitchFamily="18" charset="-127"/>
                          <a:cs typeface="Times New Roman" pitchFamily="18" charset="0"/>
                        </a:rPr>
                        <a:t>Tier III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FD9"/>
                    </a:solidFill>
                  </a:tcPr>
                </a:tc>
              </a:tr>
            </a:tbl>
          </a:graphicData>
        </a:graphic>
      </p:graphicFrame>
      <p:pic>
        <p:nvPicPr>
          <p:cNvPr id="9247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675" y="2471738"/>
            <a:ext cx="488315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8" name="Text Box 32"/>
          <p:cNvSpPr txBox="1">
            <a:spLocks noChangeArrowheads="1"/>
          </p:cNvSpPr>
          <p:nvPr/>
        </p:nvSpPr>
        <p:spPr bwMode="gray">
          <a:xfrm>
            <a:off x="6491288" y="5472113"/>
            <a:ext cx="1651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sz="1000" b="0">
                <a:solidFill>
                  <a:srgbClr val="5656B2"/>
                </a:solidFill>
              </a:rPr>
              <a:t>Rated engine speed (rpm)</a:t>
            </a:r>
          </a:p>
        </p:txBody>
      </p:sp>
      <p:sp>
        <p:nvSpPr>
          <p:cNvPr id="9249" name="Text Box 33"/>
          <p:cNvSpPr txBox="1">
            <a:spLocks noChangeArrowheads="1"/>
          </p:cNvSpPr>
          <p:nvPr/>
        </p:nvSpPr>
        <p:spPr bwMode="gray">
          <a:xfrm rot="10800000">
            <a:off x="3716338" y="2633663"/>
            <a:ext cx="32067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sz="1000" b="0">
                <a:solidFill>
                  <a:srgbClr val="5656B2"/>
                </a:solidFill>
              </a:rPr>
              <a:t>NOx emission limits (g/kWh)</a:t>
            </a:r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gray">
          <a:xfrm>
            <a:off x="8162925" y="3663950"/>
            <a:ext cx="749300" cy="3127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b="0"/>
              <a:t>Tier I</a:t>
            </a:r>
          </a:p>
        </p:txBody>
      </p:sp>
      <p:sp>
        <p:nvSpPr>
          <p:cNvPr id="9251" name="Text Box 35"/>
          <p:cNvSpPr txBox="1">
            <a:spLocks noChangeArrowheads="1"/>
          </p:cNvSpPr>
          <p:nvPr/>
        </p:nvSpPr>
        <p:spPr bwMode="gray">
          <a:xfrm>
            <a:off x="8159750" y="4006850"/>
            <a:ext cx="768350" cy="312738"/>
          </a:xfrm>
          <a:prstGeom prst="rect">
            <a:avLst/>
          </a:prstGeom>
          <a:solidFill>
            <a:srgbClr val="7FAF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b="0"/>
              <a:t>Tier II</a:t>
            </a:r>
          </a:p>
        </p:txBody>
      </p:sp>
      <p:sp>
        <p:nvSpPr>
          <p:cNvPr id="9252" name="Text Box 36"/>
          <p:cNvSpPr txBox="1">
            <a:spLocks noChangeArrowheads="1"/>
          </p:cNvSpPr>
          <p:nvPr/>
        </p:nvSpPr>
        <p:spPr bwMode="gray">
          <a:xfrm>
            <a:off x="8181975" y="4756150"/>
            <a:ext cx="762000" cy="312738"/>
          </a:xfrm>
          <a:prstGeom prst="rect">
            <a:avLst/>
          </a:prstGeom>
          <a:solidFill>
            <a:srgbClr val="B3FF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b="0"/>
              <a:t>Tier III</a:t>
            </a:r>
          </a:p>
        </p:txBody>
      </p:sp>
      <p:sp>
        <p:nvSpPr>
          <p:cNvPr id="9253" name="Line 37"/>
          <p:cNvSpPr>
            <a:spLocks noChangeShapeType="1"/>
          </p:cNvSpPr>
          <p:nvPr/>
        </p:nvSpPr>
        <p:spPr bwMode="gray">
          <a:xfrm>
            <a:off x="5907088" y="3622675"/>
            <a:ext cx="0" cy="3175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4" name="Text Box 38"/>
          <p:cNvSpPr txBox="1">
            <a:spLocks noChangeArrowheads="1"/>
          </p:cNvSpPr>
          <p:nvPr/>
        </p:nvSpPr>
        <p:spPr bwMode="gray">
          <a:xfrm>
            <a:off x="5859463" y="3663950"/>
            <a:ext cx="658812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b="0">
                <a:solidFill>
                  <a:schemeClr val="hlink"/>
                </a:solidFill>
              </a:rPr>
              <a:t>-20%</a:t>
            </a:r>
          </a:p>
        </p:txBody>
      </p:sp>
      <p:sp>
        <p:nvSpPr>
          <p:cNvPr id="9255" name="Line 39"/>
          <p:cNvSpPr>
            <a:spLocks noChangeShapeType="1"/>
          </p:cNvSpPr>
          <p:nvPr/>
        </p:nvSpPr>
        <p:spPr bwMode="gray">
          <a:xfrm>
            <a:off x="7050088" y="3775075"/>
            <a:ext cx="0" cy="11430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6" name="Text Box 40"/>
          <p:cNvSpPr txBox="1">
            <a:spLocks noChangeArrowheads="1"/>
          </p:cNvSpPr>
          <p:nvPr/>
        </p:nvSpPr>
        <p:spPr bwMode="gray">
          <a:xfrm>
            <a:off x="6989763" y="4197350"/>
            <a:ext cx="658812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70000"/>
              </a:spcBef>
            </a:pPr>
            <a:r>
              <a:rPr lang="en-US" b="0">
                <a:solidFill>
                  <a:schemeClr val="hlink"/>
                </a:solidFill>
              </a:rPr>
              <a:t>-80%</a:t>
            </a:r>
          </a:p>
        </p:txBody>
      </p:sp>
      <p:sp>
        <p:nvSpPr>
          <p:cNvPr id="9257" name="Rectangle 41"/>
          <p:cNvSpPr>
            <a:spLocks noChangeArrowheads="1"/>
          </p:cNvSpPr>
          <p:nvPr/>
        </p:nvSpPr>
        <p:spPr bwMode="gray">
          <a:xfrm>
            <a:off x="7035800" y="59436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70000"/>
              </a:spcBef>
              <a:buFontTx/>
              <a:buChar char="•"/>
            </a:pPr>
            <a:endParaRPr lang="en-US"/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 rot="1287652">
            <a:off x="6372680" y="487265"/>
            <a:ext cx="2775701" cy="591379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7F44C6">
                  <a:shade val="30000"/>
                  <a:satMod val="115000"/>
                </a:srgbClr>
              </a:gs>
              <a:gs pos="50000">
                <a:srgbClr val="7F44C6">
                  <a:shade val="67500"/>
                  <a:satMod val="115000"/>
                </a:srgbClr>
              </a:gs>
              <a:gs pos="100000">
                <a:srgbClr val="7F44C6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lIns="73025" tIns="91440" rIns="73025" bIns="91440" anchor="ctr" anchorCtr="1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fr-FR" sz="1800" dirty="0" smtClean="0">
                <a:solidFill>
                  <a:srgbClr val="FFFFFF"/>
                </a:solidFill>
              </a:rPr>
              <a:t>Update (to </a:t>
            </a:r>
            <a:r>
              <a:rPr lang="fr-FR" sz="1800" dirty="0" err="1" smtClean="0">
                <a:solidFill>
                  <a:srgbClr val="FFFFFF"/>
                </a:solidFill>
              </a:rPr>
              <a:t>be</a:t>
            </a:r>
            <a:r>
              <a:rPr lang="fr-FR" sz="1800" dirty="0" smtClean="0">
                <a:solidFill>
                  <a:srgbClr val="FFFFFF"/>
                </a:solidFill>
              </a:rPr>
              <a:t> </a:t>
            </a:r>
            <a:r>
              <a:rPr lang="fr-FR" sz="1800" dirty="0" err="1" smtClean="0">
                <a:solidFill>
                  <a:srgbClr val="FFFFFF"/>
                </a:solidFill>
              </a:rPr>
              <a:t>confirmed</a:t>
            </a:r>
            <a:r>
              <a:rPr lang="fr-FR" sz="1800" dirty="0">
                <a:solidFill>
                  <a:srgbClr val="FFFFFF"/>
                </a:solidFill>
              </a:rPr>
              <a:t>)</a:t>
            </a:r>
            <a:r>
              <a:rPr lang="fr-FR" sz="1800" dirty="0" smtClean="0">
                <a:solidFill>
                  <a:srgbClr val="FFFFFF"/>
                </a:solidFill>
              </a:rPr>
              <a:t> !</a:t>
            </a:r>
            <a:endParaRPr lang="en-US" sz="1800" dirty="0" smtClean="0">
              <a:solidFill>
                <a:srgbClr val="FFFFFF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 bwMode="auto">
          <a:xfrm>
            <a:off x="5303520" y="720090"/>
            <a:ext cx="2189480" cy="242316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onnecteur droit avec flèche 11"/>
          <p:cNvCxnSpPr>
            <a:stCxn id="20" idx="2"/>
          </p:cNvCxnSpPr>
          <p:nvPr/>
        </p:nvCxnSpPr>
        <p:spPr bwMode="auto">
          <a:xfrm flipH="1">
            <a:off x="7050089" y="1058143"/>
            <a:ext cx="602259" cy="245352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Ellipse 12"/>
          <p:cNvSpPr/>
          <p:nvPr/>
        </p:nvSpPr>
        <p:spPr bwMode="auto">
          <a:xfrm>
            <a:off x="6398260" y="1154430"/>
            <a:ext cx="651828" cy="320198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2800" i="1" dirty="0" smtClean="0">
                <a:solidFill>
                  <a:srgbClr val="B0002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BIODIVERSITY</a:t>
            </a:r>
            <a:r>
              <a:rPr lang="en-GB" sz="2000" i="1" dirty="0" smtClean="0">
                <a:solidFill>
                  <a:srgbClr val="B0002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Ballast Water Management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8125" y="903288"/>
            <a:ext cx="6653213" cy="4603750"/>
          </a:xfrm>
          <a:noFill/>
        </p:spPr>
        <p:txBody>
          <a:bodyPr/>
          <a:lstStyle/>
          <a:p>
            <a:pPr marL="357188" indent="-357188" eaLnBrk="1" hangingPunct="1">
              <a:spcBef>
                <a:spcPct val="80000"/>
              </a:spcBef>
            </a:pPr>
            <a:r>
              <a:rPr lang="en-GB" sz="2400" dirty="0" smtClean="0"/>
              <a:t>Ballast Water Management Convention 2004, adopted 13 February 2004</a:t>
            </a:r>
            <a:r>
              <a:rPr lang="en-GB" sz="2400" dirty="0" smtClean="0">
                <a:solidFill>
                  <a:schemeClr val="accent1"/>
                </a:solidFill>
              </a:rPr>
              <a:t>, </a:t>
            </a:r>
            <a:r>
              <a:rPr lang="en-GB" sz="2400" dirty="0" smtClean="0"/>
              <a:t>requiring ballast water and sediment management on all voyages</a:t>
            </a:r>
          </a:p>
          <a:p>
            <a:pPr marL="0" indent="0" eaLnBrk="1" hangingPunct="1">
              <a:spcBef>
                <a:spcPct val="80000"/>
              </a:spcBef>
              <a:buNone/>
            </a:pPr>
            <a:r>
              <a:rPr lang="en-GB" altLang="ko-KR" sz="1400" dirty="0" smtClean="0">
                <a:ea typeface="굴림" pitchFamily="34" charset="-127"/>
              </a:rPr>
              <a:t> </a:t>
            </a:r>
          </a:p>
          <a:p>
            <a:pPr marL="357188" indent="-357188" eaLnBrk="1" hangingPunct="1">
              <a:spcBef>
                <a:spcPct val="80000"/>
              </a:spcBef>
            </a:pPr>
            <a:endParaRPr lang="en-GB" sz="1400" dirty="0" smtClean="0">
              <a:solidFill>
                <a:schemeClr val="accent1"/>
              </a:solidFill>
            </a:endParaRPr>
          </a:p>
        </p:txBody>
      </p:sp>
      <p:pic>
        <p:nvPicPr>
          <p:cNvPr id="66564" name="Picture 4" descr="im6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8386">
            <a:off x="7025036" y="967096"/>
            <a:ext cx="1550988" cy="2208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5" name="Picture 5" descr="optimarin-3d-skisse-hvit-bakgrun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0" y="2684682"/>
            <a:ext cx="1450079" cy="13968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2251049" y="2684682"/>
            <a:ext cx="3227164" cy="1442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 descr="http://www.mas-wismar.com/uploads/media/top_bawa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067" y="5192620"/>
            <a:ext cx="3232483" cy="12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www.git-labor.de/sites/git-labor.de/files/images/special/17972227_preview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24" y="4663439"/>
            <a:ext cx="3143271" cy="18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http://www.tvmovie.de/sites/www.tvmovie.de/files/imagecache/multi-landscape/import/images/content/391194/ambrosia-tigermuecke-und-wanderkrabbe-351067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637" y="5182113"/>
            <a:ext cx="2155430" cy="121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613801">
            <a:off x="6450585" y="3978086"/>
            <a:ext cx="2095445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sz="1800" dirty="0" smtClean="0"/>
              <a:t>Hull Bio - Fouling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151796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ChangeArrowheads="1"/>
          </p:cNvSpPr>
          <p:nvPr/>
        </p:nvSpPr>
        <p:spPr bwMode="gray">
          <a:xfrm>
            <a:off x="252413" y="101600"/>
            <a:ext cx="78930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57200" indent="-457200" algn="l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sz="2200" b="1" i="1">
                <a:solidFill>
                  <a:schemeClr val="hlink"/>
                </a:solidFill>
              </a:rPr>
              <a:t>Ship Recycling Convention</a:t>
            </a:r>
          </a:p>
        </p:txBody>
      </p:sp>
      <p:pic>
        <p:nvPicPr>
          <p:cNvPr id="35843" name="Picture 8" descr="Ship recyc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399"/>
            <a:ext cx="9144000" cy="114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3"/>
          <p:cNvSpPr>
            <a:spLocks noChangeArrowheads="1"/>
          </p:cNvSpPr>
          <p:nvPr/>
        </p:nvSpPr>
        <p:spPr bwMode="gray">
          <a:xfrm>
            <a:off x="141288" y="796925"/>
            <a:ext cx="8842375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7188" indent="-357188" algn="l">
              <a:spcBef>
                <a:spcPct val="25000"/>
              </a:spcBef>
              <a:buClr>
                <a:schemeClr val="hlink"/>
              </a:buClr>
              <a:buSzPct val="85000"/>
              <a:buFont typeface="Arial" pitchFamily="34" charset="0"/>
              <a:buChar char="►"/>
            </a:pPr>
            <a:r>
              <a:rPr lang="fr-FR" dirty="0"/>
              <a:t>Hong Kong International Convention for the </a:t>
            </a:r>
            <a:r>
              <a:rPr lang="fr-FR" dirty="0" err="1"/>
              <a:t>Safe</a:t>
            </a:r>
            <a:r>
              <a:rPr lang="fr-FR" dirty="0"/>
              <a:t> &amp; </a:t>
            </a:r>
            <a:r>
              <a:rPr lang="fr-FR" dirty="0" err="1"/>
              <a:t>Environmentally</a:t>
            </a:r>
            <a:r>
              <a:rPr lang="fr-FR" dirty="0"/>
              <a:t> Sound </a:t>
            </a:r>
            <a:r>
              <a:rPr lang="fr-FR" dirty="0" err="1"/>
              <a:t>Recycling</a:t>
            </a:r>
            <a:r>
              <a:rPr lang="fr-FR" dirty="0"/>
              <a:t> of </a:t>
            </a:r>
            <a:r>
              <a:rPr lang="fr-FR" dirty="0" err="1"/>
              <a:t>Ships</a:t>
            </a:r>
            <a:r>
              <a:rPr lang="fr-FR" dirty="0"/>
              <a:t>, 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adopted in May 2009</a:t>
            </a:r>
          </a:p>
          <a:p>
            <a:pPr marL="357188" indent="-357188" algn="l">
              <a:spcBef>
                <a:spcPct val="25000"/>
              </a:spcBef>
              <a:buClr>
                <a:schemeClr val="hlink"/>
              </a:buClr>
              <a:buSzPct val="85000"/>
              <a:buFont typeface="Arial" pitchFamily="34" charset="0"/>
              <a:buNone/>
            </a:pPr>
            <a:r>
              <a:rPr lang="en-GB" dirty="0"/>
              <a:t>	</a:t>
            </a:r>
            <a:r>
              <a:rPr lang="en-GB" dirty="0">
                <a:solidFill>
                  <a:schemeClr val="accent1"/>
                </a:solidFill>
              </a:rPr>
              <a:t>- Applies to all ships over 500 GT and flagged by a party subject to the convention</a:t>
            </a:r>
          </a:p>
          <a:p>
            <a:pPr marL="357188" indent="-357188" algn="l">
              <a:spcBef>
                <a:spcPct val="25000"/>
              </a:spcBef>
              <a:buClr>
                <a:schemeClr val="hlink"/>
              </a:buClr>
              <a:buSzPct val="85000"/>
              <a:buFont typeface="Arial" pitchFamily="34" charset="0"/>
              <a:buNone/>
            </a:pPr>
            <a:r>
              <a:rPr lang="en-GB" dirty="0">
                <a:solidFill>
                  <a:schemeClr val="accent1"/>
                </a:solidFill>
              </a:rPr>
              <a:t>	- In force 24 months after ratification by 15 states for 40% world </a:t>
            </a:r>
            <a:r>
              <a:rPr lang="en-GB" dirty="0" err="1">
                <a:solidFill>
                  <a:schemeClr val="accent1"/>
                </a:solidFill>
              </a:rPr>
              <a:t>gt</a:t>
            </a:r>
            <a:r>
              <a:rPr lang="en-GB" dirty="0">
                <a:solidFill>
                  <a:schemeClr val="accent1"/>
                </a:solidFill>
              </a:rPr>
              <a:t> and 3% recycling capacity.</a:t>
            </a:r>
          </a:p>
          <a:p>
            <a:pPr marL="357188" indent="-357188" algn="l">
              <a:spcBef>
                <a:spcPct val="25000"/>
              </a:spcBef>
              <a:buClr>
                <a:schemeClr val="hlink"/>
              </a:buClr>
              <a:buSzPct val="85000"/>
              <a:buFont typeface="Arial" pitchFamily="34" charset="0"/>
              <a:buNone/>
            </a:pPr>
            <a:r>
              <a:rPr lang="en-GB" dirty="0">
                <a:solidFill>
                  <a:schemeClr val="accent1"/>
                </a:solidFill>
              </a:rPr>
              <a:t>	- EU considering to require all ship calling EU ports and EU-flagged ships to have an updated inventory for hazardous materials </a:t>
            </a:r>
            <a:r>
              <a:rPr lang="en-GB" b="1" dirty="0">
                <a:solidFill>
                  <a:schemeClr val="accent1"/>
                </a:solidFill>
              </a:rPr>
              <a:t>from 2014</a:t>
            </a:r>
            <a:r>
              <a:rPr lang="en-GB" dirty="0">
                <a:solidFill>
                  <a:schemeClr val="accent1"/>
                </a:solidFill>
              </a:rPr>
              <a:t> for new ships and for existing ships ≥15 years.</a:t>
            </a:r>
          </a:p>
          <a:p>
            <a:pPr marL="357188" indent="-357188" algn="l">
              <a:spcBef>
                <a:spcPts val="1200"/>
              </a:spcBef>
              <a:buClr>
                <a:schemeClr val="hlink"/>
              </a:buClr>
              <a:buSzPct val="85000"/>
              <a:buFont typeface="Arial" pitchFamily="34" charset="0"/>
              <a:buChar char="►"/>
            </a:pPr>
            <a:r>
              <a:rPr lang="en-US" dirty="0"/>
              <a:t>Once the Convention is in force ship owners will need :</a:t>
            </a:r>
            <a:endParaRPr lang="en-GB" dirty="0"/>
          </a:p>
          <a:p>
            <a:pPr marL="357188" indent="-357188" algn="l">
              <a:spcBef>
                <a:spcPct val="25000"/>
              </a:spcBef>
              <a:buClr>
                <a:schemeClr val="hlink"/>
              </a:buClr>
              <a:buSzPct val="85000"/>
              <a:buFont typeface="Arial" pitchFamily="34" charset="0"/>
              <a:buNone/>
            </a:pPr>
            <a:r>
              <a:rPr lang="en-GB" dirty="0"/>
              <a:t>	- </a:t>
            </a:r>
            <a:r>
              <a:rPr lang="en-GB" dirty="0">
                <a:solidFill>
                  <a:schemeClr val="accent1"/>
                </a:solidFill>
              </a:rPr>
              <a:t>An Inventory of Hazardous Materials (IHM) which must be verified and maintained throughout the life of the ship </a:t>
            </a:r>
          </a:p>
          <a:p>
            <a:pPr marL="357188" indent="-357188" algn="l">
              <a:spcBef>
                <a:spcPct val="25000"/>
              </a:spcBef>
              <a:buClr>
                <a:schemeClr val="hlink"/>
              </a:buClr>
              <a:buSzPct val="85000"/>
              <a:buFontTx/>
              <a:buNone/>
            </a:pPr>
            <a:r>
              <a:rPr lang="en-GB" dirty="0">
                <a:solidFill>
                  <a:schemeClr val="accent1"/>
                </a:solidFill>
              </a:rPr>
              <a:t>	- Safe and environmentally sound ship recycling plan (to detail process yards must implement)</a:t>
            </a:r>
          </a:p>
          <a:p>
            <a:pPr marL="357188" indent="-357188" algn="l">
              <a:spcBef>
                <a:spcPct val="25000"/>
              </a:spcBef>
              <a:buClr>
                <a:schemeClr val="hlink"/>
              </a:buClr>
              <a:buSzPct val="85000"/>
              <a:buFontTx/>
              <a:buNone/>
            </a:pPr>
            <a:r>
              <a:rPr lang="en-GB" dirty="0">
                <a:solidFill>
                  <a:schemeClr val="accent1"/>
                </a:solidFill>
              </a:rPr>
              <a:t>	- A ship recycling plan developed by the authorised recycling facility to fit with the above plan</a:t>
            </a:r>
          </a:p>
          <a:p>
            <a:pPr marL="357188" indent="-357188" algn="l">
              <a:spcBef>
                <a:spcPct val="25000"/>
              </a:spcBef>
              <a:buClr>
                <a:schemeClr val="hlink"/>
              </a:buClr>
              <a:buSzPct val="85000"/>
              <a:buFont typeface="Arial" pitchFamily="34" charset="0"/>
              <a:buNone/>
            </a:pPr>
            <a:r>
              <a:rPr lang="en-GB" dirty="0">
                <a:solidFill>
                  <a:schemeClr val="accent1"/>
                </a:solidFill>
              </a:rPr>
              <a:t>	</a:t>
            </a:r>
            <a:r>
              <a:rPr lang="en-US" dirty="0">
                <a:solidFill>
                  <a:schemeClr val="accent1"/>
                </a:solidFill>
              </a:rPr>
              <a:t>- </a:t>
            </a:r>
            <a:r>
              <a:rPr lang="en-US" dirty="0" err="1">
                <a:solidFill>
                  <a:schemeClr val="accent1"/>
                </a:solidFill>
              </a:rPr>
              <a:t>Authorisation</a:t>
            </a:r>
            <a:r>
              <a:rPr lang="en-US" dirty="0">
                <a:solidFill>
                  <a:schemeClr val="accent1"/>
                </a:solidFill>
              </a:rPr>
              <a:t> by the administration of the ship recycling facilities to proceed</a:t>
            </a:r>
          </a:p>
        </p:txBody>
      </p:sp>
      <p:pic>
        <p:nvPicPr>
          <p:cNvPr id="16386" name="Picture 2" descr="http://us.cdn3.123rf.com/168nwm/kgtoh/kgtoh0903/kgtoh090301284/4566081-recycling-symbol-oko-umweltfreundliche-nachhaltigkeit-illustr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026" y="41184"/>
            <a:ext cx="1007654" cy="75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93313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02" name="Rectangle 2"/>
          <p:cNvSpPr>
            <a:spLocks noGrp="1" noChangeArrowheads="1"/>
          </p:cNvSpPr>
          <p:nvPr>
            <p:ph type="title" idx="4294967295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GB" sz="2800" i="1" dirty="0" smtClean="0">
                <a:solidFill>
                  <a:srgbClr val="B0002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MEDIA </a:t>
            </a:r>
            <a:r>
              <a:rPr lang="en-GB" i="1" dirty="0" smtClean="0">
                <a:solidFill>
                  <a:srgbClr val="B0002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i="1" dirty="0" smtClean="0">
                <a:solidFill>
                  <a:srgbClr val="B0002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i="1" dirty="0" smtClean="0">
                <a:solidFill>
                  <a:srgbClr val="B0002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stronger interest on environmental themes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652" y="3814440"/>
            <a:ext cx="1570279" cy="209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4759">
            <a:off x="1035492" y="1325796"/>
            <a:ext cx="14478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7951">
            <a:off x="3971545" y="3593062"/>
            <a:ext cx="2054645" cy="273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5771">
            <a:off x="1372275" y="3511281"/>
            <a:ext cx="2222035" cy="28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762">
            <a:off x="4764325" y="1241816"/>
            <a:ext cx="1540238" cy="2158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5709">
            <a:off x="6652594" y="1466882"/>
            <a:ext cx="1653539" cy="2091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44" y="1052018"/>
            <a:ext cx="1711427" cy="235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77175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413" y="101600"/>
            <a:ext cx="7893050" cy="65604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GB" i="1" dirty="0" smtClean="0">
                <a:solidFill>
                  <a:srgbClr val="B0002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Buying PUBLIC more strategic &amp;</a:t>
            </a:r>
            <a:br>
              <a:rPr lang="en-GB" i="1" dirty="0" smtClean="0">
                <a:solidFill>
                  <a:srgbClr val="B0002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i="1" dirty="0" smtClean="0">
                <a:solidFill>
                  <a:srgbClr val="B0002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asking for transparency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9288">
            <a:off x="5699760" y="3268300"/>
            <a:ext cx="304800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5751">
            <a:off x="6623956" y="1256021"/>
            <a:ext cx="1905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2248">
            <a:off x="3931173" y="2653256"/>
            <a:ext cx="1490662" cy="189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0284">
            <a:off x="318725" y="4814343"/>
            <a:ext cx="2477476" cy="1649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007" y="4749564"/>
            <a:ext cx="21431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578" y="1383497"/>
            <a:ext cx="10572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2" y="851977"/>
            <a:ext cx="3349041" cy="189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 descr="http://www.utopia.de/uploads/assets/user/23453/Symbol-Fu-auf-Melon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517" y="1368128"/>
            <a:ext cx="859906" cy="85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modeopfer110.de/uploads/pics/oeko-zertifizierungen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78" y="283423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9330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gray">
          <a:xfrm>
            <a:off x="1831975" y="847725"/>
            <a:ext cx="6680200" cy="258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82563" indent="-182563" defTabSz="912813">
              <a:spcBef>
                <a:spcPct val="40000"/>
              </a:spcBef>
              <a:buClr>
                <a:schemeClr val="hlink"/>
              </a:buClr>
              <a:buSzPct val="85000"/>
              <a:buFont typeface="Arial" pitchFamily="34" charset="0"/>
              <a:buChar char="►"/>
            </a:pPr>
            <a:r>
              <a:rPr lang="en-GB" sz="1600" b="1" dirty="0"/>
              <a:t>A global overcapacity:</a:t>
            </a:r>
          </a:p>
          <a:p>
            <a:pPr marL="427038" lvl="1" indent="-141288" defTabSz="912813">
              <a:spcBef>
                <a:spcPct val="25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</a:pPr>
            <a:r>
              <a:rPr lang="en-GB" sz="1600" b="1" dirty="0"/>
              <a:t>Global overcapacity of recent ships</a:t>
            </a:r>
          </a:p>
          <a:p>
            <a:pPr marL="427038" lvl="1" indent="-141288" defTabSz="912813">
              <a:spcBef>
                <a:spcPct val="25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</a:pPr>
            <a:r>
              <a:rPr lang="en-GB" sz="1600" b="1" dirty="0"/>
              <a:t>Low rates  in the </a:t>
            </a:r>
            <a:r>
              <a:rPr lang="en-GB" sz="1600" b="1" dirty="0" smtClean="0"/>
              <a:t>major </a:t>
            </a:r>
            <a:r>
              <a:rPr lang="en-GB" sz="1600" b="1" dirty="0"/>
              <a:t>markets ( bulk carriers, oil tankers, containerships) </a:t>
            </a:r>
          </a:p>
          <a:p>
            <a:pPr marL="427038" lvl="1" indent="-141288" defTabSz="912813">
              <a:spcBef>
                <a:spcPct val="25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</a:pPr>
            <a:r>
              <a:rPr lang="en-US" sz="1600" b="1" dirty="0"/>
              <a:t>Conclusion from 2012 BRS annual report: </a:t>
            </a:r>
            <a:r>
              <a:rPr lang="en-US" sz="1600" dirty="0"/>
              <a:t>“</a:t>
            </a:r>
            <a:r>
              <a:rPr lang="en-US" sz="1600" i="1" dirty="0">
                <a:solidFill>
                  <a:srgbClr val="C00000"/>
                </a:solidFill>
              </a:rPr>
              <a:t>With soaring fuel prices and falling freight rates, it is now critical that shipowners economize and place the emphasis on reducing fuel costs rather than expecting increased earnings</a:t>
            </a:r>
            <a:r>
              <a:rPr lang="en-US" sz="1600" i="1" dirty="0"/>
              <a:t>.</a:t>
            </a:r>
            <a:r>
              <a:rPr lang="en-US" sz="1600" dirty="0"/>
              <a:t>”</a:t>
            </a:r>
            <a:endParaRPr lang="en-GB" sz="1600" b="1" dirty="0"/>
          </a:p>
          <a:p>
            <a:pPr marL="182563" indent="-182563" defTabSz="912813">
              <a:spcBef>
                <a:spcPct val="40000"/>
              </a:spcBef>
              <a:buClr>
                <a:schemeClr val="hlink"/>
              </a:buClr>
              <a:buSzPct val="85000"/>
              <a:buFont typeface="Arial" pitchFamily="34" charset="0"/>
              <a:buNone/>
            </a:pPr>
            <a:endParaRPr lang="en-GB" sz="2000" b="1" dirty="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gray">
          <a:xfrm>
            <a:off x="227013" y="842963"/>
            <a:ext cx="1392237" cy="2293937"/>
          </a:xfrm>
          <a:prstGeom prst="rect">
            <a:avLst/>
          </a:prstGeom>
          <a:solidFill>
            <a:srgbClr val="D7E0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dir="108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lIns="91434" tIns="45718" rIns="72000" bIns="45718" anchor="ctr"/>
          <a:lstStyle/>
          <a:p>
            <a:pPr defTabSz="912813" eaLnBrk="0" hangingPunct="0"/>
            <a:r>
              <a:rPr lang="en-GB" b="1" dirty="0"/>
              <a:t>Shipping </a:t>
            </a:r>
          </a:p>
          <a:p>
            <a:pPr defTabSz="912813" eaLnBrk="0" hangingPunct="0"/>
            <a:r>
              <a:rPr lang="en-GB" b="1" dirty="0"/>
              <a:t>Crisis</a:t>
            </a:r>
          </a:p>
          <a:p>
            <a:pPr defTabSz="912813" eaLnBrk="0" hangingPunct="0"/>
            <a:endParaRPr lang="en-GB" sz="1400" b="1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gray">
          <a:xfrm>
            <a:off x="250825" y="3500438"/>
            <a:ext cx="1368425" cy="2095500"/>
          </a:xfrm>
          <a:prstGeom prst="rect">
            <a:avLst/>
          </a:prstGeom>
          <a:solidFill>
            <a:srgbClr val="D7E0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5400" dir="10800000" algn="ctr" rotWithShape="0">
                    <a:schemeClr val="accent1"/>
                  </a:outerShdw>
                </a:effectLst>
              </a14:hiddenEffects>
            </a:ext>
          </a:extLst>
        </p:spPr>
        <p:txBody>
          <a:bodyPr lIns="91434" tIns="45718" rIns="72000" bIns="45718" anchor="ctr"/>
          <a:lstStyle/>
          <a:p>
            <a:pPr defTabSz="912813" eaLnBrk="0" hangingPunct="0"/>
            <a:r>
              <a:rPr lang="en-GB" b="1" dirty="0" smtClean="0"/>
              <a:t>Energy</a:t>
            </a:r>
          </a:p>
          <a:p>
            <a:pPr defTabSz="912813" eaLnBrk="0" hangingPunct="0"/>
            <a:r>
              <a:rPr lang="en-GB" b="1" dirty="0" smtClean="0"/>
              <a:t>Efficiency</a:t>
            </a:r>
          </a:p>
          <a:p>
            <a:pPr defTabSz="912813" eaLnBrk="0" hangingPunct="0"/>
            <a:r>
              <a:rPr lang="en-GB" b="1" dirty="0" smtClean="0"/>
              <a:t>is key</a:t>
            </a:r>
            <a:endParaRPr lang="en-GB" b="1" dirty="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gray">
          <a:xfrm>
            <a:off x="1763713" y="3509963"/>
            <a:ext cx="6680200" cy="299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182563" indent="-182563" defTabSz="912813">
              <a:spcBef>
                <a:spcPct val="50000"/>
              </a:spcBef>
              <a:buClr>
                <a:schemeClr val="hlink"/>
              </a:buClr>
              <a:buSzPct val="85000"/>
              <a:buFont typeface="Arial" pitchFamily="34" charset="0"/>
              <a:buChar char="►"/>
            </a:pPr>
            <a:r>
              <a:rPr lang="en-GB" sz="1600" b="1" dirty="0" smtClean="0"/>
              <a:t>Improvement of energy efficiency is essential to reduce operating costs of existing fleet and to shorten the crisis by accelerating  obsolescence of the existing tonnage. </a:t>
            </a:r>
          </a:p>
          <a:p>
            <a:pPr marL="742950" lvl="1" indent="-285750" defTabSz="912813">
              <a:spcBef>
                <a:spcPct val="500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</a:pPr>
            <a:r>
              <a:rPr lang="en-GB" sz="1600" b="1" dirty="0" smtClean="0"/>
              <a:t>Reduce fuel costs of existing vessels (slow steaming, trim optimisation, effective implementation of SEEMP)</a:t>
            </a:r>
          </a:p>
          <a:p>
            <a:pPr marL="742950" lvl="1" indent="-285750" defTabSz="912813">
              <a:spcBef>
                <a:spcPct val="50000"/>
              </a:spcBef>
              <a:buClr>
                <a:schemeClr val="accent1"/>
              </a:buClr>
              <a:buSzPct val="150000"/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C00000"/>
                </a:solidFill>
              </a:rPr>
              <a:t>Develop new designs with increased efficiency</a:t>
            </a:r>
          </a:p>
          <a:p>
            <a:pPr marL="285750" lvl="1" defTabSz="912813">
              <a:spcBef>
                <a:spcPct val="25000"/>
              </a:spcBef>
              <a:buClr>
                <a:schemeClr val="accent1"/>
              </a:buClr>
              <a:buSzPct val="50000"/>
            </a:pPr>
            <a:r>
              <a:rPr lang="en-GB" sz="1600" b="1" dirty="0">
                <a:solidFill>
                  <a:srgbClr val="C00000"/>
                </a:solidFill>
              </a:rPr>
              <a:t> </a:t>
            </a:r>
            <a:r>
              <a:rPr lang="en-GB" sz="1600" b="1" dirty="0" smtClean="0">
                <a:solidFill>
                  <a:srgbClr val="C00000"/>
                </a:solidFill>
              </a:rPr>
              <a:t>       measured by EEDI  (20% reduction) </a:t>
            </a:r>
            <a:endParaRPr lang="en-GB" sz="1600" b="1" dirty="0">
              <a:solidFill>
                <a:srgbClr val="C00000"/>
              </a:solidFill>
            </a:endParaRPr>
          </a:p>
          <a:p>
            <a:pPr marL="427038" lvl="1" indent="-141288" defTabSz="912813">
              <a:spcBef>
                <a:spcPct val="25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</a:pPr>
            <a:endParaRPr lang="en-GB" sz="1600" b="1" dirty="0"/>
          </a:p>
          <a:p>
            <a:pPr marL="427038" lvl="1" indent="-141288" defTabSz="912813">
              <a:spcBef>
                <a:spcPct val="25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</a:pPr>
            <a:endParaRPr lang="en-GB" sz="1600" b="1" dirty="0"/>
          </a:p>
          <a:p>
            <a:pPr marL="182563" indent="-182563" defTabSz="912813">
              <a:spcBef>
                <a:spcPct val="40000"/>
              </a:spcBef>
              <a:buClr>
                <a:schemeClr val="hlink"/>
              </a:buClr>
              <a:buSzPct val="85000"/>
              <a:buFont typeface="Arial" pitchFamily="34" charset="0"/>
              <a:buNone/>
            </a:pPr>
            <a:endParaRPr lang="en-GB" sz="1600" b="1" dirty="0"/>
          </a:p>
        </p:txBody>
      </p:sp>
      <p:sp>
        <p:nvSpPr>
          <p:cNvPr id="615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52413" y="101600"/>
            <a:ext cx="8623300" cy="654050"/>
          </a:xfrm>
          <a:solidFill>
            <a:schemeClr val="tx2">
              <a:lumMod val="20000"/>
              <a:lumOff val="80000"/>
            </a:schemeClr>
          </a:solidFill>
          <a:extLst/>
        </p:spPr>
        <p:txBody>
          <a:bodyPr/>
          <a:lstStyle/>
          <a:p>
            <a:pPr marL="0" indent="0" eaLnBrk="1" hangingPunct="1">
              <a:tabLst>
                <a:tab pos="447675" algn="l"/>
              </a:tabLst>
            </a:pPr>
            <a:r>
              <a:rPr lang="en-GB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/>
                <a:cs typeface="SimSun"/>
              </a:rPr>
              <a:t>SHIPPING </a:t>
            </a:r>
            <a:r>
              <a:rPr lang="en-GB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/>
                <a:cs typeface="SimSun"/>
                <a:sym typeface="Wingdings" pitchFamily="2" charset="2"/>
              </a:rPr>
              <a:t> </a:t>
            </a:r>
            <a:r>
              <a:rPr lang="en-GB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imSun"/>
                <a:cs typeface="SimSun"/>
              </a:rPr>
              <a:t>Present situation in 2013 </a:t>
            </a: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/>
              <a:cs typeface="SimSun"/>
            </a:endParaRPr>
          </a:p>
        </p:txBody>
      </p:sp>
      <p:pic>
        <p:nvPicPr>
          <p:cNvPr id="615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0" y="5247775"/>
            <a:ext cx="2049463" cy="131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29648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908425" y="3501008"/>
            <a:ext cx="4835525" cy="204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rIns="0"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273A55"/>
              </a:buClr>
              <a:buSzPct val="100000"/>
              <a:buFontTx/>
              <a:buNone/>
              <a:defRPr/>
            </a:pPr>
            <a:r>
              <a:rPr lang="en-GB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MORE EFFICIENT NEWBUILDINGS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273A55"/>
              </a:buClr>
              <a:buSzPct val="100000"/>
              <a:buFontTx/>
              <a:buNone/>
              <a:defRPr/>
            </a:pPr>
            <a:endParaRPr lang="en-GB" sz="2000" b="1" dirty="0" smtClean="0">
              <a:latin typeface="Century Gothic" pitchFamily="34" charset="0"/>
              <a:ea typeface="ＭＳ Ｐゴシック" pitchFamily="34" charset="-128"/>
            </a:endParaRPr>
          </a:p>
        </p:txBody>
      </p:sp>
      <p:pic>
        <p:nvPicPr>
          <p:cNvPr id="7171" name="Picture 5" descr="articleimagelowres_LL_20110617_60445_A_006_205206617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735263"/>
            <a:ext cx="3330575" cy="368458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24354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2888" y="949325"/>
            <a:ext cx="8626475" cy="5040313"/>
          </a:xfrm>
        </p:spPr>
        <p:txBody>
          <a:bodyPr/>
          <a:lstStyle/>
          <a:p>
            <a:pPr eaLnBrk="1" hangingPunct="1"/>
            <a:r>
              <a:rPr lang="en-GB" b="1" dirty="0" smtClean="0"/>
              <a:t>IMO developed a tool to measure (compare) energy efficiency of ship designs: the EEDI</a:t>
            </a:r>
            <a:r>
              <a:rPr lang="en-GB" sz="2400" b="1" dirty="0" smtClean="0"/>
              <a:t> </a:t>
            </a:r>
          </a:p>
          <a:p>
            <a:pPr lvl="1" eaLnBrk="1" hangingPunct="1"/>
            <a:r>
              <a:rPr lang="en-GB" sz="1600" b="1" dirty="0" smtClean="0"/>
              <a:t>Not  perfect (no consideration of seaworthiness and economy of scale of large ships) but usable</a:t>
            </a:r>
          </a:p>
          <a:p>
            <a:pPr lvl="1" eaLnBrk="1" hangingPunct="1"/>
            <a:r>
              <a:rPr lang="en-GB" sz="1600" b="1" dirty="0" smtClean="0"/>
              <a:t>Progressively applicable to the majority of ship types</a:t>
            </a:r>
          </a:p>
          <a:p>
            <a:pPr eaLnBrk="1" hangingPunct="1"/>
            <a:r>
              <a:rPr lang="en-GB" b="1" dirty="0" smtClean="0"/>
              <a:t>Significant improvements of energy efficiency of new designs are possible ( about 20% reduction of fuel consumption) </a:t>
            </a:r>
          </a:p>
          <a:p>
            <a:pPr lvl="1" eaLnBrk="1" hangingPunct="1"/>
            <a:r>
              <a:rPr lang="en-GB" b="1" dirty="0" smtClean="0"/>
              <a:t>Optimisation of hull lines and hull/propeller interactions</a:t>
            </a:r>
          </a:p>
          <a:p>
            <a:pPr lvl="1" eaLnBrk="1" hangingPunct="1"/>
            <a:r>
              <a:rPr lang="en-GB" b="1" dirty="0" smtClean="0"/>
              <a:t>Addition of energy-saving devices (hydrodynamic  devices or better energy management)</a:t>
            </a:r>
          </a:p>
          <a:p>
            <a:pPr marL="263525" lvl="1" indent="0" eaLnBrk="1" hangingPunct="1">
              <a:buNone/>
            </a:pPr>
            <a:endParaRPr lang="en-GB" dirty="0" smtClean="0"/>
          </a:p>
          <a:p>
            <a:pPr eaLnBrk="1" hangingPunct="1"/>
            <a:endParaRPr lang="en-GB" sz="1800" dirty="0" smtClean="0"/>
          </a:p>
          <a:p>
            <a:pPr eaLnBrk="1" hangingPunct="1"/>
            <a:endParaRPr lang="en-GB" sz="1800" dirty="0" smtClean="0"/>
          </a:p>
        </p:txBody>
      </p:sp>
      <p:sp>
        <p:nvSpPr>
          <p:cNvPr id="38915" name="Titre 1"/>
          <p:cNvSpPr txBox="1">
            <a:spLocks/>
          </p:cNvSpPr>
          <p:nvPr/>
        </p:nvSpPr>
        <p:spPr bwMode="gray">
          <a:xfrm>
            <a:off x="273050" y="73025"/>
            <a:ext cx="818673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sz="2400" b="1" dirty="0" smtClean="0">
                <a:solidFill>
                  <a:schemeClr val="hlink"/>
                </a:solidFill>
              </a:rPr>
              <a:t>ENERGY-EFFICIENT NEWBUILDINGS</a:t>
            </a:r>
            <a:endParaRPr lang="en-GB" sz="2400" b="1" dirty="0">
              <a:solidFill>
                <a:schemeClr val="hlink"/>
              </a:solidFill>
            </a:endParaRPr>
          </a:p>
        </p:txBody>
      </p:sp>
      <p:pic>
        <p:nvPicPr>
          <p:cNvPr id="19458" name="Picture 2" descr="http://t2.ftcdn.net/jpg/00/33/50/67/400_F_33506772_5Oy5LYx8KPj97eV1oVhmJ98tzjVQTMr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471" y="4490630"/>
            <a:ext cx="2914832" cy="193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60935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3416" y="908720"/>
            <a:ext cx="8563298" cy="2647950"/>
          </a:xfrm>
          <a:noFill/>
        </p:spPr>
        <p:txBody>
          <a:bodyPr/>
          <a:lstStyle/>
          <a:p>
            <a:pPr marL="0" indent="0" eaLnBrk="1" hangingPunct="1">
              <a:buNone/>
              <a:tabLst>
                <a:tab pos="182563" algn="l"/>
              </a:tabLst>
            </a:pPr>
            <a:r>
              <a:rPr lang="en-GB" sz="1800" dirty="0" smtClean="0"/>
              <a:t>The EEDI </a:t>
            </a:r>
            <a:r>
              <a:rPr lang="en-US" sz="1800" dirty="0" smtClean="0"/>
              <a:t>of ships is to be calculated according to IMO guidelines:	</a:t>
            </a:r>
          </a:p>
          <a:p>
            <a:pPr marL="822325" lvl="1" indent="-285750" eaLnBrk="1" hangingPunct="1">
              <a:tabLst>
                <a:tab pos="182563" algn="l"/>
              </a:tabLst>
            </a:pPr>
            <a:r>
              <a:rPr lang="en-US" sz="1600" dirty="0" smtClean="0"/>
              <a:t>Original document : MEPC Circ.1/681</a:t>
            </a:r>
          </a:p>
          <a:p>
            <a:pPr marL="822325" lvl="1" indent="-285750" eaLnBrk="1" hangingPunct="1">
              <a:tabLst>
                <a:tab pos="182563" algn="l"/>
              </a:tabLst>
            </a:pPr>
            <a:r>
              <a:rPr lang="en-US" sz="1600" dirty="0" smtClean="0"/>
              <a:t>Calculation guidelines adopted at MEPC 63: Resolution MEPC 213(63)</a:t>
            </a:r>
          </a:p>
          <a:p>
            <a:pPr marL="822325" lvl="1" indent="-285750" eaLnBrk="1" hangingPunct="1">
              <a:tabLst>
                <a:tab pos="182563" algn="l"/>
              </a:tabLst>
            </a:pPr>
            <a:r>
              <a:rPr lang="en-GB" dirty="0" smtClean="0"/>
              <a:t>Formula:</a:t>
            </a:r>
          </a:p>
          <a:p>
            <a:pPr marL="357188" indent="-357188" eaLnBrk="1" hangingPunct="1">
              <a:buFont typeface="Arial" pitchFamily="34" charset="0"/>
              <a:buNone/>
              <a:tabLst>
                <a:tab pos="182563" algn="l"/>
              </a:tabLst>
            </a:pPr>
            <a:endParaRPr lang="en-GB" sz="1800" dirty="0" smtClean="0"/>
          </a:p>
          <a:p>
            <a:pPr marL="357188" indent="-357188" eaLnBrk="1" hangingPunct="1">
              <a:tabLst>
                <a:tab pos="182563" algn="l"/>
              </a:tabLst>
            </a:pPr>
            <a:endParaRPr lang="en-GB" dirty="0" smtClean="0"/>
          </a:p>
          <a:p>
            <a:pPr marL="822325" lvl="1" indent="-285750" eaLnBrk="1" hangingPunct="1">
              <a:buFont typeface="Wingdings" pitchFamily="2" charset="2"/>
              <a:buNone/>
              <a:tabLst>
                <a:tab pos="182563" algn="l"/>
              </a:tabLst>
            </a:pPr>
            <a:endParaRPr lang="en-US" dirty="0" smtClean="0"/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gray">
          <a:xfrm>
            <a:off x="215106" y="173355"/>
            <a:ext cx="78930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800000"/>
                </a:solidFill>
                <a:latin typeface="Century Gothic"/>
                <a:cs typeface="Century Gothic"/>
              </a:rPr>
              <a:t>EEDI </a:t>
            </a:r>
            <a:r>
              <a:rPr lang="en-GB" sz="2400" b="1" dirty="0" smtClean="0">
                <a:solidFill>
                  <a:srgbClr val="800000"/>
                </a:solidFill>
                <a:latin typeface="Century Gothic"/>
                <a:cs typeface="Century Gothic"/>
              </a:rPr>
              <a:t>and Design innovations</a:t>
            </a:r>
            <a:endParaRPr lang="en-GB" sz="2400" b="1" dirty="0">
              <a:solidFill>
                <a:srgbClr val="800000"/>
              </a:solidFill>
              <a:latin typeface="Century Gothic"/>
              <a:cs typeface="Century Gothic"/>
            </a:endParaRPr>
          </a:p>
        </p:txBody>
      </p:sp>
      <p:grpSp>
        <p:nvGrpSpPr>
          <p:cNvPr id="18437" name="Group 33"/>
          <p:cNvGrpSpPr>
            <a:grpSpLocks/>
          </p:cNvGrpSpPr>
          <p:nvPr/>
        </p:nvGrpSpPr>
        <p:grpSpPr bwMode="auto">
          <a:xfrm>
            <a:off x="400050" y="3516313"/>
            <a:ext cx="4668838" cy="731837"/>
            <a:chOff x="252" y="2215"/>
            <a:chExt cx="2941" cy="461"/>
          </a:xfrm>
        </p:grpSpPr>
        <p:sp>
          <p:nvSpPr>
            <p:cNvPr id="18456" name="Rectangle 6"/>
            <p:cNvSpPr>
              <a:spLocks noChangeArrowheads="1"/>
            </p:cNvSpPr>
            <p:nvPr/>
          </p:nvSpPr>
          <p:spPr bwMode="gray">
            <a:xfrm>
              <a:off x="252" y="2215"/>
              <a:ext cx="285" cy="332"/>
            </a:xfrm>
            <a:prstGeom prst="rect">
              <a:avLst/>
            </a:prstGeom>
            <a:noFill/>
            <a:ln w="19050" algn="ctr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lnSpc>
                  <a:spcPct val="90000"/>
                </a:lnSpc>
                <a:spcBef>
                  <a:spcPct val="70000"/>
                </a:spcBef>
                <a:spcAft>
                  <a:spcPct val="0"/>
                </a:spcAft>
                <a:buFontTx/>
                <a:buChar char="•"/>
              </a:pPr>
              <a:endParaRPr lang="en-GB" sz="1600" smtClean="0">
                <a:solidFill>
                  <a:srgbClr val="19324B"/>
                </a:solidFill>
              </a:endParaRPr>
            </a:p>
          </p:txBody>
        </p:sp>
        <p:sp>
          <p:nvSpPr>
            <p:cNvPr id="18457" name="Rectangle 7"/>
            <p:cNvSpPr>
              <a:spLocks noChangeArrowheads="1"/>
            </p:cNvSpPr>
            <p:nvPr/>
          </p:nvSpPr>
          <p:spPr bwMode="gray">
            <a:xfrm>
              <a:off x="2496" y="2255"/>
              <a:ext cx="251" cy="256"/>
            </a:xfrm>
            <a:prstGeom prst="rect">
              <a:avLst/>
            </a:prstGeom>
            <a:noFill/>
            <a:ln w="19050" algn="ctr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lnSpc>
                  <a:spcPct val="90000"/>
                </a:lnSpc>
                <a:spcBef>
                  <a:spcPct val="70000"/>
                </a:spcBef>
                <a:spcAft>
                  <a:spcPct val="0"/>
                </a:spcAft>
                <a:buFontTx/>
                <a:buChar char="•"/>
              </a:pPr>
              <a:endParaRPr lang="en-GB" sz="1600" smtClean="0">
                <a:solidFill>
                  <a:srgbClr val="19324B"/>
                </a:solidFill>
              </a:endParaRPr>
            </a:p>
          </p:txBody>
        </p:sp>
        <p:sp>
          <p:nvSpPr>
            <p:cNvPr id="18458" name="Rectangle 8"/>
            <p:cNvSpPr>
              <a:spLocks noChangeArrowheads="1"/>
            </p:cNvSpPr>
            <p:nvPr/>
          </p:nvSpPr>
          <p:spPr bwMode="gray">
            <a:xfrm>
              <a:off x="2471" y="2537"/>
              <a:ext cx="223" cy="139"/>
            </a:xfrm>
            <a:prstGeom prst="rect">
              <a:avLst/>
            </a:prstGeom>
            <a:noFill/>
            <a:ln w="19050" algn="ctr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lnSpc>
                  <a:spcPct val="90000"/>
                </a:lnSpc>
                <a:spcBef>
                  <a:spcPct val="70000"/>
                </a:spcBef>
                <a:spcAft>
                  <a:spcPct val="0"/>
                </a:spcAft>
                <a:buFontTx/>
                <a:buChar char="•"/>
              </a:pPr>
              <a:endParaRPr lang="en-GB" sz="1600" smtClean="0">
                <a:solidFill>
                  <a:srgbClr val="19324B"/>
                </a:solidFill>
              </a:endParaRPr>
            </a:p>
          </p:txBody>
        </p:sp>
        <p:sp>
          <p:nvSpPr>
            <p:cNvPr id="18459" name="Rectangle 9"/>
            <p:cNvSpPr>
              <a:spLocks noChangeArrowheads="1"/>
            </p:cNvSpPr>
            <p:nvPr/>
          </p:nvSpPr>
          <p:spPr bwMode="gray">
            <a:xfrm>
              <a:off x="3085" y="2534"/>
              <a:ext cx="108" cy="139"/>
            </a:xfrm>
            <a:prstGeom prst="rect">
              <a:avLst/>
            </a:prstGeom>
            <a:noFill/>
            <a:ln w="19050" algn="ctr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lnSpc>
                  <a:spcPct val="90000"/>
                </a:lnSpc>
                <a:spcBef>
                  <a:spcPct val="70000"/>
                </a:spcBef>
                <a:spcAft>
                  <a:spcPct val="0"/>
                </a:spcAft>
                <a:buFontTx/>
                <a:buChar char="•"/>
              </a:pPr>
              <a:endParaRPr lang="en-GB" sz="1600" smtClean="0">
                <a:solidFill>
                  <a:srgbClr val="19324B"/>
                </a:solidFill>
              </a:endParaRPr>
            </a:p>
          </p:txBody>
        </p:sp>
      </p:grpSp>
      <p:graphicFrame>
        <p:nvGraphicFramePr>
          <p:cNvPr id="18454" name="Object 25"/>
          <p:cNvGraphicFramePr>
            <a:graphicFrameLocks noChangeAspect="1"/>
          </p:cNvGraphicFramePr>
          <p:nvPr/>
        </p:nvGraphicFramePr>
        <p:xfrm>
          <a:off x="363538" y="3529013"/>
          <a:ext cx="8543925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3" name="Equation" r:id="rId4" imgW="9182100" imgH="749300" progId="Equation.3">
                  <p:embed/>
                </p:oleObj>
              </mc:Choice>
              <mc:Fallback>
                <p:oleObj name="Equation" r:id="rId4" imgW="9182100" imgH="749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3529013"/>
                        <a:ext cx="8543925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40" name="Group 32"/>
          <p:cNvGrpSpPr>
            <a:grpSpLocks/>
          </p:cNvGrpSpPr>
          <p:nvPr/>
        </p:nvGrpSpPr>
        <p:grpSpPr bwMode="auto">
          <a:xfrm>
            <a:off x="887413" y="2919413"/>
            <a:ext cx="7953375" cy="1863725"/>
            <a:chOff x="559" y="1839"/>
            <a:chExt cx="5010" cy="1174"/>
          </a:xfrm>
        </p:grpSpPr>
        <p:sp>
          <p:nvSpPr>
            <p:cNvPr id="18441" name="AutoShape 10"/>
            <p:cNvSpPr>
              <a:spLocks/>
            </p:cNvSpPr>
            <p:nvPr/>
          </p:nvSpPr>
          <p:spPr bwMode="gray">
            <a:xfrm rot="5400000">
              <a:off x="1012" y="1676"/>
              <a:ext cx="100" cy="1005"/>
            </a:xfrm>
            <a:prstGeom prst="leftBrace">
              <a:avLst>
                <a:gd name="adj1" fmla="val 83750"/>
                <a:gd name="adj2" fmla="val 50000"/>
              </a:avLst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lnSpc>
                  <a:spcPct val="90000"/>
                </a:lnSpc>
                <a:spcBef>
                  <a:spcPct val="70000"/>
                </a:spcBef>
                <a:spcAft>
                  <a:spcPct val="0"/>
                </a:spcAft>
                <a:buFontTx/>
                <a:buChar char="•"/>
              </a:pPr>
              <a:endParaRPr lang="en-GB" sz="1600" smtClean="0">
                <a:solidFill>
                  <a:srgbClr val="19324B"/>
                </a:solidFill>
              </a:endParaRPr>
            </a:p>
          </p:txBody>
        </p:sp>
        <p:sp>
          <p:nvSpPr>
            <p:cNvPr id="18442" name="Text Box 11"/>
            <p:cNvSpPr txBox="1">
              <a:spLocks noChangeArrowheads="1"/>
            </p:cNvSpPr>
            <p:nvPr/>
          </p:nvSpPr>
          <p:spPr bwMode="gray">
            <a:xfrm>
              <a:off x="566" y="1882"/>
              <a:ext cx="985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7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7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7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7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fr-FR" sz="1000" smtClean="0">
                  <a:solidFill>
                    <a:srgbClr val="19324B"/>
                  </a:solidFill>
                </a:rPr>
                <a:t>Impact of Main Engines</a:t>
              </a:r>
            </a:p>
          </p:txBody>
        </p:sp>
        <p:sp>
          <p:nvSpPr>
            <p:cNvPr id="18443" name="AutoShape 12"/>
            <p:cNvSpPr>
              <a:spLocks/>
            </p:cNvSpPr>
            <p:nvPr/>
          </p:nvSpPr>
          <p:spPr bwMode="gray">
            <a:xfrm rot="5400000">
              <a:off x="1964" y="1816"/>
              <a:ext cx="110" cy="720"/>
            </a:xfrm>
            <a:prstGeom prst="leftBrace">
              <a:avLst>
                <a:gd name="adj1" fmla="val 54545"/>
                <a:gd name="adj2" fmla="val 50000"/>
              </a:avLst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lnSpc>
                  <a:spcPct val="90000"/>
                </a:lnSpc>
                <a:spcBef>
                  <a:spcPct val="70000"/>
                </a:spcBef>
                <a:spcAft>
                  <a:spcPct val="0"/>
                </a:spcAft>
                <a:buFontTx/>
                <a:buChar char="•"/>
              </a:pPr>
              <a:endParaRPr lang="en-GB" sz="1600" smtClean="0">
                <a:solidFill>
                  <a:srgbClr val="19324B"/>
                </a:solidFill>
              </a:endParaRPr>
            </a:p>
          </p:txBody>
        </p:sp>
        <p:sp>
          <p:nvSpPr>
            <p:cNvPr id="18444" name="Text Box 13"/>
            <p:cNvSpPr txBox="1">
              <a:spLocks noChangeArrowheads="1"/>
            </p:cNvSpPr>
            <p:nvPr/>
          </p:nvSpPr>
          <p:spPr bwMode="gray">
            <a:xfrm>
              <a:off x="1565" y="1839"/>
              <a:ext cx="898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7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7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7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7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fr-FR" sz="1000" smtClean="0">
                  <a:solidFill>
                    <a:srgbClr val="19324B"/>
                  </a:solidFill>
                </a:rPr>
                <a:t>Impact of auxiliary power demand</a:t>
              </a:r>
            </a:p>
          </p:txBody>
        </p:sp>
        <p:sp>
          <p:nvSpPr>
            <p:cNvPr id="18445" name="Text Box 14"/>
            <p:cNvSpPr txBox="1">
              <a:spLocks noChangeArrowheads="1"/>
            </p:cNvSpPr>
            <p:nvPr/>
          </p:nvSpPr>
          <p:spPr bwMode="gray">
            <a:xfrm>
              <a:off x="2776" y="1839"/>
              <a:ext cx="1488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7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7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7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7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fr-FR" sz="1000" smtClean="0">
                  <a:solidFill>
                    <a:srgbClr val="19324B"/>
                  </a:solidFill>
                </a:rPr>
                <a:t>Impact of PTI reduced by electrical innovations</a:t>
              </a:r>
            </a:p>
          </p:txBody>
        </p:sp>
        <p:sp>
          <p:nvSpPr>
            <p:cNvPr id="18446" name="AutoShape 15"/>
            <p:cNvSpPr>
              <a:spLocks/>
            </p:cNvSpPr>
            <p:nvPr/>
          </p:nvSpPr>
          <p:spPr bwMode="gray">
            <a:xfrm rot="5400000">
              <a:off x="3466" y="1445"/>
              <a:ext cx="110" cy="1474"/>
            </a:xfrm>
            <a:prstGeom prst="leftBrace">
              <a:avLst>
                <a:gd name="adj1" fmla="val 111667"/>
                <a:gd name="adj2" fmla="val 50000"/>
              </a:avLst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lnSpc>
                  <a:spcPct val="90000"/>
                </a:lnSpc>
                <a:spcBef>
                  <a:spcPct val="70000"/>
                </a:spcBef>
                <a:spcAft>
                  <a:spcPct val="0"/>
                </a:spcAft>
                <a:buFontTx/>
                <a:buChar char="•"/>
              </a:pPr>
              <a:endParaRPr lang="en-GB" sz="1600" smtClean="0">
                <a:solidFill>
                  <a:srgbClr val="19324B"/>
                </a:solidFill>
              </a:endParaRPr>
            </a:p>
          </p:txBody>
        </p:sp>
        <p:sp>
          <p:nvSpPr>
            <p:cNvPr id="18447" name="AutoShape 16"/>
            <p:cNvSpPr>
              <a:spLocks/>
            </p:cNvSpPr>
            <p:nvPr/>
          </p:nvSpPr>
          <p:spPr bwMode="gray">
            <a:xfrm rot="5400000">
              <a:off x="4927" y="1613"/>
              <a:ext cx="110" cy="1139"/>
            </a:xfrm>
            <a:prstGeom prst="leftBrace">
              <a:avLst>
                <a:gd name="adj1" fmla="val 86288"/>
                <a:gd name="adj2" fmla="val 50000"/>
              </a:avLst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lnSpc>
                  <a:spcPct val="90000"/>
                </a:lnSpc>
                <a:spcBef>
                  <a:spcPct val="70000"/>
                </a:spcBef>
                <a:spcAft>
                  <a:spcPct val="0"/>
                </a:spcAft>
                <a:buFontTx/>
                <a:buChar char="•"/>
              </a:pPr>
              <a:endParaRPr lang="en-GB" sz="1600" smtClean="0">
                <a:solidFill>
                  <a:srgbClr val="19324B"/>
                </a:solidFill>
              </a:endParaRPr>
            </a:p>
          </p:txBody>
        </p:sp>
        <p:sp>
          <p:nvSpPr>
            <p:cNvPr id="18448" name="Text Box 17"/>
            <p:cNvSpPr txBox="1">
              <a:spLocks noChangeArrowheads="1"/>
            </p:cNvSpPr>
            <p:nvPr/>
          </p:nvSpPr>
          <p:spPr bwMode="gray">
            <a:xfrm>
              <a:off x="4392" y="1839"/>
              <a:ext cx="1177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7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7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7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7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fr-FR" sz="1000" smtClean="0">
                  <a:solidFill>
                    <a:srgbClr val="19324B"/>
                  </a:solidFill>
                </a:rPr>
                <a:t>Reduction of impact due to mechanical innovations </a:t>
              </a:r>
            </a:p>
          </p:txBody>
        </p:sp>
        <p:sp>
          <p:nvSpPr>
            <p:cNvPr id="18449" name="Text Box 19"/>
            <p:cNvSpPr txBox="1">
              <a:spLocks noChangeArrowheads="1"/>
            </p:cNvSpPr>
            <p:nvPr/>
          </p:nvSpPr>
          <p:spPr bwMode="gray">
            <a:xfrm>
              <a:off x="2542" y="2783"/>
              <a:ext cx="1114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7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7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7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7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fontAlgn="base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fr-FR" sz="1000" smtClean="0">
                  <a:solidFill>
                    <a:srgbClr val="19324B"/>
                  </a:solidFill>
                </a:rPr>
                <a:t>Ship’s work in normal operating condition</a:t>
              </a:r>
            </a:p>
          </p:txBody>
        </p:sp>
        <p:sp>
          <p:nvSpPr>
            <p:cNvPr id="18450" name="Line 27"/>
            <p:cNvSpPr>
              <a:spLocks noChangeShapeType="1"/>
            </p:cNvSpPr>
            <p:nvPr/>
          </p:nvSpPr>
          <p:spPr bwMode="gray">
            <a:xfrm>
              <a:off x="2772" y="2672"/>
              <a:ext cx="24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70000"/>
                </a:spcBef>
                <a:spcAft>
                  <a:spcPct val="0"/>
                </a:spcAft>
                <a:buFontTx/>
                <a:buChar char="•"/>
              </a:pPr>
              <a:endParaRPr lang="en-US" sz="1600" smtClean="0">
                <a:solidFill>
                  <a:srgbClr val="19324B"/>
                </a:solidFill>
              </a:endParaRPr>
            </a:p>
          </p:txBody>
        </p:sp>
        <p:sp>
          <p:nvSpPr>
            <p:cNvPr id="18451" name="Line 28"/>
            <p:cNvSpPr>
              <a:spLocks noChangeShapeType="1"/>
            </p:cNvSpPr>
            <p:nvPr/>
          </p:nvSpPr>
          <p:spPr bwMode="gray">
            <a:xfrm>
              <a:off x="3228" y="2668"/>
              <a:ext cx="136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70000"/>
                </a:spcBef>
                <a:spcAft>
                  <a:spcPct val="0"/>
                </a:spcAft>
                <a:buFontTx/>
                <a:buChar char="•"/>
              </a:pPr>
              <a:endParaRPr lang="en-US" sz="1600" smtClean="0">
                <a:solidFill>
                  <a:srgbClr val="19324B"/>
                </a:solidFill>
              </a:endParaRPr>
            </a:p>
          </p:txBody>
        </p:sp>
        <p:sp>
          <p:nvSpPr>
            <p:cNvPr id="18452" name="Line 30"/>
            <p:cNvSpPr>
              <a:spLocks noChangeShapeType="1"/>
            </p:cNvSpPr>
            <p:nvPr/>
          </p:nvSpPr>
          <p:spPr bwMode="gray">
            <a:xfrm>
              <a:off x="2884" y="2672"/>
              <a:ext cx="212" cy="12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70000"/>
                </a:spcBef>
                <a:spcAft>
                  <a:spcPct val="0"/>
                </a:spcAft>
                <a:buFontTx/>
                <a:buChar char="•"/>
              </a:pPr>
              <a:endParaRPr lang="en-US" sz="1600" smtClean="0">
                <a:solidFill>
                  <a:srgbClr val="19324B"/>
                </a:solidFill>
              </a:endParaRPr>
            </a:p>
          </p:txBody>
        </p:sp>
        <p:sp>
          <p:nvSpPr>
            <p:cNvPr id="18453" name="Line 31"/>
            <p:cNvSpPr>
              <a:spLocks noChangeShapeType="1"/>
            </p:cNvSpPr>
            <p:nvPr/>
          </p:nvSpPr>
          <p:spPr bwMode="gray">
            <a:xfrm flipH="1">
              <a:off x="3090" y="2668"/>
              <a:ext cx="202" cy="13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lnSpc>
                  <a:spcPct val="90000"/>
                </a:lnSpc>
                <a:spcBef>
                  <a:spcPct val="70000"/>
                </a:spcBef>
                <a:spcAft>
                  <a:spcPct val="0"/>
                </a:spcAft>
                <a:buFontTx/>
                <a:buChar char="•"/>
              </a:pPr>
              <a:endParaRPr lang="en-US" sz="1600" smtClean="0">
                <a:solidFill>
                  <a:srgbClr val="19324B"/>
                </a:solidFill>
              </a:endParaRPr>
            </a:p>
          </p:txBody>
        </p:sp>
      </p:grpSp>
      <p:sp>
        <p:nvSpPr>
          <p:cNvPr id="28" name="Rounded Rectangle 27"/>
          <p:cNvSpPr/>
          <p:nvPr/>
        </p:nvSpPr>
        <p:spPr bwMode="auto">
          <a:xfrm>
            <a:off x="251520" y="2796951"/>
            <a:ext cx="8735194" cy="2072209"/>
          </a:xfrm>
          <a:prstGeom prst="roundRect">
            <a:avLst>
              <a:gd name="adj" fmla="val 6983"/>
            </a:avLst>
          </a:prstGeom>
          <a:solidFill>
            <a:schemeClr val="accent1">
              <a:lumMod val="50000"/>
              <a:alpha val="9000"/>
            </a:schemeClr>
          </a:solidFill>
          <a:ln w="31750" cap="flat" cmpd="sng" algn="ctr">
            <a:solidFill>
              <a:schemeClr val="tx1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tangle 65"/>
          <p:cNvSpPr>
            <a:spLocks noChangeArrowheads="1"/>
          </p:cNvSpPr>
          <p:nvPr/>
        </p:nvSpPr>
        <p:spPr bwMode="auto">
          <a:xfrm>
            <a:off x="-490538" y="1004888"/>
            <a:ext cx="989013" cy="136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FontTx/>
              <a:buChar char="•"/>
            </a:pPr>
            <a:endParaRPr lang="en-US" sz="1600">
              <a:solidFill>
                <a:srgbClr val="19324B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9985876">
            <a:off x="4620964" y="1407864"/>
            <a:ext cx="3995245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1.January </a:t>
            </a:r>
            <a:r>
              <a:rPr lang="de-DE" dirty="0" smtClean="0"/>
              <a:t>2013  Entry into force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6792" y="5386214"/>
            <a:ext cx="8564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i="1" dirty="0">
                <a:latin typeface="Century Gothic" pitchFamily="34" charset="0"/>
              </a:rPr>
              <a:t>Environmental costs 	     CO</a:t>
            </a:r>
            <a:r>
              <a:rPr lang="en-US" i="1" baseline="-25000" dirty="0">
                <a:latin typeface="Century Gothic" pitchFamily="34" charset="0"/>
              </a:rPr>
              <a:t>2</a:t>
            </a:r>
            <a:r>
              <a:rPr lang="en-US" i="1" dirty="0">
                <a:latin typeface="Century Gothic" pitchFamily="34" charset="0"/>
              </a:rPr>
              <a:t> emissions at 75% MCR + fixed auxiliaries power</a:t>
            </a:r>
          </a:p>
          <a:p>
            <a:pPr>
              <a:lnSpc>
                <a:spcPct val="10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i="1" dirty="0">
                <a:latin typeface="Century Gothic" pitchFamily="34" charset="0"/>
              </a:rPr>
              <a:t>     Benefits for society	     cargo capacity x ship speed x correction factors </a:t>
            </a:r>
          </a:p>
        </p:txBody>
      </p:sp>
      <p:sp>
        <p:nvSpPr>
          <p:cNvPr id="32" name="Flèche droite 5"/>
          <p:cNvSpPr>
            <a:spLocks noChangeArrowheads="1"/>
          </p:cNvSpPr>
          <p:nvPr/>
        </p:nvSpPr>
        <p:spPr bwMode="auto">
          <a:xfrm>
            <a:off x="2855504" y="5566908"/>
            <a:ext cx="485775" cy="293688"/>
          </a:xfrm>
          <a:prstGeom prst="rightArrow">
            <a:avLst>
              <a:gd name="adj1" fmla="val 50000"/>
              <a:gd name="adj2" fmla="val 49859"/>
            </a:avLst>
          </a:prstGeom>
          <a:solidFill>
            <a:srgbClr val="A50021"/>
          </a:solidFill>
          <a:ln w="9525" algn="ctr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33" name="Connecteur droit 6"/>
          <p:cNvCxnSpPr/>
          <p:nvPr/>
        </p:nvCxnSpPr>
        <p:spPr bwMode="auto">
          <a:xfrm>
            <a:off x="3813175" y="5713325"/>
            <a:ext cx="500062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Connecteur droit 4"/>
          <p:cNvCxnSpPr/>
          <p:nvPr/>
        </p:nvCxnSpPr>
        <p:spPr bwMode="auto">
          <a:xfrm>
            <a:off x="715963" y="5680282"/>
            <a:ext cx="193992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Rectangle 34"/>
          <p:cNvSpPr/>
          <p:nvPr/>
        </p:nvSpPr>
        <p:spPr bwMode="auto">
          <a:xfrm>
            <a:off x="498475" y="5247689"/>
            <a:ext cx="8315325" cy="865187"/>
          </a:xfrm>
          <a:prstGeom prst="rect">
            <a:avLst/>
          </a:prstGeom>
          <a:noFill/>
          <a:ln w="2857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77506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2" y="101600"/>
            <a:ext cx="8501623" cy="65405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endParaRPr lang="fr-FR" dirty="0" smtClean="0">
              <a:latin typeface="Century Gothic" pitchFamily="34" charset="0"/>
            </a:endParaRPr>
          </a:p>
        </p:txBody>
      </p:sp>
      <p:sp>
        <p:nvSpPr>
          <p:cNvPr id="6149" name="Line 4"/>
          <p:cNvSpPr>
            <a:spLocks noChangeShapeType="1"/>
          </p:cNvSpPr>
          <p:nvPr/>
        </p:nvSpPr>
        <p:spPr bwMode="gray">
          <a:xfrm>
            <a:off x="3703638" y="29718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50" name="Line 5"/>
          <p:cNvSpPr>
            <a:spLocks noChangeShapeType="1"/>
          </p:cNvSpPr>
          <p:nvPr/>
        </p:nvSpPr>
        <p:spPr bwMode="gray">
          <a:xfrm>
            <a:off x="3703638" y="29718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51" name="Line 6"/>
          <p:cNvSpPr>
            <a:spLocks noChangeShapeType="1"/>
          </p:cNvSpPr>
          <p:nvPr/>
        </p:nvSpPr>
        <p:spPr bwMode="gray">
          <a:xfrm>
            <a:off x="3703638" y="29718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54" name="Rectangle 1"/>
          <p:cNvSpPr>
            <a:spLocks noChangeArrowheads="1"/>
          </p:cNvSpPr>
          <p:nvPr/>
        </p:nvSpPr>
        <p:spPr bwMode="auto">
          <a:xfrm>
            <a:off x="577850" y="42926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  <a:buFontTx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5072" y="5756112"/>
            <a:ext cx="11272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Source „BAUM e.v</a:t>
            </a:r>
            <a:endParaRPr lang="en-US" sz="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87" y="1136470"/>
            <a:ext cx="7557871" cy="449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2" descr="BV_logo_SG_RVB_E-bd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429" y="5635380"/>
            <a:ext cx="2785795" cy="90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2057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0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538" y="101600"/>
            <a:ext cx="7893050" cy="65405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latin typeface="Century Gothic" pitchFamily="34" charset="0"/>
              </a:rPr>
              <a:t>Target Years &amp; Reduction Rates</a:t>
            </a:r>
          </a:p>
        </p:txBody>
      </p:sp>
      <p:grpSp>
        <p:nvGrpSpPr>
          <p:cNvPr id="13316" name="Group 2"/>
          <p:cNvGrpSpPr>
            <a:grpSpLocks/>
          </p:cNvGrpSpPr>
          <p:nvPr/>
        </p:nvGrpSpPr>
        <p:grpSpPr bwMode="auto">
          <a:xfrm>
            <a:off x="3968" y="1412716"/>
            <a:ext cx="4972532" cy="4600734"/>
            <a:chOff x="651452" y="1176193"/>
            <a:chExt cx="4986338" cy="4354514"/>
          </a:xfrm>
        </p:grpSpPr>
        <p:pic>
          <p:nvPicPr>
            <p:cNvPr id="60428" name="Picture 5"/>
            <p:cNvPicPr>
              <a:picLocks noChangeAspect="1" noChangeArrowheads="1"/>
            </p:cNvPicPr>
            <p:nvPr/>
          </p:nvPicPr>
          <p:blipFill>
            <a:blip r:embed="rId3"/>
            <a:srcRect l="13965" t="19121" r="12341" b="10667"/>
            <a:stretch>
              <a:fillRect/>
            </a:stretch>
          </p:blipFill>
          <p:spPr bwMode="gray">
            <a:xfrm>
              <a:off x="651452" y="1176193"/>
              <a:ext cx="4986338" cy="380365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9" name="Picture 6"/>
            <p:cNvPicPr>
              <a:picLocks noChangeAspect="1" noChangeArrowheads="1"/>
            </p:cNvPicPr>
            <p:nvPr/>
          </p:nvPicPr>
          <p:blipFill>
            <a:blip r:embed="rId4"/>
            <a:srcRect l="13959" t="23306" r="12265" b="66325"/>
            <a:stretch>
              <a:fillRect/>
            </a:stretch>
          </p:blipFill>
          <p:spPr bwMode="gray">
            <a:xfrm>
              <a:off x="651452" y="4968732"/>
              <a:ext cx="4986338" cy="56197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042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9"/>
          <a:stretch>
            <a:fillRect/>
          </a:stretch>
        </p:blipFill>
        <p:spPr bwMode="auto">
          <a:xfrm>
            <a:off x="6197600" y="989013"/>
            <a:ext cx="2792413" cy="1030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tangle 3"/>
          <p:cNvSpPr txBox="1">
            <a:spLocks noChangeArrowheads="1"/>
          </p:cNvSpPr>
          <p:nvPr/>
        </p:nvSpPr>
        <p:spPr bwMode="auto">
          <a:xfrm>
            <a:off x="503238" y="889000"/>
            <a:ext cx="6046787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B0002D"/>
              </a:buClr>
              <a:buSzPct val="85000"/>
              <a:buFont typeface="Arial" charset="0"/>
              <a:buNone/>
              <a:defRPr/>
            </a:pPr>
            <a:r>
              <a:rPr lang="en-GB" sz="1800" b="1" smtClean="0">
                <a:solidFill>
                  <a:srgbClr val="1E3E5F"/>
                </a:solidFill>
                <a:latin typeface="Century Gothic" charset="0"/>
              </a:rPr>
              <a:t>Draft regulatory text for mandatory EEDI requirements: target years &amp; reduction rates</a:t>
            </a:r>
          </a:p>
        </p:txBody>
      </p:sp>
      <p:sp>
        <p:nvSpPr>
          <p:cNvPr id="13321" name="Rectangle 65"/>
          <p:cNvSpPr>
            <a:spLocks noChangeArrowheads="1"/>
          </p:cNvSpPr>
          <p:nvPr/>
        </p:nvSpPr>
        <p:spPr bwMode="auto">
          <a:xfrm>
            <a:off x="-490538" y="1004888"/>
            <a:ext cx="989013" cy="136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FontTx/>
              <a:buChar char="•"/>
            </a:pPr>
            <a:endParaRPr lang="en-US" sz="1600">
              <a:solidFill>
                <a:srgbClr val="19324B"/>
              </a:solidFill>
            </a:endParaRPr>
          </a:p>
        </p:txBody>
      </p:sp>
      <p:sp>
        <p:nvSpPr>
          <p:cNvPr id="13322" name="Rectangle 3"/>
          <p:cNvSpPr>
            <a:spLocks noChangeArrowheads="1"/>
          </p:cNvSpPr>
          <p:nvPr/>
        </p:nvSpPr>
        <p:spPr bwMode="auto">
          <a:xfrm>
            <a:off x="173038" y="6013450"/>
            <a:ext cx="8864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fontAlgn="base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</a:pPr>
            <a:r>
              <a:rPr lang="en-GB" sz="1400" i="1">
                <a:solidFill>
                  <a:srgbClr val="19324B"/>
                </a:solidFill>
                <a:latin typeface="Century Gothic" pitchFamily="34" charset="0"/>
              </a:rPr>
              <a:t>* Factor to be linearly interpolated between two values dependent upon vessel size (the lower value of reduction factor is to be applied to the smaller ship size).</a:t>
            </a:r>
          </a:p>
        </p:txBody>
      </p:sp>
      <p:pic>
        <p:nvPicPr>
          <p:cNvPr id="11" name="Picture 10" descr="bul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500" y="2385420"/>
            <a:ext cx="4167500" cy="27237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55564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 txBox="1">
            <a:spLocks noChangeArrowheads="1"/>
          </p:cNvSpPr>
          <p:nvPr/>
        </p:nvSpPr>
        <p:spPr bwMode="auto">
          <a:xfrm>
            <a:off x="503238" y="2466975"/>
            <a:ext cx="6635750" cy="404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85725" indent="-8572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447675" indent="-180975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Clr>
                <a:schemeClr val="hlink"/>
              </a:buClr>
              <a:buSzPct val="85000"/>
              <a:buFont typeface="Arial" pitchFamily="34" charset="0"/>
              <a:buNone/>
            </a:pPr>
            <a:r>
              <a:rPr lang="en-GB" sz="1800" b="1" dirty="0">
                <a:solidFill>
                  <a:srgbClr val="1E3E5F"/>
                </a:solidFill>
                <a:latin typeface="Century Gothic" pitchFamily="34" charset="0"/>
              </a:rPr>
              <a:t> Fuel oil consumption for new ships can be reduced by: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  <a:buClr>
                <a:srgbClr val="8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latin typeface="Century Gothic" pitchFamily="34" charset="0"/>
              </a:rPr>
              <a:t>Hull form optimization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  <a:buClr>
                <a:srgbClr val="8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latin typeface="Century Gothic" pitchFamily="34" charset="0"/>
              </a:rPr>
              <a:t>Propeller optimization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  <a:buClr>
                <a:srgbClr val="8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latin typeface="Century Gothic" pitchFamily="34" charset="0"/>
              </a:rPr>
              <a:t>The use of energy saving devices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  <a:buClr>
                <a:srgbClr val="8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latin typeface="Century Gothic" pitchFamily="34" charset="0"/>
              </a:rPr>
              <a:t>Waste heat recovery systems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  <a:buClr>
                <a:srgbClr val="8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latin typeface="Century Gothic" pitchFamily="34" charset="0"/>
              </a:rPr>
              <a:t>More efficient engines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  <a:buClr>
                <a:srgbClr val="8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latin typeface="Century Gothic" pitchFamily="34" charset="0"/>
              </a:rPr>
              <a:t>Engine </a:t>
            </a:r>
            <a:r>
              <a:rPr lang="en-US" dirty="0" err="1">
                <a:latin typeface="Century Gothic" pitchFamily="34" charset="0"/>
              </a:rPr>
              <a:t>derating</a:t>
            </a:r>
            <a:r>
              <a:rPr lang="en-US" dirty="0">
                <a:latin typeface="Century Gothic" pitchFamily="34" charset="0"/>
              </a:rPr>
              <a:t> – low/medium load optimization 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  <a:buClr>
                <a:srgbClr val="8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latin typeface="Century Gothic" pitchFamily="34" charset="0"/>
              </a:rPr>
              <a:t>More efficient turbochargers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  <a:buClr>
                <a:srgbClr val="8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latin typeface="Century Gothic" pitchFamily="34" charset="0"/>
              </a:rPr>
              <a:t>Other measures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SzPct val="85000"/>
              <a:buFont typeface="Arial" pitchFamily="34" charset="0"/>
              <a:buNone/>
            </a:pPr>
            <a:r>
              <a:rPr lang="en-GB" b="1" dirty="0">
                <a:solidFill>
                  <a:srgbClr val="1E3E5F"/>
                </a:solidFill>
                <a:latin typeface="Century Gothic" pitchFamily="34" charset="0"/>
              </a:rPr>
              <a:t> LNG as a fuel can reduce CO</a:t>
            </a:r>
            <a:r>
              <a:rPr lang="en-GB" b="1" baseline="-25000" dirty="0">
                <a:solidFill>
                  <a:srgbClr val="1E3E5F"/>
                </a:solidFill>
                <a:latin typeface="Century Gothic" pitchFamily="34" charset="0"/>
              </a:rPr>
              <a:t>2</a:t>
            </a:r>
            <a:r>
              <a:rPr lang="en-GB" b="1" dirty="0">
                <a:solidFill>
                  <a:srgbClr val="1E3E5F"/>
                </a:solidFill>
                <a:latin typeface="Century Gothic" pitchFamily="34" charset="0"/>
              </a:rPr>
              <a:t> emissions by 20-25% due to lower carbon content</a:t>
            </a:r>
            <a:endParaRPr lang="en-US" b="1" dirty="0">
              <a:solidFill>
                <a:srgbClr val="1E3E5F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  <a:buClr>
                <a:schemeClr val="hlink"/>
              </a:buClr>
              <a:buSzPct val="85000"/>
              <a:buFont typeface="Arial" pitchFamily="34" charset="0"/>
              <a:buNone/>
            </a:pPr>
            <a:endParaRPr lang="en-US" b="1" dirty="0">
              <a:solidFill>
                <a:srgbClr val="1E3E5F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  <a:buClr>
                <a:srgbClr val="800000"/>
              </a:buClr>
              <a:buSzPct val="100000"/>
              <a:buFont typeface="Wingdings" pitchFamily="2" charset="2"/>
              <a:buChar char="§"/>
            </a:pPr>
            <a:endParaRPr lang="en-US" dirty="0">
              <a:solidFill>
                <a:schemeClr val="accent1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  <a:buClr>
                <a:schemeClr val="accent1"/>
              </a:buClr>
              <a:buSzPct val="85000"/>
              <a:buFont typeface="Arial" pitchFamily="34" charset="0"/>
              <a:buChar char="►"/>
            </a:pPr>
            <a:endParaRPr lang="en-US" sz="2000" dirty="0">
              <a:solidFill>
                <a:schemeClr val="accent1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  <a:buClr>
                <a:schemeClr val="accent1"/>
              </a:buClr>
              <a:buSzPct val="85000"/>
              <a:buFont typeface="Arial" pitchFamily="34" charset="0"/>
              <a:buNone/>
            </a:pPr>
            <a:endParaRPr lang="en-US" sz="1800" dirty="0">
              <a:solidFill>
                <a:srgbClr val="1E3E5F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  <a:buClr>
                <a:schemeClr val="hlink"/>
              </a:buClr>
              <a:buSzPct val="85000"/>
              <a:buFont typeface="Arial" pitchFamily="34" charset="0"/>
              <a:buNone/>
            </a:pPr>
            <a:endParaRPr lang="en-US" sz="1800" b="1" dirty="0">
              <a:solidFill>
                <a:srgbClr val="1E3E5F"/>
              </a:solidFill>
              <a:latin typeface="Century Gothic" pitchFamily="34" charset="0"/>
            </a:endParaRPr>
          </a:p>
        </p:txBody>
      </p:sp>
      <p:sp>
        <p:nvSpPr>
          <p:cNvPr id="2316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413" y="90488"/>
            <a:ext cx="7893050" cy="65405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>
                <a:solidFill>
                  <a:srgbClr val="A50021"/>
                </a:solidFill>
                <a:latin typeface="Century Gothic" pitchFamily="34" charset="0"/>
              </a:rPr>
              <a:t>Solutions for </a:t>
            </a:r>
            <a:r>
              <a:rPr lang="fr-FR" dirty="0" err="1" smtClean="0">
                <a:solidFill>
                  <a:srgbClr val="A50021"/>
                </a:solidFill>
                <a:latin typeface="Century Gothic" pitchFamily="34" charset="0"/>
              </a:rPr>
              <a:t>reducing</a:t>
            </a:r>
            <a:r>
              <a:rPr lang="fr-FR" dirty="0" smtClean="0">
                <a:solidFill>
                  <a:srgbClr val="A50021"/>
                </a:solidFill>
                <a:latin typeface="Century Gothic" pitchFamily="34" charset="0"/>
              </a:rPr>
              <a:t> CO</a:t>
            </a:r>
            <a:r>
              <a:rPr lang="fr-FR" baseline="-25000" dirty="0" smtClean="0">
                <a:solidFill>
                  <a:srgbClr val="A50021"/>
                </a:solidFill>
                <a:latin typeface="Century Gothic" pitchFamily="34" charset="0"/>
              </a:rPr>
              <a:t>2</a:t>
            </a:r>
            <a:r>
              <a:rPr lang="fr-FR" dirty="0" smtClean="0">
                <a:solidFill>
                  <a:srgbClr val="A50021"/>
                </a:solidFill>
                <a:latin typeface="Century Gothic" pitchFamily="34" charset="0"/>
              </a:rPr>
              <a:t> : </a:t>
            </a:r>
            <a:r>
              <a:rPr lang="fr-FR" dirty="0" err="1" smtClean="0">
                <a:solidFill>
                  <a:srgbClr val="A50021"/>
                </a:solidFill>
                <a:latin typeface="Century Gothic" pitchFamily="34" charset="0"/>
              </a:rPr>
              <a:t>Energy</a:t>
            </a:r>
            <a:r>
              <a:rPr lang="fr-FR" dirty="0" smtClean="0">
                <a:solidFill>
                  <a:srgbClr val="A50021"/>
                </a:solidFill>
                <a:latin typeface="Century Gothic" pitchFamily="34" charset="0"/>
              </a:rPr>
              <a:t> </a:t>
            </a:r>
            <a:r>
              <a:rPr lang="fr-FR" dirty="0" err="1" smtClean="0">
                <a:solidFill>
                  <a:srgbClr val="A50021"/>
                </a:solidFill>
                <a:latin typeface="Century Gothic" pitchFamily="34" charset="0"/>
              </a:rPr>
              <a:t>Efficiency</a:t>
            </a:r>
            <a:endParaRPr lang="fr-FR" dirty="0" smtClean="0">
              <a:solidFill>
                <a:srgbClr val="A50021"/>
              </a:solidFill>
              <a:latin typeface="Century Gothic" pitchFamily="34" charset="0"/>
            </a:endParaRPr>
          </a:p>
        </p:txBody>
      </p:sp>
      <p:grpSp>
        <p:nvGrpSpPr>
          <p:cNvPr id="18436" name="Group 2"/>
          <p:cNvGrpSpPr>
            <a:grpSpLocks/>
          </p:cNvGrpSpPr>
          <p:nvPr/>
        </p:nvGrpSpPr>
        <p:grpSpPr bwMode="auto">
          <a:xfrm>
            <a:off x="5588000" y="3052763"/>
            <a:ext cx="3841750" cy="2617787"/>
            <a:chOff x="5588000" y="3052763"/>
            <a:chExt cx="3841750" cy="2617805"/>
          </a:xfrm>
        </p:grpSpPr>
        <p:sp>
          <p:nvSpPr>
            <p:cNvPr id="18441" name="Rectangle 3"/>
            <p:cNvSpPr>
              <a:spLocks noChangeArrowheads="1"/>
            </p:cNvSpPr>
            <p:nvPr/>
          </p:nvSpPr>
          <p:spPr bwMode="auto">
            <a:xfrm>
              <a:off x="5588000" y="3052763"/>
              <a:ext cx="2258910" cy="307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marL="381000" indent="-381000" algn="ctr">
                <a:lnSpc>
                  <a:spcPct val="50000"/>
                </a:lnSpc>
                <a:spcBef>
                  <a:spcPct val="50000"/>
                </a:spcBef>
                <a:buClr>
                  <a:schemeClr val="hlink"/>
                </a:buClr>
                <a:buSzPct val="85000"/>
                <a:buFont typeface="Arial" pitchFamily="34" charset="0"/>
                <a:buNone/>
              </a:pPr>
              <a:r>
                <a:rPr lang="en-US" b="1">
                  <a:solidFill>
                    <a:srgbClr val="008000"/>
                  </a:solidFill>
                  <a:latin typeface="Century Gothic" pitchFamily="34" charset="0"/>
                </a:rPr>
                <a:t>Fuel Oil </a:t>
              </a:r>
            </a:p>
            <a:p>
              <a:pPr marL="381000" indent="-381000" algn="ctr">
                <a:lnSpc>
                  <a:spcPct val="50000"/>
                </a:lnSpc>
                <a:spcBef>
                  <a:spcPct val="50000"/>
                </a:spcBef>
                <a:buClr>
                  <a:schemeClr val="hlink"/>
                </a:buClr>
                <a:buSzPct val="85000"/>
                <a:buFont typeface="Arial" pitchFamily="34" charset="0"/>
                <a:buNone/>
              </a:pPr>
              <a:r>
                <a:rPr lang="en-US" b="1">
                  <a:solidFill>
                    <a:srgbClr val="008000"/>
                  </a:solidFill>
                  <a:latin typeface="Century Gothic" pitchFamily="34" charset="0"/>
                </a:rPr>
                <a:t>Consumption</a:t>
              </a:r>
              <a:endParaRPr lang="en-US" sz="1800" b="1">
                <a:latin typeface="Century Gothic" pitchFamily="34" charset="0"/>
              </a:endParaRPr>
            </a:p>
          </p:txBody>
        </p:sp>
        <p:sp>
          <p:nvSpPr>
            <p:cNvPr id="18442" name="Rectangle 3"/>
            <p:cNvSpPr>
              <a:spLocks noChangeArrowheads="1"/>
            </p:cNvSpPr>
            <p:nvPr/>
          </p:nvSpPr>
          <p:spPr bwMode="auto">
            <a:xfrm>
              <a:off x="5588000" y="4654518"/>
              <a:ext cx="2258910" cy="307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marL="381000" indent="-381000" algn="ctr">
                <a:lnSpc>
                  <a:spcPct val="50000"/>
                </a:lnSpc>
                <a:spcBef>
                  <a:spcPct val="50000"/>
                </a:spcBef>
                <a:buClr>
                  <a:schemeClr val="hlink"/>
                </a:buClr>
                <a:buSzPct val="85000"/>
                <a:buFont typeface="Arial" pitchFamily="34" charset="0"/>
                <a:buNone/>
              </a:pPr>
              <a:r>
                <a:rPr lang="en-US" b="1">
                  <a:solidFill>
                    <a:srgbClr val="008000"/>
                  </a:solidFill>
                  <a:latin typeface="Century Gothic" pitchFamily="34" charset="0"/>
                </a:rPr>
                <a:t>CO</a:t>
              </a:r>
              <a:r>
                <a:rPr lang="en-US" b="1" baseline="-25000">
                  <a:solidFill>
                    <a:srgbClr val="008000"/>
                  </a:solidFill>
                  <a:latin typeface="Century Gothic" pitchFamily="34" charset="0"/>
                </a:rPr>
                <a:t>2</a:t>
              </a:r>
              <a:r>
                <a:rPr lang="en-US" b="1">
                  <a:solidFill>
                    <a:srgbClr val="008000"/>
                  </a:solidFill>
                  <a:latin typeface="Century Gothic" pitchFamily="34" charset="0"/>
                </a:rPr>
                <a:t> Emissions</a:t>
              </a:r>
              <a:endParaRPr lang="en-US" sz="1800" b="1">
                <a:latin typeface="Century Gothic" pitchFamily="34" charset="0"/>
              </a:endParaRPr>
            </a:p>
          </p:txBody>
        </p:sp>
        <p:sp>
          <p:nvSpPr>
            <p:cNvPr id="18443" name="Rectangle 3"/>
            <p:cNvSpPr>
              <a:spLocks noChangeArrowheads="1"/>
            </p:cNvSpPr>
            <p:nvPr/>
          </p:nvSpPr>
          <p:spPr bwMode="auto">
            <a:xfrm>
              <a:off x="7170840" y="4140575"/>
              <a:ext cx="2258910" cy="307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marL="381000" indent="-381000" algn="ctr">
                <a:lnSpc>
                  <a:spcPct val="50000"/>
                </a:lnSpc>
                <a:spcBef>
                  <a:spcPct val="50000"/>
                </a:spcBef>
                <a:buClr>
                  <a:schemeClr val="hlink"/>
                </a:buClr>
                <a:buSzPct val="85000"/>
                <a:buFont typeface="Arial" pitchFamily="34" charset="0"/>
                <a:buNone/>
              </a:pPr>
              <a:r>
                <a:rPr lang="en-US" b="1">
                  <a:solidFill>
                    <a:srgbClr val="008000"/>
                  </a:solidFill>
                  <a:latin typeface="Century Gothic" pitchFamily="34" charset="0"/>
                </a:rPr>
                <a:t>Energy </a:t>
              </a:r>
            </a:p>
            <a:p>
              <a:pPr marL="381000" indent="-381000" algn="ctr">
                <a:lnSpc>
                  <a:spcPct val="50000"/>
                </a:lnSpc>
                <a:spcBef>
                  <a:spcPct val="50000"/>
                </a:spcBef>
                <a:buClr>
                  <a:schemeClr val="hlink"/>
                </a:buClr>
                <a:buSzPct val="85000"/>
                <a:buFont typeface="Arial" pitchFamily="34" charset="0"/>
                <a:buNone/>
              </a:pPr>
              <a:r>
                <a:rPr lang="en-US" b="1">
                  <a:solidFill>
                    <a:srgbClr val="008000"/>
                  </a:solidFill>
                  <a:latin typeface="Century Gothic" pitchFamily="34" charset="0"/>
                </a:rPr>
                <a:t>Efficiency</a:t>
              </a:r>
              <a:endParaRPr lang="en-US" sz="1800" b="1">
                <a:latin typeface="Century Gothic" pitchFamily="34" charset="0"/>
              </a:endParaRPr>
            </a:p>
          </p:txBody>
        </p:sp>
        <p:sp>
          <p:nvSpPr>
            <p:cNvPr id="2316296" name="AutoShape 8"/>
            <p:cNvSpPr>
              <a:spLocks noChangeArrowheads="1"/>
            </p:cNvSpPr>
            <p:nvPr/>
          </p:nvSpPr>
          <p:spPr bwMode="gray">
            <a:xfrm>
              <a:off x="6338888" y="3605217"/>
              <a:ext cx="746125" cy="933456"/>
            </a:xfrm>
            <a:prstGeom prst="downArrow">
              <a:avLst>
                <a:gd name="adj1" fmla="val 50000"/>
                <a:gd name="adj2" fmla="val 31277"/>
              </a:avLst>
            </a:prstGeom>
            <a:solidFill>
              <a:srgbClr val="004D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316299" name="AutoShape 11"/>
            <p:cNvSpPr>
              <a:spLocks noChangeArrowheads="1"/>
            </p:cNvSpPr>
            <p:nvPr/>
          </p:nvSpPr>
          <p:spPr bwMode="gray">
            <a:xfrm rot="10800000" flipH="1">
              <a:off x="6610350" y="4140207"/>
              <a:ext cx="1820863" cy="1530361"/>
            </a:xfrm>
            <a:custGeom>
              <a:avLst/>
              <a:gdLst>
                <a:gd name="G0" fmla="+- -646654 0 0"/>
                <a:gd name="G1" fmla="+- -11796480 0 0"/>
                <a:gd name="G2" fmla="+- -646654 0 -11796480"/>
                <a:gd name="G3" fmla="+- 10800 0 0"/>
                <a:gd name="G4" fmla="+- 0 0 -64665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67 0 0"/>
                <a:gd name="G9" fmla="+- 0 0 -11796480"/>
                <a:gd name="G10" fmla="+- 5467 0 2700"/>
                <a:gd name="G11" fmla="cos G10 -646654"/>
                <a:gd name="G12" fmla="sin G10 -646654"/>
                <a:gd name="G13" fmla="cos 13500 -646654"/>
                <a:gd name="G14" fmla="sin 13500 -646654"/>
                <a:gd name="G15" fmla="+- G11 10800 0"/>
                <a:gd name="G16" fmla="+- G12 10800 0"/>
                <a:gd name="G17" fmla="+- G13 10800 0"/>
                <a:gd name="G18" fmla="+- G14 10800 0"/>
                <a:gd name="G19" fmla="*/ 5467 1 2"/>
                <a:gd name="G20" fmla="+- G19 5400 0"/>
                <a:gd name="G21" fmla="cos G20 -646654"/>
                <a:gd name="G22" fmla="sin G20 -646654"/>
                <a:gd name="G23" fmla="+- G21 10800 0"/>
                <a:gd name="G24" fmla="+- G12 G23 G22"/>
                <a:gd name="G25" fmla="+- G22 G23 G11"/>
                <a:gd name="G26" fmla="cos 10800 -646654"/>
                <a:gd name="G27" fmla="sin 10800 -646654"/>
                <a:gd name="G28" fmla="cos 5467 -646654"/>
                <a:gd name="G29" fmla="sin 5467 -64665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796480"/>
                <a:gd name="G36" fmla="sin G34 -11796480"/>
                <a:gd name="G37" fmla="+/ -11796480 -64665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67 G39"/>
                <a:gd name="G43" fmla="sin 5467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871 w 21600"/>
                <a:gd name="T5" fmla="*/ 40 h 21600"/>
                <a:gd name="T6" fmla="*/ 2665 w 21600"/>
                <a:gd name="T7" fmla="*/ 10799 h 21600"/>
                <a:gd name="T8" fmla="*/ 10329 w 21600"/>
                <a:gd name="T9" fmla="*/ 5353 h 21600"/>
                <a:gd name="T10" fmla="*/ 24100 w 21600"/>
                <a:gd name="T11" fmla="*/ 8486 h 21600"/>
                <a:gd name="T12" fmla="*/ 19732 w 21600"/>
                <a:gd name="T13" fmla="*/ 14693 h 21600"/>
                <a:gd name="T14" fmla="*/ 13526 w 21600"/>
                <a:gd name="T15" fmla="*/ 10325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186" y="9863"/>
                  </a:moveTo>
                  <a:cubicBezTo>
                    <a:pt x="15730" y="7244"/>
                    <a:pt x="13457" y="5332"/>
                    <a:pt x="10800" y="5332"/>
                  </a:cubicBezTo>
                  <a:cubicBezTo>
                    <a:pt x="7780" y="5333"/>
                    <a:pt x="5333" y="7780"/>
                    <a:pt x="5333" y="10800"/>
                  </a:cubicBezTo>
                  <a:lnTo>
                    <a:pt x="-1" y="10799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050" y="-1"/>
                    <a:pt x="20540" y="3776"/>
                    <a:pt x="21440" y="8949"/>
                  </a:cubicBezTo>
                  <a:lnTo>
                    <a:pt x="24100" y="8486"/>
                  </a:lnTo>
                  <a:lnTo>
                    <a:pt x="19732" y="14693"/>
                  </a:lnTo>
                  <a:lnTo>
                    <a:pt x="13526" y="10325"/>
                  </a:lnTo>
                  <a:lnTo>
                    <a:pt x="16186" y="9863"/>
                  </a:lnTo>
                  <a:close/>
                </a:path>
              </a:pathLst>
            </a:custGeom>
            <a:solidFill>
              <a:srgbClr val="004D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316301" name="AutoShape 13"/>
            <p:cNvSpPr>
              <a:spLocks noChangeArrowheads="1"/>
            </p:cNvSpPr>
            <p:nvPr/>
          </p:nvSpPr>
          <p:spPr bwMode="gray">
            <a:xfrm rot="15974340" flipV="1">
              <a:off x="6675432" y="3152781"/>
              <a:ext cx="1784362" cy="1612900"/>
            </a:xfrm>
            <a:custGeom>
              <a:avLst/>
              <a:gdLst>
                <a:gd name="G0" fmla="+- -2678974 0 0"/>
                <a:gd name="G1" fmla="+- -6048643 0 0"/>
                <a:gd name="G2" fmla="+- -2678974 0 -6048643"/>
                <a:gd name="G3" fmla="+- 10800 0 0"/>
                <a:gd name="G4" fmla="+- 0 0 -267897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931 0 0"/>
                <a:gd name="G9" fmla="+- 0 0 -6048643"/>
                <a:gd name="G10" fmla="+- 5931 0 2700"/>
                <a:gd name="G11" fmla="cos G10 -2678974"/>
                <a:gd name="G12" fmla="sin G10 -2678974"/>
                <a:gd name="G13" fmla="cos 13500 -2678974"/>
                <a:gd name="G14" fmla="sin 13500 -2678974"/>
                <a:gd name="G15" fmla="+- G11 10800 0"/>
                <a:gd name="G16" fmla="+- G12 10800 0"/>
                <a:gd name="G17" fmla="+- G13 10800 0"/>
                <a:gd name="G18" fmla="+- G14 10800 0"/>
                <a:gd name="G19" fmla="*/ 5931 1 2"/>
                <a:gd name="G20" fmla="+- G19 5400 0"/>
                <a:gd name="G21" fmla="cos G20 -2678974"/>
                <a:gd name="G22" fmla="sin G20 -2678974"/>
                <a:gd name="G23" fmla="+- G21 10800 0"/>
                <a:gd name="G24" fmla="+- G12 G23 G22"/>
                <a:gd name="G25" fmla="+- G22 G23 G11"/>
                <a:gd name="G26" fmla="cos 10800 -2678974"/>
                <a:gd name="G27" fmla="sin 10800 -2678974"/>
                <a:gd name="G28" fmla="cos 5931 -2678974"/>
                <a:gd name="G29" fmla="sin 5931 -267897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6048643"/>
                <a:gd name="G36" fmla="sin G34 -6048643"/>
                <a:gd name="G37" fmla="+/ -6048643 -267897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931 G39"/>
                <a:gd name="G43" fmla="sin 5931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5091 w 21600"/>
                <a:gd name="T5" fmla="*/ 889 h 21600"/>
                <a:gd name="T6" fmla="*/ 10464 w 21600"/>
                <a:gd name="T7" fmla="*/ 2440 h 21600"/>
                <a:gd name="T8" fmla="*/ 13156 w 21600"/>
                <a:gd name="T9" fmla="*/ 5357 h 21600"/>
                <a:gd name="T10" fmla="*/ 21007 w 21600"/>
                <a:gd name="T11" fmla="*/ 1964 h 21600"/>
                <a:gd name="T12" fmla="*/ 20486 w 21600"/>
                <a:gd name="T13" fmla="*/ 9207 h 21600"/>
                <a:gd name="T14" fmla="*/ 13242 w 21600"/>
                <a:gd name="T15" fmla="*/ 8685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5284" y="6918"/>
                  </a:moveTo>
                  <a:cubicBezTo>
                    <a:pt x="14157" y="5616"/>
                    <a:pt x="12521" y="4868"/>
                    <a:pt x="10800" y="4868"/>
                  </a:cubicBezTo>
                  <a:cubicBezTo>
                    <a:pt x="10720" y="4868"/>
                    <a:pt x="10641" y="4870"/>
                    <a:pt x="10562" y="4873"/>
                  </a:cubicBezTo>
                  <a:lnTo>
                    <a:pt x="10367" y="8"/>
                  </a:lnTo>
                  <a:cubicBezTo>
                    <a:pt x="10511" y="2"/>
                    <a:pt x="10655" y="-1"/>
                    <a:pt x="10800" y="-1"/>
                  </a:cubicBezTo>
                  <a:cubicBezTo>
                    <a:pt x="13934" y="-1"/>
                    <a:pt x="16914" y="1361"/>
                    <a:pt x="18965" y="3731"/>
                  </a:cubicBezTo>
                  <a:lnTo>
                    <a:pt x="21007" y="1964"/>
                  </a:lnTo>
                  <a:lnTo>
                    <a:pt x="20486" y="9207"/>
                  </a:lnTo>
                  <a:lnTo>
                    <a:pt x="13242" y="8685"/>
                  </a:lnTo>
                  <a:lnTo>
                    <a:pt x="15284" y="6918"/>
                  </a:lnTo>
                  <a:close/>
                </a:path>
              </a:pathLst>
            </a:custGeom>
            <a:solidFill>
              <a:srgbClr val="004D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8438" name="TextBox 2"/>
          <p:cNvSpPr txBox="1">
            <a:spLocks noChangeArrowheads="1"/>
          </p:cNvSpPr>
          <p:nvPr/>
        </p:nvSpPr>
        <p:spPr bwMode="auto">
          <a:xfrm>
            <a:off x="74613" y="906463"/>
            <a:ext cx="8842375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25000"/>
              </a:spcBef>
              <a:buFontTx/>
              <a:buNone/>
            </a:pPr>
            <a:r>
              <a:rPr lang="en-US" sz="1900">
                <a:solidFill>
                  <a:srgbClr val="A50021"/>
                </a:solidFill>
                <a:latin typeface="Century Gothic" pitchFamily="34" charset="0"/>
              </a:rPr>
              <a:t>Reducing CO</a:t>
            </a:r>
            <a:r>
              <a:rPr lang="en-US" sz="1900" baseline="-25000">
                <a:solidFill>
                  <a:srgbClr val="A50021"/>
                </a:solidFill>
                <a:latin typeface="Century Gothic" pitchFamily="34" charset="0"/>
              </a:rPr>
              <a:t>2</a:t>
            </a:r>
            <a:r>
              <a:rPr lang="en-US" sz="1900">
                <a:solidFill>
                  <a:srgbClr val="A50021"/>
                </a:solidFill>
                <a:latin typeface="Century Gothic" pitchFamily="34" charset="0"/>
              </a:rPr>
              <a:t> emissions means lowering fuel oil consumption</a:t>
            </a:r>
            <a:br>
              <a:rPr lang="en-US" sz="1900">
                <a:solidFill>
                  <a:srgbClr val="A50021"/>
                </a:solidFill>
                <a:latin typeface="Century Gothic" pitchFamily="34" charset="0"/>
              </a:rPr>
            </a:br>
            <a:r>
              <a:rPr lang="en-US" sz="1900">
                <a:solidFill>
                  <a:srgbClr val="A50021"/>
                </a:solidFill>
                <a:latin typeface="Century Gothic" pitchFamily="34" charset="0"/>
              </a:rPr>
              <a:t>for the given ship size (DWT,GRT),</a:t>
            </a:r>
          </a:p>
          <a:p>
            <a:pPr algn="ctr">
              <a:spcBef>
                <a:spcPct val="25000"/>
              </a:spcBef>
              <a:buFontTx/>
              <a:buNone/>
            </a:pPr>
            <a:r>
              <a:rPr lang="en-US" sz="1900">
                <a:solidFill>
                  <a:srgbClr val="A50021"/>
                </a:solidFill>
                <a:latin typeface="Century Gothic" pitchFamily="34" charset="0"/>
              </a:rPr>
              <a:t>Thus developing more </a:t>
            </a:r>
            <a:r>
              <a:rPr lang="en-US" sz="1900" b="1">
                <a:solidFill>
                  <a:srgbClr val="A50021"/>
                </a:solidFill>
                <a:latin typeface="Century Gothic" pitchFamily="34" charset="0"/>
              </a:rPr>
              <a:t>ENERGY EFFICIENT </a:t>
            </a:r>
            <a:r>
              <a:rPr lang="en-US" sz="1900">
                <a:solidFill>
                  <a:srgbClr val="A50021"/>
                </a:solidFill>
                <a:latin typeface="Century Gothic" pitchFamily="34" charset="0"/>
              </a:rPr>
              <a:t>designs of ships </a:t>
            </a:r>
          </a:p>
          <a:p>
            <a:pPr algn="ctr">
              <a:spcBef>
                <a:spcPct val="25000"/>
              </a:spcBef>
              <a:buFontTx/>
              <a:buNone/>
            </a:pPr>
            <a:r>
              <a:rPr lang="en-US" sz="1900">
                <a:solidFill>
                  <a:srgbClr val="A50021"/>
                </a:solidFill>
                <a:latin typeface="Century Gothic" pitchFamily="34" charset="0"/>
              </a:rPr>
              <a:t>OR using </a:t>
            </a:r>
            <a:r>
              <a:rPr lang="en-US" sz="1900" b="1">
                <a:solidFill>
                  <a:srgbClr val="A50021"/>
                </a:solidFill>
                <a:latin typeface="Century Gothic" pitchFamily="34" charset="0"/>
              </a:rPr>
              <a:t>alternative fuels </a:t>
            </a:r>
            <a:r>
              <a:rPr lang="en-US" sz="1900">
                <a:solidFill>
                  <a:srgbClr val="A50021"/>
                </a:solidFill>
                <a:latin typeface="Century Gothic" pitchFamily="34" charset="0"/>
              </a:rPr>
              <a:t>(i.e natural gas)</a:t>
            </a:r>
          </a:p>
        </p:txBody>
      </p:sp>
      <p:sp>
        <p:nvSpPr>
          <p:cNvPr id="18439" name="Rectangle 65"/>
          <p:cNvSpPr>
            <a:spLocks noChangeArrowheads="1"/>
          </p:cNvSpPr>
          <p:nvPr/>
        </p:nvSpPr>
        <p:spPr bwMode="auto">
          <a:xfrm>
            <a:off x="-495300" y="5861050"/>
            <a:ext cx="989013" cy="136525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A50021"/>
              </a:solidFill>
            </a:endParaRPr>
          </a:p>
        </p:txBody>
      </p:sp>
      <p:sp>
        <p:nvSpPr>
          <p:cNvPr id="18440" name="Rectangle 65"/>
          <p:cNvSpPr>
            <a:spLocks noChangeArrowheads="1"/>
          </p:cNvSpPr>
          <p:nvPr/>
        </p:nvSpPr>
        <p:spPr bwMode="auto">
          <a:xfrm>
            <a:off x="-490538" y="2582863"/>
            <a:ext cx="989013" cy="136525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8815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gray">
          <a:xfrm>
            <a:off x="239713" y="50800"/>
            <a:ext cx="7964487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algn="l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Reduction of emissions of </a:t>
            </a:r>
            <a:r>
              <a:rPr lang="en-US" sz="24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sz="2400" b="1" baseline="-25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</a:t>
            </a:r>
            <a:r>
              <a:rPr lang="en-US" sz="2400" b="1" baseline="-25000" dirty="0" err="1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PM and CO</a:t>
            </a:r>
            <a:r>
              <a:rPr lang="en-US" sz="2400" b="1" baseline="-25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GB" sz="2400" b="1" baseline="-25000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68056" name="Group 120"/>
          <p:cNvGraphicFramePr>
            <a:graphicFrameLocks noGrp="1"/>
          </p:cNvGraphicFramePr>
          <p:nvPr/>
        </p:nvGraphicFramePr>
        <p:xfrm>
          <a:off x="584200" y="1409700"/>
          <a:ext cx="7931150" cy="4028250"/>
        </p:xfrm>
        <a:graphic>
          <a:graphicData uri="http://schemas.openxmlformats.org/drawingml/2006/table">
            <a:tbl>
              <a:tblPr/>
              <a:tblGrid>
                <a:gridCol w="2965450"/>
                <a:gridCol w="1241425"/>
                <a:gridCol w="1241425"/>
                <a:gridCol w="1241425"/>
                <a:gridCol w="1241425"/>
              </a:tblGrid>
              <a:tr h="1603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Technique / Reduction of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</a:t>
                      </a:r>
                      <a:r>
                        <a:rPr kumimoji="0" lang="en-GB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  <a:endParaRPr kumimoji="0" lang="en-US" sz="16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SO</a:t>
                      </a:r>
                      <a:r>
                        <a:rPr kumimoji="0" lang="en-GB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  <a:endParaRPr kumimoji="0" lang="en-US" sz="16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</a:t>
                      </a:r>
                      <a:r>
                        <a:rPr kumimoji="0" 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Combinations of engine modifications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30-40%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SCR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&gt;90%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Emulsified fuel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10-20%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Humid Air Motors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25-50%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Direct Water Injection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~50%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Exhaust Gas Recycling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35-60%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20-60%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Filters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~95%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Scrubbing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85-100%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70-100%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up to 85%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1.5% Sulphur fuel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~40%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~18%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0.5% Sulphur Fuel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~80%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Natural Gas Fuel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80 to 90%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~100%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 to 25%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sp>
        <p:nvSpPr>
          <p:cNvPr id="168053" name="Rectangle 117"/>
          <p:cNvSpPr>
            <a:spLocks noChangeArrowheads="1"/>
          </p:cNvSpPr>
          <p:nvPr/>
        </p:nvSpPr>
        <p:spPr bwMode="gray">
          <a:xfrm>
            <a:off x="735013" y="915988"/>
            <a:ext cx="72453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b="1">
                <a:solidFill>
                  <a:schemeClr val="hlink"/>
                </a:solidFill>
              </a:rPr>
              <a:t>Effectiveness of natural gas fuel versus abatement technologies:</a:t>
            </a:r>
          </a:p>
        </p:txBody>
      </p:sp>
      <p:sp>
        <p:nvSpPr>
          <p:cNvPr id="168055" name="Rectangle 119"/>
          <p:cNvSpPr>
            <a:spLocks noChangeArrowheads="1"/>
          </p:cNvSpPr>
          <p:nvPr/>
        </p:nvSpPr>
        <p:spPr bwMode="gray">
          <a:xfrm>
            <a:off x="2957513" y="5957888"/>
            <a:ext cx="231775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 b="1">
                <a:solidFill>
                  <a:schemeClr val="hlink"/>
                </a:solidFill>
              </a:rPr>
              <a:t>IMO Tier 3 standard</a:t>
            </a:r>
            <a:br>
              <a:rPr lang="en-US" sz="1800" b="1">
                <a:solidFill>
                  <a:schemeClr val="hlink"/>
                </a:solidFill>
              </a:rPr>
            </a:br>
            <a:r>
              <a:rPr lang="en-US" sz="1800" b="1">
                <a:solidFill>
                  <a:schemeClr val="hlink"/>
                </a:solidFill>
              </a:rPr>
              <a:t>is achieved</a:t>
            </a:r>
          </a:p>
        </p:txBody>
      </p:sp>
      <p:sp>
        <p:nvSpPr>
          <p:cNvPr id="168059" name="Rectangle 123"/>
          <p:cNvSpPr>
            <a:spLocks noChangeArrowheads="1"/>
          </p:cNvSpPr>
          <p:nvPr/>
        </p:nvSpPr>
        <p:spPr bwMode="gray">
          <a:xfrm>
            <a:off x="7135813" y="5907088"/>
            <a:ext cx="130175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GB" sz="1800" b="1">
                <a:solidFill>
                  <a:schemeClr val="hlink"/>
                </a:solidFill>
              </a:rPr>
              <a:t>Reduction</a:t>
            </a:r>
            <a:br>
              <a:rPr lang="en-GB" sz="1800" b="1">
                <a:solidFill>
                  <a:schemeClr val="hlink"/>
                </a:solidFill>
              </a:rPr>
            </a:br>
            <a:r>
              <a:rPr lang="en-GB" sz="1800" b="1">
                <a:solidFill>
                  <a:schemeClr val="hlink"/>
                </a:solidFill>
              </a:rPr>
              <a:t>of EEDI</a:t>
            </a:r>
            <a:endParaRPr lang="en-US" sz="1800" b="1">
              <a:solidFill>
                <a:schemeClr val="hlink"/>
              </a:solidFill>
            </a:endParaRPr>
          </a:p>
        </p:txBody>
      </p:sp>
      <p:sp>
        <p:nvSpPr>
          <p:cNvPr id="168061" name="AutoShape 125"/>
          <p:cNvSpPr>
            <a:spLocks noChangeArrowheads="1"/>
          </p:cNvSpPr>
          <p:nvPr/>
        </p:nvSpPr>
        <p:spPr bwMode="gray">
          <a:xfrm>
            <a:off x="7683500" y="5486400"/>
            <a:ext cx="317500" cy="3810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hlink"/>
          </a:solidFill>
          <a:ln w="3810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062" name="Oval 126"/>
          <p:cNvSpPr>
            <a:spLocks noChangeArrowheads="1"/>
          </p:cNvSpPr>
          <p:nvPr/>
        </p:nvSpPr>
        <p:spPr bwMode="gray">
          <a:xfrm>
            <a:off x="3568700" y="5029200"/>
            <a:ext cx="1206500" cy="533400"/>
          </a:xfrm>
          <a:prstGeom prst="ellipse">
            <a:avLst/>
          </a:prstGeom>
          <a:noFill/>
          <a:ln w="28575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063" name="AutoShape 127"/>
          <p:cNvSpPr>
            <a:spLocks noChangeArrowheads="1"/>
          </p:cNvSpPr>
          <p:nvPr/>
        </p:nvSpPr>
        <p:spPr bwMode="gray">
          <a:xfrm>
            <a:off x="4013200" y="5499100"/>
            <a:ext cx="317500" cy="3810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hlink"/>
          </a:solidFill>
          <a:ln w="3810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064" name="Oval 128"/>
          <p:cNvSpPr>
            <a:spLocks noChangeArrowheads="1"/>
          </p:cNvSpPr>
          <p:nvPr/>
        </p:nvSpPr>
        <p:spPr bwMode="gray">
          <a:xfrm>
            <a:off x="7277100" y="5029200"/>
            <a:ext cx="1206500" cy="533400"/>
          </a:xfrm>
          <a:prstGeom prst="ellipse">
            <a:avLst/>
          </a:prstGeom>
          <a:noFill/>
          <a:ln w="28575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81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378" name="Titre 1"/>
          <p:cNvSpPr>
            <a:spLocks noGrp="1"/>
          </p:cNvSpPr>
          <p:nvPr>
            <p:ph type="title" idx="4294967295"/>
          </p:nvPr>
        </p:nvSpPr>
        <p:spPr/>
        <p:txBody>
          <a:bodyPr lIns="0" rIns="0"/>
          <a:lstStyle/>
          <a:p>
            <a:pPr eaLnBrk="1" hangingPunct="1">
              <a:defRPr/>
            </a:pPr>
            <a:r>
              <a:rPr lang="en-US" dirty="0" smtClean="0">
                <a:solidFill>
                  <a:srgbClr val="A50021"/>
                </a:solidFill>
              </a:rPr>
              <a:t>Hull form &amp; appendages optimization</a:t>
            </a:r>
            <a:endParaRPr lang="fr-FR" dirty="0" smtClean="0">
              <a:solidFill>
                <a:srgbClr val="A50021"/>
              </a:solidFill>
            </a:endParaRPr>
          </a:p>
        </p:txBody>
      </p:sp>
      <p:pic>
        <p:nvPicPr>
          <p:cNvPr id="227738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7378700" y="255588"/>
            <a:ext cx="914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06" y="824042"/>
            <a:ext cx="9060148" cy="577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164288" y="824042"/>
            <a:ext cx="1979712" cy="300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35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 Same Side Corner Rectangle 36"/>
          <p:cNvSpPr/>
          <p:nvPr/>
        </p:nvSpPr>
        <p:spPr bwMode="auto">
          <a:xfrm>
            <a:off x="3181350" y="3676650"/>
            <a:ext cx="2233613" cy="454025"/>
          </a:xfrm>
          <a:prstGeom prst="round2SameRect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gray">
          <a:xfrm>
            <a:off x="3190875" y="3675063"/>
            <a:ext cx="2463800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8150" indent="-1746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60425" indent="-2889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141413" indent="-2794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457325" indent="-3143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9145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3717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8289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2861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Loaded tip propeller</a:t>
            </a:r>
            <a:endParaRPr lang="en-GB" b="1" dirty="0" smtClean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22532" name="Picture 5" descr="propel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3998913"/>
            <a:ext cx="2857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ound Same Side Corner Rectangle 38"/>
          <p:cNvSpPr/>
          <p:nvPr/>
        </p:nvSpPr>
        <p:spPr bwMode="auto">
          <a:xfrm>
            <a:off x="6497638" y="3676650"/>
            <a:ext cx="1711325" cy="454025"/>
          </a:xfrm>
          <a:prstGeom prst="round2SameRect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gray">
          <a:xfrm>
            <a:off x="6505575" y="3675063"/>
            <a:ext cx="1676400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8150" indent="-1746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60425" indent="-2889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141413" indent="-2794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457325" indent="-3143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9145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3717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8289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2861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Twisted rudder</a:t>
            </a:r>
            <a:endParaRPr lang="en-GB" b="1" dirty="0" smtClean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1" name="Round Same Side Corner Rectangle 40"/>
          <p:cNvSpPr/>
          <p:nvPr/>
        </p:nvSpPr>
        <p:spPr bwMode="auto">
          <a:xfrm>
            <a:off x="508000" y="3676650"/>
            <a:ext cx="1604963" cy="454025"/>
          </a:xfrm>
          <a:prstGeom prst="round2SameRect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gray">
          <a:xfrm>
            <a:off x="517525" y="3675063"/>
            <a:ext cx="1501775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8150" indent="-1746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60425" indent="-2889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141413" indent="-2794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457325" indent="-3143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9145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3717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8289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2861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CR propeller</a:t>
            </a:r>
            <a:endParaRPr lang="en-GB" b="1" dirty="0" smtClean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2" name="Round Same Side Corner Rectangle 31"/>
          <p:cNvSpPr/>
          <p:nvPr/>
        </p:nvSpPr>
        <p:spPr bwMode="auto">
          <a:xfrm>
            <a:off x="3181350" y="935038"/>
            <a:ext cx="1403350" cy="455612"/>
          </a:xfrm>
          <a:prstGeom prst="round2SameRect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gray">
          <a:xfrm>
            <a:off x="3190875" y="935038"/>
            <a:ext cx="11350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8150" indent="-1746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60425" indent="-2889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141413" indent="-2794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457325" indent="-3143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9145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3717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8289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2861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ACS</a:t>
            </a:r>
            <a:endParaRPr lang="en-GB" b="1" dirty="0" smtClean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4" name="Round Same Side Corner Rectangle 33"/>
          <p:cNvSpPr/>
          <p:nvPr/>
        </p:nvSpPr>
        <p:spPr bwMode="auto">
          <a:xfrm>
            <a:off x="6497638" y="935038"/>
            <a:ext cx="2111375" cy="455612"/>
          </a:xfrm>
          <a:prstGeom prst="round2SameRect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gray">
          <a:xfrm>
            <a:off x="6505575" y="935038"/>
            <a:ext cx="21574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8150" indent="-1746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60425" indent="-2889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141413" indent="-2794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457325" indent="-3143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9145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3717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8289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2861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Fins in front of prop.</a:t>
            </a:r>
            <a:endParaRPr lang="en-GB" b="1" dirty="0" smtClean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4" name="Round Same Side Corner Rectangle 3"/>
          <p:cNvSpPr/>
          <p:nvPr/>
        </p:nvSpPr>
        <p:spPr bwMode="auto">
          <a:xfrm>
            <a:off x="508000" y="935038"/>
            <a:ext cx="1403350" cy="455612"/>
          </a:xfrm>
          <a:prstGeom prst="round2SameRect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8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A50021"/>
                </a:solidFill>
              </a:rPr>
              <a:t>Energy Saving Devices (ESD) - Some options</a:t>
            </a:r>
            <a:endParaRPr lang="en-GB" dirty="0" smtClean="0">
              <a:solidFill>
                <a:srgbClr val="A50021"/>
              </a:solidFill>
            </a:endParaRPr>
          </a:p>
        </p:txBody>
      </p:sp>
      <p:pic>
        <p:nvPicPr>
          <p:cNvPr id="22835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406400" y="1260475"/>
            <a:ext cx="2190750" cy="14382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3528" name="Text Box 8"/>
          <p:cNvSpPr txBox="1">
            <a:spLocks noChangeArrowheads="1"/>
          </p:cNvSpPr>
          <p:nvPr/>
        </p:nvSpPr>
        <p:spPr bwMode="gray">
          <a:xfrm>
            <a:off x="517525" y="935038"/>
            <a:ext cx="11350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8150" indent="-1746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60425" indent="-2889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141413" indent="-2794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457325" indent="-3143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9145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3717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8289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2861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Ducktail</a:t>
            </a:r>
            <a:endParaRPr lang="en-GB" b="1" dirty="0" smtClean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283532" name="Text Box 12"/>
          <p:cNvSpPr txBox="1">
            <a:spLocks noChangeArrowheads="1"/>
          </p:cNvSpPr>
          <p:nvPr/>
        </p:nvSpPr>
        <p:spPr bwMode="gray">
          <a:xfrm>
            <a:off x="2976563" y="2698750"/>
            <a:ext cx="298608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31813" indent="-1746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0125" indent="-2889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8913" indent="-2794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52625" indent="-3143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098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670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242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814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 typeface="Wingdings" charset="2"/>
              <a:buChar char="§"/>
              <a:defRPr/>
            </a:pPr>
            <a:r>
              <a:rPr lang="en-US" sz="1500" dirty="0" smtClean="0">
                <a:solidFill>
                  <a:srgbClr val="19324B"/>
                </a:solidFill>
                <a:latin typeface="Century Gothic"/>
                <a:cs typeface="Century Gothic"/>
              </a:rPr>
              <a:t>Reduction in frictional resistance 7-15% depending on ship type</a:t>
            </a:r>
          </a:p>
        </p:txBody>
      </p:sp>
      <p:pic>
        <p:nvPicPr>
          <p:cNvPr id="2283533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3046413" y="1260475"/>
            <a:ext cx="2916237" cy="14271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3536" name="Text Box 16"/>
          <p:cNvSpPr txBox="1">
            <a:spLocks noChangeArrowheads="1"/>
          </p:cNvSpPr>
          <p:nvPr/>
        </p:nvSpPr>
        <p:spPr bwMode="gray">
          <a:xfrm>
            <a:off x="6311900" y="2698750"/>
            <a:ext cx="28194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31813" indent="-1746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0125" indent="-2889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8913" indent="-2794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52625" indent="-3143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098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670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242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814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 typeface="Wingdings" charset="2"/>
              <a:buChar char="§"/>
              <a:defRPr/>
            </a:pPr>
            <a:r>
              <a:rPr lang="en-US" sz="1500" dirty="0" smtClean="0">
                <a:solidFill>
                  <a:srgbClr val="19324B"/>
                </a:solidFill>
                <a:latin typeface="Century Gothic"/>
                <a:cs typeface="Century Gothic"/>
              </a:rPr>
              <a:t>Reduction in viscous pressure resistance ~2%</a:t>
            </a:r>
          </a:p>
        </p:txBody>
      </p:sp>
      <p:pic>
        <p:nvPicPr>
          <p:cNvPr id="2283537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6396038" y="1260475"/>
            <a:ext cx="2403475" cy="14414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83560" name="Picture 4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406400" y="3998913"/>
            <a:ext cx="2200275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83562" name="Picture 4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6376988" y="3998913"/>
            <a:ext cx="2422525" cy="14827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83529" name="Text Box 9"/>
          <p:cNvSpPr txBox="1">
            <a:spLocks noChangeArrowheads="1"/>
          </p:cNvSpPr>
          <p:nvPr/>
        </p:nvSpPr>
        <p:spPr bwMode="gray">
          <a:xfrm>
            <a:off x="322263" y="2698750"/>
            <a:ext cx="293370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20713" indent="-1746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9025" indent="-2889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47813" indent="-2794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41525" indent="-3143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987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559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131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703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 typeface="Wingdings" charset="2"/>
              <a:buChar char="§"/>
              <a:defRPr/>
            </a:pPr>
            <a:r>
              <a:rPr lang="en-US" sz="1500" dirty="0" smtClean="0">
                <a:latin typeface="Century Gothic"/>
                <a:cs typeface="Century Gothic"/>
              </a:rPr>
              <a:t>Ship length increased</a:t>
            </a:r>
          </a:p>
          <a:p>
            <a:pPr>
              <a:spcBef>
                <a:spcPct val="50000"/>
              </a:spcBef>
              <a:buFont typeface="Wingdings" charset="2"/>
              <a:buChar char="§"/>
              <a:defRPr/>
            </a:pPr>
            <a:r>
              <a:rPr lang="en-US" sz="1500" dirty="0" smtClean="0">
                <a:latin typeface="Century Gothic"/>
                <a:cs typeface="Century Gothic"/>
              </a:rPr>
              <a:t>Reduction in wave resistance 2~5%</a:t>
            </a:r>
            <a:endParaRPr lang="en-GB" sz="1500" dirty="0" smtClean="0">
              <a:latin typeface="Century Gothic"/>
              <a:cs typeface="Century Gothic"/>
            </a:endParaRPr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gray">
          <a:xfrm>
            <a:off x="2976563" y="5507038"/>
            <a:ext cx="2986087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31813" indent="-1746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0125" indent="-2889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8913" indent="-2794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52625" indent="-3143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098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670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242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814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 typeface="Wingdings" charset="2"/>
              <a:buChar char="§"/>
              <a:defRPr/>
            </a:pPr>
            <a:r>
              <a:rPr lang="en-US" sz="1500" dirty="0">
                <a:solidFill>
                  <a:srgbClr val="19324B"/>
                </a:solidFill>
                <a:latin typeface="Century Gothic"/>
                <a:cs typeface="Century Gothic"/>
              </a:rPr>
              <a:t>Improved efficiency 6~12</a:t>
            </a:r>
            <a:r>
              <a:rPr lang="en-US" sz="1500" dirty="0" smtClean="0">
                <a:solidFill>
                  <a:srgbClr val="19324B"/>
                </a:solidFill>
                <a:latin typeface="Century Gothic"/>
                <a:cs typeface="Century Gothic"/>
              </a:rPr>
              <a:t>%</a:t>
            </a:r>
            <a:endParaRPr lang="en-US" sz="1500" dirty="0">
              <a:solidFill>
                <a:srgbClr val="19324B"/>
              </a:solidFill>
              <a:latin typeface="Century Gothic"/>
              <a:cs typeface="Century Gothic"/>
            </a:endParaRPr>
          </a:p>
        </p:txBody>
      </p:sp>
      <p:sp>
        <p:nvSpPr>
          <p:cNvPr id="47" name="Text Box 16"/>
          <p:cNvSpPr txBox="1">
            <a:spLocks noChangeArrowheads="1"/>
          </p:cNvSpPr>
          <p:nvPr/>
        </p:nvSpPr>
        <p:spPr bwMode="gray">
          <a:xfrm>
            <a:off x="6311900" y="5507038"/>
            <a:ext cx="2819400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31813" indent="-1746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00125" indent="-2889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8913" indent="-2794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52625" indent="-3143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098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670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242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814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 typeface="Wingdings" charset="2"/>
              <a:buChar char="§"/>
              <a:defRPr/>
            </a:pPr>
            <a:r>
              <a:rPr lang="en-US" sz="1500" dirty="0" smtClean="0">
                <a:solidFill>
                  <a:srgbClr val="19324B"/>
                </a:solidFill>
                <a:latin typeface="Century Gothic"/>
                <a:cs typeface="Century Gothic"/>
              </a:rPr>
              <a:t>Reduction in viscous pressure resistance ~2%</a:t>
            </a:r>
          </a:p>
        </p:txBody>
      </p:sp>
      <p:sp>
        <p:nvSpPr>
          <p:cNvPr id="48" name="Text Box 9"/>
          <p:cNvSpPr txBox="1">
            <a:spLocks noChangeArrowheads="1"/>
          </p:cNvSpPr>
          <p:nvPr/>
        </p:nvSpPr>
        <p:spPr bwMode="gray">
          <a:xfrm>
            <a:off x="322263" y="5507038"/>
            <a:ext cx="264477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800" indent="-1778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620713" indent="-1746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9025" indent="-2889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47813" indent="-2794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41525" indent="-3143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987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559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131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703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Wingdings" charset="2"/>
              <a:buChar char="§"/>
              <a:defRPr/>
            </a:pPr>
            <a:r>
              <a:rPr lang="en-US" sz="1500" dirty="0">
                <a:solidFill>
                  <a:srgbClr val="19324B"/>
                </a:solidFill>
                <a:latin typeface="Century Gothic"/>
                <a:cs typeface="Century Gothic"/>
              </a:rPr>
              <a:t>Recovering of kinetic energy due to the rotational flow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charset="2"/>
              <a:buChar char="§"/>
              <a:defRPr/>
            </a:pPr>
            <a:r>
              <a:rPr lang="en-US" sz="1500" dirty="0">
                <a:solidFill>
                  <a:srgbClr val="19324B"/>
                </a:solidFill>
                <a:latin typeface="Century Gothic"/>
                <a:cs typeface="Century Gothic"/>
              </a:rPr>
              <a:t>SSPA 5~10%</a:t>
            </a:r>
            <a:endParaRPr lang="en-GB" sz="1500" dirty="0">
              <a:solidFill>
                <a:srgbClr val="19324B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8026533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06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</a:t>
            </a:r>
            <a:r>
              <a:rPr lang="fr-FR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Green </a:t>
            </a:r>
            <a:r>
              <a:rPr lang="fr-FR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Measures</a:t>
            </a:r>
            <a:endParaRPr lang="fr-FR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-357188" y="917575"/>
            <a:ext cx="9628188" cy="38576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8677" name="Rectangle 16"/>
          <p:cNvSpPr>
            <a:spLocks noChangeArrowheads="1"/>
          </p:cNvSpPr>
          <p:nvPr/>
        </p:nvSpPr>
        <p:spPr bwMode="auto">
          <a:xfrm>
            <a:off x="-357188" y="971550"/>
            <a:ext cx="9628188" cy="419100"/>
          </a:xfrm>
          <a:prstGeom prst="rect">
            <a:avLst/>
          </a:prstGeom>
          <a:solidFill>
            <a:srgbClr val="91011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8" name="TextBox 2"/>
          <p:cNvSpPr txBox="1">
            <a:spLocks noChangeArrowheads="1"/>
          </p:cNvSpPr>
          <p:nvPr/>
        </p:nvSpPr>
        <p:spPr bwMode="auto">
          <a:xfrm>
            <a:off x="150813" y="1008063"/>
            <a:ext cx="88423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accent1"/>
              </a:buClr>
              <a:buSzPct val="85000"/>
              <a:buFontTx/>
              <a:buNone/>
            </a:pPr>
            <a:r>
              <a:rPr lang="en-US" sz="1800">
                <a:solidFill>
                  <a:schemeClr val="bg1"/>
                </a:solidFill>
                <a:latin typeface="Century Gothic" pitchFamily="34" charset="0"/>
              </a:rPr>
              <a:t>Harvesting the solar and wind energy</a:t>
            </a:r>
          </a:p>
        </p:txBody>
      </p:sp>
      <p:sp>
        <p:nvSpPr>
          <p:cNvPr id="20" name="Round Same Side Corner Rectangle 19"/>
          <p:cNvSpPr/>
          <p:nvPr/>
        </p:nvSpPr>
        <p:spPr bwMode="auto">
          <a:xfrm>
            <a:off x="2019300" y="1524000"/>
            <a:ext cx="1403350" cy="455613"/>
          </a:xfrm>
          <a:prstGeom prst="round2SameRect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gray">
          <a:xfrm>
            <a:off x="2028825" y="1524000"/>
            <a:ext cx="11350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8150" indent="-1746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60425" indent="-2889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141413" indent="-2794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457325" indent="-3143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9145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3717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8289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2861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Kite Sails</a:t>
            </a:r>
            <a:endParaRPr lang="en-GB" b="1" dirty="0" smtClean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22906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1922463" y="1849438"/>
            <a:ext cx="2286000" cy="1905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ound Same Side Corner Rectangle 28"/>
          <p:cNvSpPr/>
          <p:nvPr/>
        </p:nvSpPr>
        <p:spPr bwMode="auto">
          <a:xfrm>
            <a:off x="5026025" y="1524000"/>
            <a:ext cx="1403350" cy="455613"/>
          </a:xfrm>
          <a:prstGeom prst="round2SameRect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gray">
          <a:xfrm>
            <a:off x="5035550" y="1524000"/>
            <a:ext cx="154146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8150" indent="-1746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60425" indent="-2889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141413" indent="-2794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457325" indent="-3143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9145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3717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8289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2861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Solar Sails</a:t>
            </a:r>
            <a:endParaRPr lang="en-GB" b="1" dirty="0" smtClean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229070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gray">
          <a:xfrm>
            <a:off x="4941888" y="1851025"/>
            <a:ext cx="2271712" cy="18923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ound Same Side Corner Rectangle 45"/>
          <p:cNvSpPr/>
          <p:nvPr/>
        </p:nvSpPr>
        <p:spPr bwMode="auto">
          <a:xfrm>
            <a:off x="2019300" y="4064000"/>
            <a:ext cx="1844675" cy="455613"/>
          </a:xfrm>
          <a:prstGeom prst="round2SameRect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gray">
          <a:xfrm>
            <a:off x="2028825" y="4064000"/>
            <a:ext cx="20224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8150" indent="-1746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60425" indent="-2889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141413" indent="-2794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457325" indent="-3143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9145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3717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8289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2861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Flettner</a:t>
            </a:r>
            <a:r>
              <a:rPr lang="en-US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 Rotors</a:t>
            </a:r>
            <a:endParaRPr lang="en-GB" b="1" dirty="0" smtClean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2290701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1933575" y="4400550"/>
            <a:ext cx="5284788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4361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ame Side Corner Rectangle 10"/>
          <p:cNvSpPr>
            <a:spLocks/>
          </p:cNvSpPr>
          <p:nvPr/>
        </p:nvSpPr>
        <p:spPr bwMode="auto">
          <a:xfrm>
            <a:off x="355600" y="3867150"/>
            <a:ext cx="1108075" cy="579438"/>
          </a:xfrm>
          <a:custGeom>
            <a:avLst/>
            <a:gdLst>
              <a:gd name="T0" fmla="*/ 96575 w 1108075"/>
              <a:gd name="T1" fmla="*/ 0 h 579438"/>
              <a:gd name="T2" fmla="*/ 1011500 w 1108075"/>
              <a:gd name="T3" fmla="*/ 0 h 579438"/>
              <a:gd name="T4" fmla="*/ 1108075 w 1108075"/>
              <a:gd name="T5" fmla="*/ 96575 h 579438"/>
              <a:gd name="T6" fmla="*/ 1108075 w 1108075"/>
              <a:gd name="T7" fmla="*/ 579438 h 579438"/>
              <a:gd name="T8" fmla="*/ 1108075 w 1108075"/>
              <a:gd name="T9" fmla="*/ 579438 h 579438"/>
              <a:gd name="T10" fmla="*/ 0 w 1108075"/>
              <a:gd name="T11" fmla="*/ 579438 h 579438"/>
              <a:gd name="T12" fmla="*/ 0 w 1108075"/>
              <a:gd name="T13" fmla="*/ 579438 h 579438"/>
              <a:gd name="T14" fmla="*/ 0 w 1108075"/>
              <a:gd name="T15" fmla="*/ 96575 h 579438"/>
              <a:gd name="T16" fmla="*/ 96575 w 1108075"/>
              <a:gd name="T17" fmla="*/ 0 h 5794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08075" h="579438">
                <a:moveTo>
                  <a:pt x="96575" y="0"/>
                </a:moveTo>
                <a:lnTo>
                  <a:pt x="1011500" y="0"/>
                </a:lnTo>
                <a:cubicBezTo>
                  <a:pt x="1064837" y="0"/>
                  <a:pt x="1108075" y="43238"/>
                  <a:pt x="1108075" y="96575"/>
                </a:cubicBezTo>
                <a:lnTo>
                  <a:pt x="1108075" y="579438"/>
                </a:lnTo>
                <a:lnTo>
                  <a:pt x="0" y="579438"/>
                </a:lnTo>
                <a:lnTo>
                  <a:pt x="0" y="96575"/>
                </a:lnTo>
                <a:cubicBezTo>
                  <a:pt x="0" y="43238"/>
                  <a:pt x="43238" y="0"/>
                  <a:pt x="96575" y="0"/>
                </a:cubicBezTo>
                <a:close/>
              </a:path>
            </a:pathLst>
          </a:custGeom>
          <a:solidFill>
            <a:srgbClr val="6599CC"/>
          </a:solidFill>
          <a:ln>
            <a:noFill/>
          </a:ln>
          <a:effectLst>
            <a:outerShdw blurRad="50800" dist="38100" dir="18900000" algn="b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131763" y="4171950"/>
            <a:ext cx="4246562" cy="9144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18900000" algn="bl" rotWithShape="0">
              <a:srgbClr val="808080">
                <a:alpha val="39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Rectangle 3"/>
          <p:cNvSpPr txBox="1">
            <a:spLocks noChangeArrowheads="1"/>
          </p:cNvSpPr>
          <p:nvPr/>
        </p:nvSpPr>
        <p:spPr bwMode="auto">
          <a:xfrm>
            <a:off x="236538" y="2335213"/>
            <a:ext cx="8697912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hlink"/>
              </a:buClr>
              <a:buSzPct val="85000"/>
              <a:buFontTx/>
              <a:buNone/>
              <a:defRPr/>
            </a:pPr>
            <a:r>
              <a:rPr lang="en-US" sz="1800" b="1" dirty="0" smtClean="0">
                <a:solidFill>
                  <a:srgbClr val="A50021"/>
                </a:solidFill>
                <a:latin typeface="Century Gothic" pitchFamily="34" charset="0"/>
              </a:rPr>
              <a:t>The SEEMP is a ship environmental performance management tool :</a:t>
            </a:r>
            <a:endParaRPr lang="en-GB" sz="1800" b="1" dirty="0" smtClean="0">
              <a:solidFill>
                <a:srgbClr val="A50021"/>
              </a:solidFill>
              <a:latin typeface="Century Gothic" pitchFamily="34" charset="0"/>
            </a:endParaRPr>
          </a:p>
          <a:p>
            <a:pPr marL="285750" indent="-285750">
              <a:spcBef>
                <a:spcPct val="50000"/>
              </a:spcBef>
              <a:buClr>
                <a:schemeClr val="hlink"/>
              </a:buClr>
              <a:buSzPct val="85000"/>
              <a:buFont typeface="Wingdings" pitchFamily="2" charset="2"/>
              <a:buChar char="§"/>
              <a:defRPr/>
            </a:pPr>
            <a:r>
              <a:rPr lang="en-GB" b="1" dirty="0" smtClean="0">
                <a:solidFill>
                  <a:srgbClr val="19324B"/>
                </a:solidFill>
                <a:latin typeface="Century Gothic" pitchFamily="34" charset="0"/>
              </a:rPr>
              <a:t>It should be developed by the owner in accordance with the IMO Guidelines  adopted at MEPC 63 in March 2012 (actually as of MEPC.1/ Circ.683).</a:t>
            </a:r>
          </a:p>
          <a:p>
            <a:pPr marL="285750" indent="-285750">
              <a:spcBef>
                <a:spcPct val="50000"/>
              </a:spcBef>
              <a:buClr>
                <a:schemeClr val="hlink"/>
              </a:buClr>
              <a:buSzPct val="85000"/>
              <a:buFont typeface="Wingdings" pitchFamily="2" charset="2"/>
              <a:buChar char="§"/>
              <a:defRPr/>
            </a:pPr>
            <a:r>
              <a:rPr lang="en-GB" b="1" dirty="0" smtClean="0">
                <a:solidFill>
                  <a:srgbClr val="1E3E5F"/>
                </a:solidFill>
                <a:latin typeface="Century Gothic" pitchFamily="34" charset="0"/>
              </a:rPr>
              <a:t>There are four steps to consider:</a:t>
            </a:r>
            <a:endParaRPr lang="en-US" b="1" dirty="0" smtClean="0">
              <a:solidFill>
                <a:srgbClr val="1E3E5F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  <a:buClr>
                <a:schemeClr val="hlink"/>
              </a:buClr>
              <a:buSzPct val="85000"/>
              <a:buFont typeface="Arial" pitchFamily="34" charset="0"/>
              <a:buNone/>
              <a:defRPr/>
            </a:pPr>
            <a:endParaRPr lang="en-US" sz="1800" b="1" dirty="0" smtClean="0">
              <a:solidFill>
                <a:srgbClr val="19324B"/>
              </a:solidFill>
              <a:latin typeface="Century Gothic" pitchFamily="34" charset="0"/>
            </a:endParaRP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441325" y="3849688"/>
            <a:ext cx="971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marL="381000" indent="-381000">
              <a:spcBef>
                <a:spcPct val="50000"/>
              </a:spcBef>
              <a:buClr>
                <a:schemeClr val="hlink"/>
              </a:buClr>
              <a:buSzPct val="85000"/>
              <a:buFont typeface="Arial" pitchFamily="34" charset="0"/>
              <a:buNone/>
            </a:pPr>
            <a:r>
              <a:rPr lang="en-US" b="1">
                <a:solidFill>
                  <a:srgbClr val="800000"/>
                </a:solidFill>
              </a:rPr>
              <a:t>Planning</a:t>
            </a:r>
            <a:endParaRPr lang="en-US" sz="1800">
              <a:solidFill>
                <a:srgbClr val="800000"/>
              </a:solidFill>
            </a:endParaRPr>
          </a:p>
        </p:txBody>
      </p:sp>
      <p:sp>
        <p:nvSpPr>
          <p:cNvPr id="2361372" name="Rectangle 28"/>
          <p:cNvSpPr>
            <a:spLocks noChangeArrowheads="1"/>
          </p:cNvSpPr>
          <p:nvPr/>
        </p:nvSpPr>
        <p:spPr bwMode="gray">
          <a:xfrm>
            <a:off x="198438" y="4225925"/>
            <a:ext cx="414020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buFontTx/>
              <a:buNone/>
              <a:defRPr/>
            </a:pPr>
            <a:r>
              <a:rPr lang="en-GB" sz="1500" dirty="0">
                <a:latin typeface="Century Gothic"/>
                <a:ea typeface="ＭＳ Ｐゴシック" charset="0"/>
                <a:cs typeface="Century Gothic"/>
              </a:rPr>
              <a:t>which determines the status of ship energy usage and the expected improvements of ship energy efficiency</a:t>
            </a:r>
          </a:p>
        </p:txBody>
      </p:sp>
      <p:grpSp>
        <p:nvGrpSpPr>
          <p:cNvPr id="14343" name="Group 11"/>
          <p:cNvGrpSpPr>
            <a:grpSpLocks/>
          </p:cNvGrpSpPr>
          <p:nvPr/>
        </p:nvGrpSpPr>
        <p:grpSpPr bwMode="auto">
          <a:xfrm>
            <a:off x="4375150" y="5011738"/>
            <a:ext cx="381000" cy="620712"/>
            <a:chOff x="4467225" y="5198468"/>
            <a:chExt cx="225425" cy="366713"/>
          </a:xfrm>
        </p:grpSpPr>
        <p:sp>
          <p:nvSpPr>
            <p:cNvPr id="2361383" name="AutoShape 39"/>
            <p:cNvSpPr>
              <a:spLocks noChangeArrowheads="1"/>
            </p:cNvSpPr>
            <p:nvPr/>
          </p:nvSpPr>
          <p:spPr bwMode="gray">
            <a:xfrm>
              <a:off x="4467225" y="5198468"/>
              <a:ext cx="222607" cy="256981"/>
            </a:xfrm>
            <a:custGeom>
              <a:avLst/>
              <a:gdLst>
                <a:gd name="T0" fmla="*/ 111304 w 21600"/>
                <a:gd name="T1" fmla="*/ -12 h 21600"/>
                <a:gd name="T2" fmla="*/ 27816 w 21600"/>
                <a:gd name="T3" fmla="*/ 128479 h 21600"/>
                <a:gd name="T4" fmla="*/ 111304 w 21600"/>
                <a:gd name="T5" fmla="*/ 64233 h 21600"/>
                <a:gd name="T6" fmla="*/ 250433 w 21600"/>
                <a:gd name="T7" fmla="*/ 128491 h 21600"/>
                <a:gd name="T8" fmla="*/ 194781 w 21600"/>
                <a:gd name="T9" fmla="*/ 192736 h 21600"/>
                <a:gd name="T10" fmla="*/ 139129 w 21600"/>
                <a:gd name="T11" fmla="*/ 128491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-1" y="10799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616055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34" charset="-128"/>
              </a:endParaRPr>
            </a:p>
          </p:txBody>
        </p:sp>
        <p:sp>
          <p:nvSpPr>
            <p:cNvPr id="2361384" name="AutoShape 40"/>
            <p:cNvSpPr>
              <a:spLocks noChangeArrowheads="1"/>
            </p:cNvSpPr>
            <p:nvPr/>
          </p:nvSpPr>
          <p:spPr bwMode="gray">
            <a:xfrm rot="10800000">
              <a:off x="4470043" y="5308200"/>
              <a:ext cx="222607" cy="256981"/>
            </a:xfrm>
            <a:custGeom>
              <a:avLst/>
              <a:gdLst>
                <a:gd name="T0" fmla="*/ 111304 w 21600"/>
                <a:gd name="T1" fmla="*/ -12 h 21600"/>
                <a:gd name="T2" fmla="*/ 27816 w 21600"/>
                <a:gd name="T3" fmla="*/ 128479 h 21600"/>
                <a:gd name="T4" fmla="*/ 111304 w 21600"/>
                <a:gd name="T5" fmla="*/ 64233 h 21600"/>
                <a:gd name="T6" fmla="*/ 250433 w 21600"/>
                <a:gd name="T7" fmla="*/ 128491 h 21600"/>
                <a:gd name="T8" fmla="*/ 194781 w 21600"/>
                <a:gd name="T9" fmla="*/ 192736 h 21600"/>
                <a:gd name="T10" fmla="*/ 139129 w 21600"/>
                <a:gd name="T11" fmla="*/ 128491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-1" y="10799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910116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34" charset="-128"/>
              </a:endParaRPr>
            </a:p>
          </p:txBody>
        </p:sp>
      </p:grpSp>
      <p:sp>
        <p:nvSpPr>
          <p:cNvPr id="31" name="Rectangle 2"/>
          <p:cNvSpPr txBox="1">
            <a:spLocks noChangeArrowheads="1"/>
          </p:cNvSpPr>
          <p:nvPr/>
        </p:nvSpPr>
        <p:spPr bwMode="gray">
          <a:xfrm>
            <a:off x="236538" y="101600"/>
            <a:ext cx="789305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Century Gothic"/>
                <a:ea typeface="+mj-ea"/>
                <a:cs typeface="Century Gothic"/>
              </a:defRPr>
            </a:lvl1pPr>
            <a:lvl2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Century Gothic" charset="0"/>
                <a:ea typeface="ＭＳ Ｐゴシック" charset="0"/>
              </a:defRPr>
            </a:lvl2pPr>
            <a:lvl3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Century Gothic" charset="0"/>
                <a:ea typeface="ＭＳ Ｐゴシック" charset="0"/>
              </a:defRPr>
            </a:lvl3pPr>
            <a:lvl4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Century Gothic" charset="0"/>
                <a:ea typeface="ＭＳ Ｐゴシック" charset="0"/>
              </a:defRPr>
            </a:lvl4pPr>
            <a:lvl5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Century Gothic" charset="0"/>
                <a:ea typeface="ＭＳ Ｐゴシック" charset="0"/>
              </a:defRPr>
            </a:lvl5pPr>
            <a:lvl6pPr marL="914400" indent="-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1371600" indent="-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1828800" indent="-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2286000" indent="-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 indent="0">
              <a:lnSpc>
                <a:spcPct val="80000"/>
              </a:lnSpc>
              <a:buFontTx/>
              <a:buNone/>
              <a:defRPr/>
            </a:pPr>
            <a:r>
              <a:rPr lang="en-US" dirty="0" smtClean="0">
                <a:solidFill>
                  <a:srgbClr val="A50021"/>
                </a:solidFill>
                <a:cs typeface="ＭＳ Ｐゴシック" charset="0"/>
              </a:rPr>
              <a:t>Ship </a:t>
            </a:r>
            <a:r>
              <a:rPr lang="en-US" dirty="0">
                <a:solidFill>
                  <a:srgbClr val="A50021"/>
                </a:solidFill>
                <a:cs typeface="ＭＳ Ｐゴシック" charset="0"/>
              </a:rPr>
              <a:t>Energy Efficiency Management Plan (SEEMP)</a:t>
            </a:r>
            <a:endParaRPr lang="en-GB" dirty="0">
              <a:solidFill>
                <a:srgbClr val="A50021"/>
              </a:solidFill>
              <a:cs typeface="ＭＳ Ｐゴシック" charset="0"/>
            </a:endParaRPr>
          </a:p>
        </p:txBody>
      </p:sp>
      <p:graphicFrame>
        <p:nvGraphicFramePr>
          <p:cNvPr id="33" name="Group 51"/>
          <p:cNvGraphicFramePr>
            <a:graphicFrameLocks noGrp="1"/>
          </p:cNvGraphicFramePr>
          <p:nvPr/>
        </p:nvGraphicFramePr>
        <p:xfrm>
          <a:off x="155974" y="915845"/>
          <a:ext cx="8845978" cy="115214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994332"/>
                <a:gridCol w="6851646"/>
              </a:tblGrid>
              <a:tr h="310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/>
                          <a:cs typeface="Century Gothic"/>
                        </a:rPr>
                        <a:t>Reference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/>
                        <a:ea typeface="ＭＳ Ｐゴシック" charset="0"/>
                        <a:cs typeface="Century Gothic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324B"/>
                          </a:solidFill>
                          <a:effectLst/>
                          <a:latin typeface="Century Gothic"/>
                          <a:ea typeface="ＭＳ Ｐゴシック" charset="0"/>
                          <a:cs typeface="Century Gothic"/>
                        </a:rPr>
                        <a:t>MSC.203(62) – New chapter 4 to MARPOL Annex VI – Reg.22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9324B"/>
                        </a:solidFill>
                        <a:effectLst/>
                        <a:latin typeface="Century Gothic"/>
                        <a:ea typeface="ＭＳ Ｐゴシック" charset="0"/>
                        <a:cs typeface="Century Gothic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0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/>
                          <a:cs typeface="Century Gothic"/>
                        </a:rPr>
                        <a:t>Entry into force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/>
                        <a:ea typeface="ＭＳ Ｐゴシック" charset="0"/>
                        <a:cs typeface="Century Gothic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ＭＳ Ｐゴシック" charset="0"/>
                          <a:cs typeface="Century Gothic"/>
                        </a:rPr>
                        <a:t>01/01/2013 (new ships) – by the first IAPP intermediate or renewal survey, whichever is first, on or after 01/01/2013 for existing ships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/>
                        <a:ea typeface="ＭＳ Ｐゴシック" charset="0"/>
                        <a:cs typeface="Century Gothic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/>
                          <a:cs typeface="Century Gothic"/>
                        </a:rPr>
                        <a:t>Applicable to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/>
                        <a:ea typeface="ＭＳ Ｐゴシック" charset="0"/>
                        <a:cs typeface="Century Gothic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ＭＳ Ｐゴシック" charset="0"/>
                          <a:cs typeface="Century Gothic"/>
                        </a:rPr>
                        <a:t>all new &amp; existing ships ≥ 400gt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/>
                        <a:ea typeface="ＭＳ Ｐゴシック" charset="0"/>
                        <a:cs typeface="Century Gothic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9" name="Round Same Side Corner Rectangle 48"/>
          <p:cNvSpPr>
            <a:spLocks/>
          </p:cNvSpPr>
          <p:nvPr/>
        </p:nvSpPr>
        <p:spPr bwMode="auto">
          <a:xfrm>
            <a:off x="4984750" y="3867150"/>
            <a:ext cx="1746250" cy="579438"/>
          </a:xfrm>
          <a:custGeom>
            <a:avLst/>
            <a:gdLst>
              <a:gd name="T0" fmla="*/ 96575 w 1746250"/>
              <a:gd name="T1" fmla="*/ 0 h 579438"/>
              <a:gd name="T2" fmla="*/ 1649675 w 1746250"/>
              <a:gd name="T3" fmla="*/ 0 h 579438"/>
              <a:gd name="T4" fmla="*/ 1746250 w 1746250"/>
              <a:gd name="T5" fmla="*/ 96575 h 579438"/>
              <a:gd name="T6" fmla="*/ 1746250 w 1746250"/>
              <a:gd name="T7" fmla="*/ 579438 h 579438"/>
              <a:gd name="T8" fmla="*/ 1746250 w 1746250"/>
              <a:gd name="T9" fmla="*/ 579438 h 579438"/>
              <a:gd name="T10" fmla="*/ 0 w 1746250"/>
              <a:gd name="T11" fmla="*/ 579438 h 579438"/>
              <a:gd name="T12" fmla="*/ 0 w 1746250"/>
              <a:gd name="T13" fmla="*/ 579438 h 579438"/>
              <a:gd name="T14" fmla="*/ 0 w 1746250"/>
              <a:gd name="T15" fmla="*/ 96575 h 579438"/>
              <a:gd name="T16" fmla="*/ 96575 w 1746250"/>
              <a:gd name="T17" fmla="*/ 0 h 5794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46250" h="579438">
                <a:moveTo>
                  <a:pt x="96575" y="0"/>
                </a:moveTo>
                <a:lnTo>
                  <a:pt x="1649675" y="0"/>
                </a:lnTo>
                <a:cubicBezTo>
                  <a:pt x="1703012" y="0"/>
                  <a:pt x="1746250" y="43238"/>
                  <a:pt x="1746250" y="96575"/>
                </a:cubicBezTo>
                <a:lnTo>
                  <a:pt x="1746250" y="579438"/>
                </a:lnTo>
                <a:lnTo>
                  <a:pt x="0" y="579438"/>
                </a:lnTo>
                <a:lnTo>
                  <a:pt x="0" y="96575"/>
                </a:lnTo>
                <a:cubicBezTo>
                  <a:pt x="0" y="43238"/>
                  <a:pt x="43238" y="0"/>
                  <a:pt x="96575" y="0"/>
                </a:cubicBezTo>
                <a:close/>
              </a:path>
            </a:pathLst>
          </a:custGeom>
          <a:solidFill>
            <a:srgbClr val="6599CC"/>
          </a:solidFill>
          <a:ln>
            <a:noFill/>
          </a:ln>
          <a:effectLst>
            <a:outerShdw blurRad="50800" dist="38100" dir="18900000" algn="b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50" name="Rounded Rectangle 49"/>
          <p:cNvSpPr>
            <a:spLocks noChangeArrowheads="1"/>
          </p:cNvSpPr>
          <p:nvPr/>
        </p:nvSpPr>
        <p:spPr bwMode="auto">
          <a:xfrm>
            <a:off x="4762500" y="4171950"/>
            <a:ext cx="4246563" cy="9144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18900000" algn="bl" rotWithShape="0">
              <a:srgbClr val="808080">
                <a:alpha val="39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49" name="Rectangle 3"/>
          <p:cNvSpPr>
            <a:spLocks noChangeArrowheads="1"/>
          </p:cNvSpPr>
          <p:nvPr/>
        </p:nvSpPr>
        <p:spPr bwMode="auto">
          <a:xfrm>
            <a:off x="5072063" y="3849688"/>
            <a:ext cx="2039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marL="381000" indent="-381000">
              <a:spcBef>
                <a:spcPct val="50000"/>
              </a:spcBef>
              <a:buClr>
                <a:schemeClr val="hlink"/>
              </a:buClr>
              <a:buSzPct val="85000"/>
              <a:buFont typeface="Arial" pitchFamily="34" charset="0"/>
              <a:buNone/>
            </a:pPr>
            <a:r>
              <a:rPr lang="en-US" b="1">
                <a:solidFill>
                  <a:srgbClr val="800000"/>
                </a:solidFill>
              </a:rPr>
              <a:t>Implementation</a:t>
            </a:r>
            <a:endParaRPr lang="en-US" sz="1800">
              <a:solidFill>
                <a:srgbClr val="800000"/>
              </a:solidFill>
            </a:endParaRPr>
          </a:p>
        </p:txBody>
      </p:sp>
      <p:sp>
        <p:nvSpPr>
          <p:cNvPr id="52" name="Rectangle 28"/>
          <p:cNvSpPr>
            <a:spLocks noChangeArrowheads="1"/>
          </p:cNvSpPr>
          <p:nvPr/>
        </p:nvSpPr>
        <p:spPr bwMode="gray">
          <a:xfrm>
            <a:off x="4827588" y="4225925"/>
            <a:ext cx="4140200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buFontTx/>
              <a:buNone/>
              <a:defRPr/>
            </a:pPr>
            <a:r>
              <a:rPr lang="en-GB" sz="1500" dirty="0">
                <a:latin typeface="Century Gothic"/>
                <a:ea typeface="ＭＳ Ｐゴシック" charset="0"/>
                <a:cs typeface="Century Gothic"/>
              </a:rPr>
              <a:t>which includes the development of the procedures for energy management and the definition of the tasks to be performed</a:t>
            </a:r>
          </a:p>
        </p:txBody>
      </p:sp>
      <p:sp>
        <p:nvSpPr>
          <p:cNvPr id="61" name="Round Same Side Corner Rectangle 60"/>
          <p:cNvSpPr>
            <a:spLocks/>
          </p:cNvSpPr>
          <p:nvPr/>
        </p:nvSpPr>
        <p:spPr bwMode="auto">
          <a:xfrm>
            <a:off x="355600" y="5218113"/>
            <a:ext cx="3246438" cy="579437"/>
          </a:xfrm>
          <a:custGeom>
            <a:avLst/>
            <a:gdLst>
              <a:gd name="T0" fmla="*/ 96575 w 3246438"/>
              <a:gd name="T1" fmla="*/ 0 h 579437"/>
              <a:gd name="T2" fmla="*/ 3149863 w 3246438"/>
              <a:gd name="T3" fmla="*/ 0 h 579437"/>
              <a:gd name="T4" fmla="*/ 3246438 w 3246438"/>
              <a:gd name="T5" fmla="*/ 96575 h 579437"/>
              <a:gd name="T6" fmla="*/ 3246438 w 3246438"/>
              <a:gd name="T7" fmla="*/ 579437 h 579437"/>
              <a:gd name="T8" fmla="*/ 3246438 w 3246438"/>
              <a:gd name="T9" fmla="*/ 579437 h 579437"/>
              <a:gd name="T10" fmla="*/ 0 w 3246438"/>
              <a:gd name="T11" fmla="*/ 579437 h 579437"/>
              <a:gd name="T12" fmla="*/ 0 w 3246438"/>
              <a:gd name="T13" fmla="*/ 579437 h 579437"/>
              <a:gd name="T14" fmla="*/ 0 w 3246438"/>
              <a:gd name="T15" fmla="*/ 96575 h 579437"/>
              <a:gd name="T16" fmla="*/ 96575 w 3246438"/>
              <a:gd name="T17" fmla="*/ 0 h 5794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46438" h="579437">
                <a:moveTo>
                  <a:pt x="96575" y="0"/>
                </a:moveTo>
                <a:lnTo>
                  <a:pt x="3149863" y="0"/>
                </a:lnTo>
                <a:cubicBezTo>
                  <a:pt x="3203200" y="0"/>
                  <a:pt x="3246438" y="43238"/>
                  <a:pt x="3246438" y="96575"/>
                </a:cubicBezTo>
                <a:lnTo>
                  <a:pt x="3246438" y="579437"/>
                </a:lnTo>
                <a:lnTo>
                  <a:pt x="0" y="579437"/>
                </a:lnTo>
                <a:lnTo>
                  <a:pt x="0" y="96575"/>
                </a:lnTo>
                <a:cubicBezTo>
                  <a:pt x="0" y="43238"/>
                  <a:pt x="43238" y="0"/>
                  <a:pt x="96575" y="0"/>
                </a:cubicBezTo>
                <a:close/>
              </a:path>
            </a:pathLst>
          </a:custGeom>
          <a:solidFill>
            <a:srgbClr val="6599CC"/>
          </a:solidFill>
          <a:ln>
            <a:noFill/>
          </a:ln>
          <a:effectLst>
            <a:outerShdw blurRad="50800" dist="38100" dir="18900000" algn="b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62" name="Rounded Rectangle 61"/>
          <p:cNvSpPr>
            <a:spLocks noChangeArrowheads="1"/>
          </p:cNvSpPr>
          <p:nvPr/>
        </p:nvSpPr>
        <p:spPr bwMode="auto">
          <a:xfrm>
            <a:off x="131763" y="5522913"/>
            <a:ext cx="4246562" cy="9144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18900000" algn="bl" rotWithShape="0">
              <a:srgbClr val="808080">
                <a:alpha val="39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53" name="Rectangle 3"/>
          <p:cNvSpPr>
            <a:spLocks noChangeArrowheads="1"/>
          </p:cNvSpPr>
          <p:nvPr/>
        </p:nvSpPr>
        <p:spPr bwMode="auto">
          <a:xfrm>
            <a:off x="441325" y="5200650"/>
            <a:ext cx="3738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marL="381000" indent="-381000">
              <a:spcBef>
                <a:spcPct val="50000"/>
              </a:spcBef>
              <a:buClr>
                <a:schemeClr val="hlink"/>
              </a:buClr>
              <a:buSzPct val="85000"/>
              <a:buFont typeface="Arial" pitchFamily="34" charset="0"/>
              <a:buNone/>
            </a:pPr>
            <a:r>
              <a:rPr lang="en-US" b="1">
                <a:solidFill>
                  <a:srgbClr val="800000"/>
                </a:solidFill>
                <a:latin typeface="Century Gothic" pitchFamily="34" charset="0"/>
              </a:rPr>
              <a:t>Self Evaluation &amp; Improvement</a:t>
            </a:r>
            <a:endParaRPr lang="en-US" sz="1800" b="1">
              <a:solidFill>
                <a:srgbClr val="800000"/>
              </a:solidFill>
              <a:latin typeface="Century Gothic" pitchFamily="34" charset="0"/>
            </a:endParaRPr>
          </a:p>
        </p:txBody>
      </p:sp>
      <p:sp>
        <p:nvSpPr>
          <p:cNvPr id="64" name="Rectangle 28"/>
          <p:cNvSpPr>
            <a:spLocks noChangeArrowheads="1"/>
          </p:cNvSpPr>
          <p:nvPr/>
        </p:nvSpPr>
        <p:spPr bwMode="gray">
          <a:xfrm>
            <a:off x="198438" y="5576888"/>
            <a:ext cx="41402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Tx/>
              <a:buNone/>
              <a:defRPr/>
            </a:pPr>
            <a:r>
              <a:rPr lang="en-GB" sz="1400" dirty="0">
                <a:latin typeface="Century Gothic"/>
                <a:ea typeface="ＭＳ Ｐゴシック" charset="0"/>
                <a:cs typeface="Century Gothic"/>
              </a:rPr>
              <a:t>to evaluate the effectiveness of the planned measures and of their implementation and to improve the SEEMP</a:t>
            </a:r>
          </a:p>
        </p:txBody>
      </p:sp>
      <p:sp>
        <p:nvSpPr>
          <p:cNvPr id="65" name="Round Same Side Corner Rectangle 64"/>
          <p:cNvSpPr>
            <a:spLocks/>
          </p:cNvSpPr>
          <p:nvPr/>
        </p:nvSpPr>
        <p:spPr bwMode="auto">
          <a:xfrm>
            <a:off x="4984750" y="5218113"/>
            <a:ext cx="2943225" cy="579437"/>
          </a:xfrm>
          <a:custGeom>
            <a:avLst/>
            <a:gdLst>
              <a:gd name="T0" fmla="*/ 96575 w 2943225"/>
              <a:gd name="T1" fmla="*/ 0 h 579437"/>
              <a:gd name="T2" fmla="*/ 2846650 w 2943225"/>
              <a:gd name="T3" fmla="*/ 0 h 579437"/>
              <a:gd name="T4" fmla="*/ 2943225 w 2943225"/>
              <a:gd name="T5" fmla="*/ 96575 h 579437"/>
              <a:gd name="T6" fmla="*/ 2943225 w 2943225"/>
              <a:gd name="T7" fmla="*/ 579437 h 579437"/>
              <a:gd name="T8" fmla="*/ 2943225 w 2943225"/>
              <a:gd name="T9" fmla="*/ 579437 h 579437"/>
              <a:gd name="T10" fmla="*/ 0 w 2943225"/>
              <a:gd name="T11" fmla="*/ 579437 h 579437"/>
              <a:gd name="T12" fmla="*/ 0 w 2943225"/>
              <a:gd name="T13" fmla="*/ 579437 h 579437"/>
              <a:gd name="T14" fmla="*/ 0 w 2943225"/>
              <a:gd name="T15" fmla="*/ 96575 h 579437"/>
              <a:gd name="T16" fmla="*/ 96575 w 2943225"/>
              <a:gd name="T17" fmla="*/ 0 h 5794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943225" h="579437">
                <a:moveTo>
                  <a:pt x="96575" y="0"/>
                </a:moveTo>
                <a:lnTo>
                  <a:pt x="2846650" y="0"/>
                </a:lnTo>
                <a:cubicBezTo>
                  <a:pt x="2899987" y="0"/>
                  <a:pt x="2943225" y="43238"/>
                  <a:pt x="2943225" y="96575"/>
                </a:cubicBezTo>
                <a:lnTo>
                  <a:pt x="2943225" y="579437"/>
                </a:lnTo>
                <a:lnTo>
                  <a:pt x="0" y="579437"/>
                </a:lnTo>
                <a:lnTo>
                  <a:pt x="0" y="96575"/>
                </a:lnTo>
                <a:cubicBezTo>
                  <a:pt x="0" y="43238"/>
                  <a:pt x="43238" y="0"/>
                  <a:pt x="96575" y="0"/>
                </a:cubicBezTo>
                <a:close/>
              </a:path>
            </a:pathLst>
          </a:custGeom>
          <a:solidFill>
            <a:srgbClr val="6599CC"/>
          </a:solidFill>
          <a:ln>
            <a:noFill/>
          </a:ln>
          <a:effectLst>
            <a:outerShdw blurRad="50800" dist="38100" dir="18900000" algn="b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66" name="Rounded Rectangle 65"/>
          <p:cNvSpPr>
            <a:spLocks noChangeArrowheads="1"/>
          </p:cNvSpPr>
          <p:nvPr/>
        </p:nvSpPr>
        <p:spPr bwMode="auto">
          <a:xfrm>
            <a:off x="4762500" y="5522913"/>
            <a:ext cx="4246563" cy="9144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18900000" algn="bl" rotWithShape="0">
              <a:srgbClr val="808080">
                <a:alpha val="39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57" name="Rectangle 3"/>
          <p:cNvSpPr>
            <a:spLocks noChangeArrowheads="1"/>
          </p:cNvSpPr>
          <p:nvPr/>
        </p:nvSpPr>
        <p:spPr bwMode="auto">
          <a:xfrm>
            <a:off x="5072063" y="5200650"/>
            <a:ext cx="3228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marL="381000" indent="-381000">
              <a:spcBef>
                <a:spcPct val="50000"/>
              </a:spcBef>
              <a:buClr>
                <a:schemeClr val="hlink"/>
              </a:buClr>
              <a:buSzPct val="85000"/>
              <a:buFont typeface="Arial" pitchFamily="34" charset="0"/>
              <a:buNone/>
            </a:pPr>
            <a:r>
              <a:rPr lang="en-US" b="1">
                <a:solidFill>
                  <a:srgbClr val="800000"/>
                </a:solidFill>
                <a:latin typeface="Century Gothic" pitchFamily="34" charset="0"/>
              </a:rPr>
              <a:t>Monitoring &amp; Measurement</a:t>
            </a:r>
            <a:endParaRPr lang="en-US" sz="1800" b="1">
              <a:solidFill>
                <a:srgbClr val="800000"/>
              </a:solidFill>
              <a:latin typeface="Century Gothic" pitchFamily="34" charset="0"/>
            </a:endParaRPr>
          </a:p>
        </p:txBody>
      </p:sp>
      <p:sp>
        <p:nvSpPr>
          <p:cNvPr id="68" name="Rectangle 28"/>
          <p:cNvSpPr>
            <a:spLocks noChangeArrowheads="1"/>
          </p:cNvSpPr>
          <p:nvPr/>
        </p:nvSpPr>
        <p:spPr bwMode="gray">
          <a:xfrm>
            <a:off x="4827588" y="5576888"/>
            <a:ext cx="41402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Tx/>
              <a:buNone/>
              <a:defRPr/>
            </a:pPr>
            <a:r>
              <a:rPr lang="en-GB" sz="1500" dirty="0">
                <a:latin typeface="Century Gothic"/>
                <a:ea typeface="ＭＳ Ｐゴシック" charset="0"/>
                <a:cs typeface="Century Gothic"/>
              </a:rPr>
              <a:t>which provides a quantitative indicator of the ship energy </a:t>
            </a:r>
            <a:r>
              <a:rPr lang="en-GB" sz="1500" dirty="0" err="1">
                <a:latin typeface="Century Gothic"/>
                <a:ea typeface="ＭＳ Ｐゴシック" charset="0"/>
                <a:cs typeface="Century Gothic"/>
              </a:rPr>
              <a:t>effiency</a:t>
            </a:r>
            <a:r>
              <a:rPr lang="en-GB" sz="1500" dirty="0">
                <a:latin typeface="Century Gothic"/>
                <a:ea typeface="ＭＳ Ｐゴシック" charset="0"/>
                <a:cs typeface="Century Gothic"/>
              </a:rPr>
              <a:t>                                  </a:t>
            </a:r>
          </a:p>
        </p:txBody>
      </p:sp>
      <p:cxnSp>
        <p:nvCxnSpPr>
          <p:cNvPr id="14359" name="Straight Connector 69"/>
          <p:cNvCxnSpPr>
            <a:cxnSpLocks noChangeShapeType="1"/>
          </p:cNvCxnSpPr>
          <p:nvPr/>
        </p:nvCxnSpPr>
        <p:spPr bwMode="auto">
          <a:xfrm flipV="1">
            <a:off x="1949450" y="1081088"/>
            <a:ext cx="0" cy="84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81366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gray">
          <a:xfrm>
            <a:off x="252413" y="101600"/>
            <a:ext cx="7964487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/>
            <a:r>
              <a:rPr lang="fr-FR" sz="2400" b="1">
                <a:solidFill>
                  <a:schemeClr val="hlink"/>
                </a:solidFill>
              </a:rPr>
              <a:t>Possible measures for Cargo ship</a:t>
            </a:r>
            <a:endParaRPr lang="en-GB" sz="2400" b="1">
              <a:solidFill>
                <a:schemeClr val="hlink"/>
              </a:solidFill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87338" y="869950"/>
            <a:ext cx="8586787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marL="381000" indent="-381000">
              <a:lnSpc>
                <a:spcPct val="90000"/>
              </a:lnSpc>
              <a:spcBef>
                <a:spcPct val="60000"/>
              </a:spcBef>
              <a:buClr>
                <a:schemeClr val="hlink"/>
              </a:buClr>
              <a:buSzPct val="85000"/>
              <a:buFont typeface="Arial" pitchFamily="34" charset="0"/>
              <a:buNone/>
            </a:pPr>
            <a:r>
              <a:rPr lang="en-GB" b="1">
                <a:solidFill>
                  <a:schemeClr val="accent1"/>
                </a:solidFill>
              </a:rPr>
              <a:t>IMO recommends a list of best practices for Fuel-Efficient Operations of Ships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03225" y="1292225"/>
            <a:ext cx="7635875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marL="381000" indent="-381000">
              <a:lnSpc>
                <a:spcPct val="90000"/>
              </a:lnSpc>
              <a:spcBef>
                <a:spcPct val="10000"/>
              </a:spcBef>
              <a:buClr>
                <a:schemeClr val="hlink"/>
              </a:buClr>
              <a:buSzPct val="85000"/>
              <a:buFont typeface="Arial" pitchFamily="34" charset="0"/>
              <a:buChar char="►"/>
            </a:pPr>
            <a:r>
              <a:rPr lang="en-GB" sz="1600" dirty="0"/>
              <a:t>Fuel-Efficient Operations</a:t>
            </a:r>
          </a:p>
          <a:p>
            <a:pPr marL="606425" lvl="1" indent="-342900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</a:pPr>
            <a:r>
              <a:rPr lang="en-GB" sz="1400" dirty="0"/>
              <a:t>Weather routeing</a:t>
            </a:r>
          </a:p>
          <a:p>
            <a:pPr marL="606425" lvl="1" indent="-342900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</a:pPr>
            <a:r>
              <a:rPr lang="en-GB" sz="1400" dirty="0"/>
              <a:t>Just in time (Port communication, speed selection) </a:t>
            </a:r>
          </a:p>
          <a:p>
            <a:pPr marL="606425" lvl="1" indent="-342900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</a:pPr>
            <a:r>
              <a:rPr lang="en-GB" sz="1400" dirty="0"/>
              <a:t>Speed </a:t>
            </a:r>
            <a:r>
              <a:rPr lang="en-GB" sz="1400" dirty="0" smtClean="0"/>
              <a:t>optimization (slow steaming)</a:t>
            </a:r>
            <a:endParaRPr lang="en-GB" sz="1400" dirty="0"/>
          </a:p>
          <a:p>
            <a:pPr marL="606425" lvl="1" indent="-342900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</a:pPr>
            <a:r>
              <a:rPr lang="en-GB" sz="1400" dirty="0"/>
              <a:t>Optimized shaft power</a:t>
            </a:r>
          </a:p>
          <a:p>
            <a:pPr marL="381000" indent="-381000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5000"/>
              <a:buFont typeface="Arial" pitchFamily="34" charset="0"/>
              <a:buChar char="►"/>
            </a:pPr>
            <a:r>
              <a:rPr lang="en-GB" sz="1600" dirty="0"/>
              <a:t>Optimized ship handling</a:t>
            </a:r>
          </a:p>
          <a:p>
            <a:pPr marL="606425" lvl="1" indent="-342900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</a:pPr>
            <a:r>
              <a:rPr lang="en-GB" sz="1400" dirty="0"/>
              <a:t>Optimum trim/ballast</a:t>
            </a:r>
          </a:p>
          <a:p>
            <a:pPr marL="606425" lvl="1" indent="-342900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</a:pPr>
            <a:r>
              <a:rPr lang="en-GB" sz="1400" dirty="0"/>
              <a:t>Optimum ballast</a:t>
            </a:r>
          </a:p>
          <a:p>
            <a:pPr marL="606425" lvl="1" indent="-342900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</a:pPr>
            <a:r>
              <a:rPr lang="en-GB" sz="1400" dirty="0"/>
              <a:t>Optimum propeller and propeller inflow considerations</a:t>
            </a:r>
          </a:p>
          <a:p>
            <a:pPr marL="606425" lvl="1" indent="-342900">
              <a:lnSpc>
                <a:spcPct val="90000"/>
              </a:lnSpc>
              <a:spcBef>
                <a:spcPct val="50000"/>
              </a:spcBef>
              <a:buClr>
                <a:schemeClr val="accent1"/>
              </a:buClr>
              <a:buSzPct val="50000"/>
              <a:buFont typeface="Wingdings" pitchFamily="2" charset="2"/>
              <a:buChar char="l"/>
            </a:pPr>
            <a:r>
              <a:rPr lang="en-GB" sz="1400" dirty="0"/>
              <a:t>Optimum use of rudder and heading control systems (autopilots)</a:t>
            </a:r>
          </a:p>
          <a:p>
            <a:pPr marL="381000" indent="-381000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5000"/>
              <a:buFont typeface="Arial" pitchFamily="34" charset="0"/>
              <a:buChar char="►"/>
            </a:pPr>
            <a:r>
              <a:rPr lang="en-GB" sz="1600" dirty="0"/>
              <a:t>Hull maintenance</a:t>
            </a:r>
          </a:p>
          <a:p>
            <a:pPr marL="381000" indent="-381000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5000"/>
              <a:buFont typeface="Arial" pitchFamily="34" charset="0"/>
              <a:buChar char="►"/>
            </a:pPr>
            <a:r>
              <a:rPr lang="en-GB" sz="1600" dirty="0"/>
              <a:t>Propulsion system maintenance</a:t>
            </a:r>
          </a:p>
          <a:p>
            <a:pPr marL="381000" indent="-381000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5000"/>
              <a:buFont typeface="Arial" pitchFamily="34" charset="0"/>
              <a:buChar char="►"/>
            </a:pPr>
            <a:r>
              <a:rPr lang="en-GB" sz="1600" dirty="0"/>
              <a:t>Waste heat recovery</a:t>
            </a:r>
          </a:p>
          <a:p>
            <a:pPr marL="381000" indent="-381000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5000"/>
              <a:buFont typeface="Arial" pitchFamily="34" charset="0"/>
              <a:buChar char="►"/>
            </a:pPr>
            <a:r>
              <a:rPr lang="en-GB" sz="1600" dirty="0"/>
              <a:t>Improved fleet management</a:t>
            </a:r>
          </a:p>
          <a:p>
            <a:pPr marL="381000" indent="-381000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5000"/>
              <a:buFont typeface="Arial" pitchFamily="34" charset="0"/>
              <a:buChar char="►"/>
            </a:pPr>
            <a:r>
              <a:rPr lang="en-GB" sz="1600" dirty="0"/>
              <a:t>Energy management</a:t>
            </a:r>
          </a:p>
          <a:p>
            <a:pPr marL="381000" indent="-381000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SzPct val="85000"/>
              <a:buFont typeface="Arial" pitchFamily="34" charset="0"/>
              <a:buChar char="►"/>
            </a:pPr>
            <a:r>
              <a:rPr lang="en-GB" sz="1600" dirty="0"/>
              <a:t>Fuel Type…</a:t>
            </a:r>
          </a:p>
        </p:txBody>
      </p:sp>
      <p:pic>
        <p:nvPicPr>
          <p:cNvPr id="29701" name="Picture 5" descr="BV_09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557338"/>
            <a:ext cx="3344863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-396552" y="5013176"/>
            <a:ext cx="9771063" cy="1144587"/>
          </a:xfrm>
          <a:prstGeom prst="rect">
            <a:avLst/>
          </a:prstGeom>
          <a:solidFill>
            <a:srgbClr val="800000">
              <a:alpha val="1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93095"/>
            <a:ext cx="3312368" cy="248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218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3"/>
          <p:cNvSpPr>
            <a:spLocks noChangeArrowheads="1"/>
          </p:cNvSpPr>
          <p:nvPr/>
        </p:nvSpPr>
        <p:spPr bwMode="auto">
          <a:xfrm>
            <a:off x="-401638" y="3713163"/>
            <a:ext cx="9771063" cy="320675"/>
          </a:xfrm>
          <a:prstGeom prst="rect">
            <a:avLst/>
          </a:prstGeom>
          <a:solidFill>
            <a:srgbClr val="800000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" name="Rectangle 22"/>
          <p:cNvSpPr>
            <a:spLocks noChangeArrowheads="1"/>
          </p:cNvSpPr>
          <p:nvPr/>
        </p:nvSpPr>
        <p:spPr bwMode="auto">
          <a:xfrm>
            <a:off x="-401638" y="5008563"/>
            <a:ext cx="9771063" cy="944562"/>
          </a:xfrm>
          <a:prstGeom prst="rect">
            <a:avLst/>
          </a:prstGeom>
          <a:solidFill>
            <a:srgbClr val="800000">
              <a:alpha val="1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314" name="Text Box 18"/>
          <p:cNvSpPr txBox="1">
            <a:spLocks noChangeArrowheads="1"/>
          </p:cNvSpPr>
          <p:nvPr/>
        </p:nvSpPr>
        <p:spPr bwMode="auto">
          <a:xfrm>
            <a:off x="234950" y="2122488"/>
            <a:ext cx="8666163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159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endParaRPr lang="en-US" sz="1800" u="sng" smtClean="0"/>
          </a:p>
        </p:txBody>
      </p:sp>
      <p:sp>
        <p:nvSpPr>
          <p:cNvPr id="2359332" name="Rectangle 36"/>
          <p:cNvSpPr>
            <a:spLocks noChangeArrowheads="1"/>
          </p:cNvSpPr>
          <p:nvPr/>
        </p:nvSpPr>
        <p:spPr bwMode="gray">
          <a:xfrm>
            <a:off x="320675" y="5114925"/>
            <a:ext cx="8580438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184150" indent="-184150">
              <a:buClr>
                <a:srgbClr val="800000"/>
              </a:buClr>
              <a:buSzPct val="100000"/>
              <a:buFont typeface="Wingdings" charset="2"/>
              <a:buChar char="§"/>
              <a:defRPr/>
            </a:pPr>
            <a:r>
              <a:rPr lang="en-US" sz="1400" b="1" dirty="0">
                <a:solidFill>
                  <a:srgbClr val="19324B"/>
                </a:solidFill>
                <a:latin typeface="Century Gothic"/>
                <a:ea typeface="ＭＳ Ｐゴシック" charset="0"/>
                <a:cs typeface="Century Gothic"/>
              </a:rPr>
              <a:t>Simple, straight forward calculation</a:t>
            </a:r>
            <a:endParaRPr lang="el-GR" sz="1400" b="1" dirty="0">
              <a:solidFill>
                <a:srgbClr val="19324B"/>
              </a:solidFill>
              <a:latin typeface="Century Gothic"/>
              <a:ea typeface="ＭＳ Ｐゴシック" charset="0"/>
              <a:cs typeface="Century Gothic"/>
            </a:endParaRPr>
          </a:p>
          <a:p>
            <a:pPr marL="184150" indent="-184150">
              <a:buClr>
                <a:srgbClr val="800000"/>
              </a:buClr>
              <a:buSzPct val="100000"/>
              <a:buFont typeface="Wingdings" charset="2"/>
              <a:buChar char="§"/>
              <a:defRPr/>
            </a:pPr>
            <a:r>
              <a:rPr lang="en-GB" sz="1400" b="1" dirty="0">
                <a:solidFill>
                  <a:srgbClr val="19324B"/>
                </a:solidFill>
                <a:latin typeface="Century Gothic"/>
                <a:ea typeface="ＭＳ Ｐゴシック" charset="0"/>
                <a:cs typeface="Century Gothic"/>
              </a:rPr>
              <a:t>The EEOI can be calculated for one trip or for a certain  period covering several trips (ballast ones included)</a:t>
            </a:r>
          </a:p>
          <a:p>
            <a:pPr marL="184150" lvl="1" indent="-184150">
              <a:buClr>
                <a:srgbClr val="800000"/>
              </a:buClr>
              <a:buSzPct val="100000"/>
              <a:buFont typeface="Wingdings" charset="2"/>
              <a:buChar char="§"/>
              <a:defRPr/>
            </a:pPr>
            <a:endParaRPr lang="en-GB" sz="1400" b="1" dirty="0">
              <a:solidFill>
                <a:srgbClr val="19324B"/>
              </a:solidFill>
              <a:latin typeface="Century Gothic"/>
              <a:ea typeface="ＭＳ Ｐゴシック" charset="0"/>
              <a:cs typeface="Century Gothic"/>
            </a:endParaRPr>
          </a:p>
          <a:p>
            <a:pPr marL="184150" indent="-184150">
              <a:buClr>
                <a:srgbClr val="800000"/>
              </a:buClr>
              <a:buSzPct val="100000"/>
              <a:buFont typeface="Wingdings" charset="2"/>
              <a:buChar char="§"/>
              <a:defRPr/>
            </a:pPr>
            <a:endParaRPr lang="en-GB" sz="1400" b="1" dirty="0">
              <a:solidFill>
                <a:srgbClr val="19324B"/>
              </a:solidFill>
              <a:latin typeface="Century Gothic"/>
              <a:ea typeface="ＭＳ Ｐゴシック" charset="0"/>
              <a:cs typeface="Century Gothic"/>
            </a:endParaRPr>
          </a:p>
          <a:p>
            <a:pPr marL="184150" lvl="1" indent="-184150">
              <a:buClr>
                <a:srgbClr val="800000"/>
              </a:buClr>
              <a:buSzPct val="100000"/>
              <a:buFont typeface="Wingdings" charset="2"/>
              <a:buChar char="§"/>
              <a:defRPr/>
            </a:pPr>
            <a:endParaRPr lang="en-GB" sz="1400" b="1" dirty="0">
              <a:solidFill>
                <a:srgbClr val="19324B"/>
              </a:solidFill>
              <a:latin typeface="Century Gothic"/>
              <a:ea typeface="ＭＳ Ｐゴシック" charset="0"/>
              <a:cs typeface="Century Gothic"/>
            </a:endParaRPr>
          </a:p>
        </p:txBody>
      </p:sp>
      <p:graphicFrame>
        <p:nvGraphicFramePr>
          <p:cNvPr id="27" name="Group 51"/>
          <p:cNvGraphicFramePr>
            <a:graphicFrameLocks noGrp="1"/>
          </p:cNvGraphicFramePr>
          <p:nvPr/>
        </p:nvGraphicFramePr>
        <p:xfrm>
          <a:off x="155974" y="938935"/>
          <a:ext cx="8845978" cy="31089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994332"/>
                <a:gridCol w="6851646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/>
                          <a:cs typeface="Century Gothic"/>
                        </a:rPr>
                        <a:t>Reference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/>
                        <a:ea typeface="ＭＳ Ｐゴシック" charset="0"/>
                        <a:cs typeface="Century Gothic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324B"/>
                          </a:solidFill>
                          <a:effectLst/>
                          <a:latin typeface="Century Gothic"/>
                          <a:ea typeface="ＭＳ Ｐゴシック" charset="0"/>
                          <a:cs typeface="Century Gothic"/>
                        </a:rPr>
                        <a:t>MEPC 59 – MEPC.1/Circ.684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19324B"/>
                        </a:solidFill>
                        <a:effectLst/>
                        <a:latin typeface="Century Gothic"/>
                        <a:ea typeface="ＭＳ Ｐゴシック" charset="0"/>
                        <a:cs typeface="Century Gothic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9" name="Rectangle 28"/>
          <p:cNvSpPr/>
          <p:nvPr/>
        </p:nvSpPr>
        <p:spPr bwMode="auto">
          <a:xfrm>
            <a:off x="-357188" y="1479550"/>
            <a:ext cx="9628188" cy="51276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6393" name="Rectangle 29"/>
          <p:cNvSpPr>
            <a:spLocks noChangeArrowheads="1"/>
          </p:cNvSpPr>
          <p:nvPr/>
        </p:nvSpPr>
        <p:spPr bwMode="auto">
          <a:xfrm>
            <a:off x="-357188" y="1533525"/>
            <a:ext cx="9628188" cy="758825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TextBox 2"/>
          <p:cNvSpPr txBox="1">
            <a:spLocks noChangeArrowheads="1"/>
          </p:cNvSpPr>
          <p:nvPr/>
        </p:nvSpPr>
        <p:spPr bwMode="auto">
          <a:xfrm>
            <a:off x="150813" y="1570038"/>
            <a:ext cx="884237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25000"/>
              </a:spcBef>
              <a:buFont typeface="Wingdings" pitchFamily="2" charset="2"/>
              <a:buNone/>
            </a:pPr>
            <a:r>
              <a:rPr lang="en-US" sz="1900">
                <a:solidFill>
                  <a:schemeClr val="bg1"/>
                </a:solidFill>
                <a:latin typeface="Century Gothic" pitchFamily="34" charset="0"/>
              </a:rPr>
              <a:t>The EEOI objective is to facilitate the quantitative monitoring of energy efficiency and thus it may be used for the monitoring of SEEMP  </a:t>
            </a:r>
          </a:p>
        </p:txBody>
      </p:sp>
      <p:sp>
        <p:nvSpPr>
          <p:cNvPr id="16395" name="Rectangle 3"/>
          <p:cNvSpPr txBox="1">
            <a:spLocks noChangeArrowheads="1"/>
          </p:cNvSpPr>
          <p:nvPr/>
        </p:nvSpPr>
        <p:spPr bwMode="auto">
          <a:xfrm>
            <a:off x="503238" y="2435225"/>
            <a:ext cx="21986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buClr>
                <a:schemeClr val="hlink"/>
              </a:buClr>
              <a:buSzPct val="85000"/>
              <a:buFont typeface="Arial" pitchFamily="34" charset="0"/>
              <a:buNone/>
            </a:pPr>
            <a:r>
              <a:rPr lang="en-US" sz="1800" b="1">
                <a:solidFill>
                  <a:srgbClr val="1E3E5F"/>
                </a:solidFill>
                <a:latin typeface="Century Gothic" pitchFamily="34" charset="0"/>
              </a:rPr>
              <a:t>The formula is:</a:t>
            </a:r>
          </a:p>
        </p:txBody>
      </p:sp>
      <p:sp>
        <p:nvSpPr>
          <p:cNvPr id="16396" name="Rectangle 65"/>
          <p:cNvSpPr>
            <a:spLocks noChangeArrowheads="1"/>
          </p:cNvSpPr>
          <p:nvPr/>
        </p:nvSpPr>
        <p:spPr bwMode="auto">
          <a:xfrm>
            <a:off x="-490538" y="2551113"/>
            <a:ext cx="989013" cy="136525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TextBox 4"/>
          <p:cNvSpPr txBox="1">
            <a:spLocks noChangeArrowheads="1"/>
          </p:cNvSpPr>
          <p:nvPr/>
        </p:nvSpPr>
        <p:spPr bwMode="auto">
          <a:xfrm>
            <a:off x="320675" y="3749675"/>
            <a:ext cx="404177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>
                <a:latin typeface="Century Gothic" pitchFamily="34" charset="0"/>
              </a:rPr>
              <a:t>Capacity: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Tx/>
              <a:buNone/>
            </a:pPr>
            <a:r>
              <a:rPr lang="en-US" sz="1400">
                <a:latin typeface="Century Gothic" pitchFamily="34" charset="0"/>
              </a:rPr>
              <a:t>DWT: Dry cargo ships, Tankers, Gas Tankers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Tx/>
              <a:buNone/>
            </a:pPr>
            <a:r>
              <a:rPr lang="en-US" sz="1400">
                <a:latin typeface="Century Gothic" pitchFamily="34" charset="0"/>
              </a:rPr>
              <a:t>Passengers: Passenger ships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800000"/>
              </a:buClr>
              <a:buFontTx/>
              <a:buNone/>
            </a:pPr>
            <a:r>
              <a:rPr lang="en-US" sz="1400">
                <a:latin typeface="Century Gothic" pitchFamily="34" charset="0"/>
              </a:rPr>
              <a:t>TEU: Container ships</a:t>
            </a: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gray">
          <a:xfrm>
            <a:off x="252413" y="101600"/>
            <a:ext cx="8177212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b="1" dirty="0">
                <a:solidFill>
                  <a:srgbClr val="A50021"/>
                </a:solidFill>
                <a:latin typeface="Century Gothic" pitchFamily="34" charset="0"/>
                <a:ea typeface="ＭＳ Ｐゴシック" pitchFamily="34" charset="-128"/>
              </a:rPr>
              <a:t>Energy Efficiency Operation Index (EEOI)</a:t>
            </a:r>
            <a:endParaRPr lang="en-GB" sz="2400" b="1" dirty="0">
              <a:solidFill>
                <a:srgbClr val="A50021"/>
              </a:solidFill>
              <a:latin typeface="Century Gothic" pitchFamily="34" charset="0"/>
              <a:ea typeface="ＭＳ Ｐゴシック" pitchFamily="34" charset="-128"/>
            </a:endParaRP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8475" y="2946397"/>
            <a:ext cx="8131175" cy="494238"/>
          </a:xfrm>
          <a:prstGeom prst="rect">
            <a:avLst/>
          </a:prstGeom>
          <a:blipFill rotWithShape="1">
            <a:blip r:embed="rId3" cstate="print"/>
            <a:stretch>
              <a:fillRect b="-740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ea typeface="ＭＳ Ｐゴシック" pitchFamily="34" charset="-128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02837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05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538" y="101600"/>
            <a:ext cx="7893050" cy="65405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solidFill>
                  <a:srgbClr val="006600"/>
                </a:solidFill>
              </a:rPr>
              <a:t>Green Rating</a:t>
            </a:r>
            <a:r>
              <a:rPr lang="en-GB" dirty="0" smtClean="0"/>
              <a:t> for Each Individual Index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92677" y="3416805"/>
            <a:ext cx="8103088" cy="3044398"/>
            <a:chOff x="592677" y="3416805"/>
            <a:chExt cx="8103088" cy="30443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37056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5" t="27847" r="57292" b="33203"/>
            <a:stretch>
              <a:fillRect/>
            </a:stretch>
          </p:blipFill>
          <p:spPr bwMode="gray">
            <a:xfrm>
              <a:off x="592677" y="3767909"/>
              <a:ext cx="8102392" cy="269329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370566" name="Text Box 6"/>
            <p:cNvSpPr txBox="1">
              <a:spLocks noChangeArrowheads="1"/>
            </p:cNvSpPr>
            <p:nvPr/>
          </p:nvSpPr>
          <p:spPr bwMode="gray">
            <a:xfrm>
              <a:off x="597647" y="3416805"/>
              <a:ext cx="8098118" cy="402674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100000">
                  <a:srgbClr val="33CC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38150" indent="-1746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860425" indent="-2889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141413" indent="-279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457325" indent="-3143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1914525" indent="-314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371725" indent="-314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2828925" indent="-314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286125" indent="-3143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  <a:defRPr/>
              </a:pPr>
              <a:r>
                <a:rPr lang="en-GB" sz="2200" b="1" dirty="0" smtClean="0">
                  <a:solidFill>
                    <a:schemeClr val="bg1"/>
                  </a:solidFill>
                  <a:latin typeface="Century Gothic"/>
                  <a:cs typeface="Century Gothic"/>
                </a:rPr>
                <a:t>Energy performance</a:t>
              </a:r>
            </a:p>
          </p:txBody>
        </p:sp>
      </p:grpSp>
      <p:sp>
        <p:nvSpPr>
          <p:cNvPr id="2370568" name="Rectangle 3"/>
          <p:cNvSpPr>
            <a:spLocks noChangeArrowheads="1"/>
          </p:cNvSpPr>
          <p:nvPr/>
        </p:nvSpPr>
        <p:spPr bwMode="gray">
          <a:xfrm>
            <a:off x="276225" y="1560513"/>
            <a:ext cx="8591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just">
              <a:spcBef>
                <a:spcPct val="50000"/>
              </a:spcBef>
              <a:buClr>
                <a:schemeClr val="hlink"/>
              </a:buClr>
              <a:buSzPct val="85000"/>
              <a:buFont typeface="Arial" pitchFamily="34" charset="0"/>
              <a:buNone/>
            </a:pPr>
            <a:r>
              <a:rPr lang="en-US">
                <a:solidFill>
                  <a:srgbClr val="008000"/>
                </a:solidFill>
              </a:rPr>
              <a:t>Green rating is continued during the operation of the ship by monitoring its energy and emissions</a:t>
            </a:r>
            <a:r>
              <a:rPr lang="en-US" altLang="en-US">
                <a:solidFill>
                  <a:srgbClr val="008000"/>
                </a:solidFill>
              </a:rPr>
              <a:t>’</a:t>
            </a:r>
            <a:r>
              <a:rPr lang="en-US">
                <a:solidFill>
                  <a:srgbClr val="008000"/>
                </a:solidFill>
              </a:rPr>
              <a:t> performance </a:t>
            </a:r>
            <a:endParaRPr lang="en-GB">
              <a:solidFill>
                <a:srgbClr val="008000"/>
              </a:solidFill>
            </a:endParaRPr>
          </a:p>
        </p:txBody>
      </p:sp>
      <p:sp>
        <p:nvSpPr>
          <p:cNvPr id="104454" name="WordArt 12"/>
          <p:cNvSpPr>
            <a:spLocks noChangeArrowheads="1" noChangeShapeType="1" noTextEdit="1"/>
          </p:cNvSpPr>
          <p:nvPr/>
        </p:nvSpPr>
        <p:spPr bwMode="gray">
          <a:xfrm>
            <a:off x="6592888" y="2905125"/>
            <a:ext cx="2090737" cy="439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FontTx/>
              <a:buNone/>
            </a:pPr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/>
              </a:rPr>
              <a:t>Green Rating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03238" y="2046288"/>
            <a:ext cx="8467725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1938" indent="-261938" algn="l" rtl="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Arial" charset="0"/>
              <a:buChar char="►"/>
              <a:defRPr sz="2000">
                <a:solidFill>
                  <a:srgbClr val="1E3E5F"/>
                </a:solidFill>
                <a:latin typeface="Century Gothic"/>
                <a:ea typeface="+mn-ea"/>
                <a:cs typeface="Century Gothic"/>
              </a:defRPr>
            </a:lvl1pPr>
            <a:lvl2pPr marL="438150" indent="-174625" algn="l" rtl="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l"/>
              <a:defRPr>
                <a:solidFill>
                  <a:srgbClr val="1E3E5F"/>
                </a:solidFill>
                <a:latin typeface="Century Gothic"/>
                <a:ea typeface="+mn-ea"/>
                <a:cs typeface="Century Gothic"/>
              </a:defRPr>
            </a:lvl2pPr>
            <a:lvl3pPr marL="860425" indent="-288925" algn="l" rtl="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>
                <a:solidFill>
                  <a:srgbClr val="1E3E5F"/>
                </a:solidFill>
                <a:latin typeface="Century Gothic"/>
                <a:ea typeface="+mn-ea"/>
                <a:cs typeface="Century Gothic"/>
              </a:defRPr>
            </a:lvl3pPr>
            <a:lvl4pPr marL="1141413" indent="-279400" algn="l" rtl="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rgbClr val="1E3E5F"/>
                </a:solidFill>
                <a:latin typeface="Century Gothic"/>
                <a:ea typeface="+mn-ea"/>
                <a:cs typeface="Century Gothic"/>
              </a:defRPr>
            </a:lvl4pPr>
            <a:lvl5pPr marL="1457325" indent="-314325" algn="l" rtl="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rgbClr val="1E3E5F"/>
                </a:solidFill>
                <a:latin typeface="Century Gothic"/>
                <a:ea typeface="+mn-ea"/>
                <a:cs typeface="Century Gothic"/>
              </a:defRPr>
            </a:lvl5pPr>
            <a:lvl6pPr marL="1914525" indent="-314325" algn="l" rtl="0"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71725" indent="-314325" algn="l" rtl="0"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828925" indent="-314325" algn="l" rtl="0"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86125" indent="-314325" algn="l" rtl="0"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en-GB" sz="1400" u="sng" dirty="0"/>
              <a:t>Intrinsic</a:t>
            </a:r>
            <a:r>
              <a:rPr lang="en-GB" sz="1400" dirty="0"/>
              <a:t> level: based on standard operational profile (pre-determined</a:t>
            </a:r>
            <a:r>
              <a:rPr lang="en-GB" sz="1400" dirty="0" smtClean="0"/>
              <a:t>) Enables </a:t>
            </a:r>
            <a:r>
              <a:rPr lang="en-GB" sz="1400" dirty="0"/>
              <a:t>comparison between designs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en-GB" sz="1400" u="sng" dirty="0"/>
              <a:t>Actual</a:t>
            </a:r>
            <a:r>
              <a:rPr lang="en-GB" sz="1400" dirty="0"/>
              <a:t> level: based on direct measured on-board (real time</a:t>
            </a:r>
            <a:r>
              <a:rPr lang="en-GB" sz="1400" dirty="0" smtClean="0"/>
              <a:t>) Supports </a:t>
            </a:r>
            <a:r>
              <a:rPr lang="en-GB" sz="1400" dirty="0"/>
              <a:t>implementation of Ship Energy Efficiency Management Plan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Font typeface="Arial" charset="0"/>
              <a:buNone/>
              <a:defRPr/>
            </a:pPr>
            <a:r>
              <a:rPr lang="en-GB" sz="1400" dirty="0"/>
              <a:t>Compare with potential performance (design, target) at both levels</a:t>
            </a:r>
          </a:p>
        </p:txBody>
      </p:sp>
      <p:sp>
        <p:nvSpPr>
          <p:cNvPr id="104456" name="Rectangle 65"/>
          <p:cNvSpPr>
            <a:spLocks noChangeArrowheads="1"/>
          </p:cNvSpPr>
          <p:nvPr/>
        </p:nvSpPr>
        <p:spPr bwMode="auto">
          <a:xfrm>
            <a:off x="-490538" y="2162175"/>
            <a:ext cx="989013" cy="87313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-357188" y="904875"/>
            <a:ext cx="9628188" cy="38417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-357188" y="958850"/>
            <a:ext cx="9628188" cy="552450"/>
          </a:xfrm>
          <a:prstGeom prst="rect">
            <a:avLst/>
          </a:prstGeom>
          <a:solidFill>
            <a:srgbClr val="91011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4459" name="TextBox 2"/>
          <p:cNvSpPr txBox="1">
            <a:spLocks noChangeArrowheads="1"/>
          </p:cNvSpPr>
          <p:nvPr/>
        </p:nvSpPr>
        <p:spPr bwMode="auto">
          <a:xfrm>
            <a:off x="150813" y="995363"/>
            <a:ext cx="88423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12813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  <a:buClr>
                <a:schemeClr val="hlink"/>
              </a:buClr>
              <a:buSzPct val="85000"/>
              <a:buFont typeface="Arial" pitchFamily="34" charset="0"/>
              <a:buNone/>
            </a:pPr>
            <a:r>
              <a:rPr lang="en-US" sz="1400">
                <a:solidFill>
                  <a:schemeClr val="bg1"/>
                </a:solidFill>
                <a:latin typeface="Century Gothic" pitchFamily="34" charset="0"/>
              </a:rPr>
              <a:t>The calculated fuel consumption, NOx, SOx, &amp; CO</a:t>
            </a:r>
            <a:r>
              <a:rPr lang="en-US" sz="1400" baseline="-25000">
                <a:solidFill>
                  <a:schemeClr val="bg1"/>
                </a:solidFill>
                <a:latin typeface="Century Gothic" pitchFamily="34" charset="0"/>
              </a:rPr>
              <a:t>2</a:t>
            </a:r>
            <a:r>
              <a:rPr lang="en-US" sz="1400">
                <a:solidFill>
                  <a:schemeClr val="bg1"/>
                </a:solidFill>
                <a:latin typeface="Century Gothic" pitchFamily="34" charset="0"/>
              </a:rPr>
              <a:t> emissions are rated using BV Green Rating. Goal based optimization can be achieved with Green Rating </a:t>
            </a:r>
            <a:endParaRPr lang="en-GB" sz="140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4460" name="Rectangle 65"/>
          <p:cNvSpPr>
            <a:spLocks noChangeArrowheads="1"/>
          </p:cNvSpPr>
          <p:nvPr/>
        </p:nvSpPr>
        <p:spPr bwMode="auto">
          <a:xfrm>
            <a:off x="-490538" y="2579688"/>
            <a:ext cx="989013" cy="87312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1" name="Rectangle 65"/>
          <p:cNvSpPr>
            <a:spLocks noChangeArrowheads="1"/>
          </p:cNvSpPr>
          <p:nvPr/>
        </p:nvSpPr>
        <p:spPr bwMode="auto">
          <a:xfrm>
            <a:off x="-490538" y="3022600"/>
            <a:ext cx="989013" cy="87313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7123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2" y="101600"/>
            <a:ext cx="8525827" cy="65405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endParaRPr lang="fr-FR" dirty="0" smtClean="0">
              <a:latin typeface="Century Gothic" pitchFamily="34" charset="0"/>
            </a:endParaRPr>
          </a:p>
        </p:txBody>
      </p:sp>
      <p:sp>
        <p:nvSpPr>
          <p:cNvPr id="6149" name="Line 4"/>
          <p:cNvSpPr>
            <a:spLocks noChangeShapeType="1"/>
          </p:cNvSpPr>
          <p:nvPr/>
        </p:nvSpPr>
        <p:spPr bwMode="gray">
          <a:xfrm>
            <a:off x="3703638" y="29718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50" name="Line 5"/>
          <p:cNvSpPr>
            <a:spLocks noChangeShapeType="1"/>
          </p:cNvSpPr>
          <p:nvPr/>
        </p:nvSpPr>
        <p:spPr bwMode="gray">
          <a:xfrm>
            <a:off x="3703638" y="29718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51" name="Line 6"/>
          <p:cNvSpPr>
            <a:spLocks noChangeShapeType="1"/>
          </p:cNvSpPr>
          <p:nvPr/>
        </p:nvSpPr>
        <p:spPr bwMode="gray">
          <a:xfrm>
            <a:off x="3703638" y="29718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54" name="Rectangle 1"/>
          <p:cNvSpPr>
            <a:spLocks noChangeArrowheads="1"/>
          </p:cNvSpPr>
          <p:nvPr/>
        </p:nvSpPr>
        <p:spPr bwMode="auto">
          <a:xfrm>
            <a:off x="577850" y="42926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  <a:buFontTx/>
              <a:buChar char="•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66309" y="5405028"/>
            <a:ext cx="11272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Source „BAUM e.v</a:t>
            </a:r>
            <a:endParaRPr lang="en-US" sz="800" dirty="0"/>
          </a:p>
        </p:txBody>
      </p:sp>
      <p:sp>
        <p:nvSpPr>
          <p:cNvPr id="9" name="Content Placeholder 8"/>
          <p:cNvSpPr txBox="1">
            <a:spLocks noGrp="1"/>
          </p:cNvSpPr>
          <p:nvPr>
            <p:ph idx="1"/>
          </p:nvPr>
        </p:nvSpPr>
        <p:spPr>
          <a:xfrm>
            <a:off x="371202" y="1973320"/>
            <a:ext cx="50368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 smtClean="0"/>
              <a:t>„ </a:t>
            </a:r>
            <a:r>
              <a:rPr lang="en-US" sz="2400" b="1" i="1" dirty="0" err="1"/>
              <a:t>Entweder</a:t>
            </a:r>
            <a:r>
              <a:rPr lang="en-US" sz="2400" b="1" i="1" dirty="0"/>
              <a:t> </a:t>
            </a:r>
            <a:r>
              <a:rPr lang="en-US" sz="2400" b="1" i="1" dirty="0" err="1"/>
              <a:t>lernt</a:t>
            </a:r>
            <a:r>
              <a:rPr lang="en-US" sz="2400" b="1" i="1" dirty="0"/>
              <a:t> die </a:t>
            </a:r>
            <a:r>
              <a:rPr lang="en-US" sz="2400" b="1" i="1" dirty="0" err="1" smtClean="0"/>
              <a:t>Menschheit</a:t>
            </a:r>
            <a:r>
              <a:rPr lang="en-US" sz="2400" b="1" i="1" dirty="0" smtClean="0"/>
              <a:t>, </a:t>
            </a:r>
            <a:r>
              <a:rPr lang="de-DE" sz="2400" b="1" i="1" dirty="0" smtClean="0"/>
              <a:t>ihr </a:t>
            </a:r>
            <a:r>
              <a:rPr lang="de-DE" sz="2400" b="1" i="1" dirty="0"/>
              <a:t>Wissen und ihre </a:t>
            </a:r>
            <a:r>
              <a:rPr lang="de-DE" sz="2400" b="1" i="1" dirty="0" smtClean="0"/>
              <a:t>Fähigkeiten </a:t>
            </a:r>
            <a:r>
              <a:rPr lang="en-US" sz="2400" b="1" i="1" dirty="0" smtClean="0"/>
              <a:t>den </a:t>
            </a:r>
            <a:r>
              <a:rPr lang="en-US" sz="2400" b="1" i="1" dirty="0" err="1"/>
              <a:t>Begrenzungen</a:t>
            </a:r>
            <a:r>
              <a:rPr lang="en-US" sz="2400" b="1" i="1" dirty="0"/>
              <a:t> </a:t>
            </a:r>
            <a:r>
              <a:rPr lang="en-US" sz="2400" b="1" i="1" dirty="0" err="1" smtClean="0"/>
              <a:t>anzupassen</a:t>
            </a:r>
            <a:r>
              <a:rPr lang="en-US" sz="2400" b="1" i="1" dirty="0"/>
              <a:t> </a:t>
            </a:r>
            <a:r>
              <a:rPr lang="de-DE" sz="2400" b="1" i="1" dirty="0" smtClean="0"/>
              <a:t>und </a:t>
            </a:r>
            <a:r>
              <a:rPr lang="de-DE" sz="2400" b="1" i="1" dirty="0"/>
              <a:t>nachhaltig mit der </a:t>
            </a:r>
            <a:r>
              <a:rPr lang="de-DE" sz="2400" b="1" i="1" dirty="0" smtClean="0"/>
              <a:t>Erde </a:t>
            </a:r>
            <a:r>
              <a:rPr lang="en-US" sz="2400" b="1" i="1" dirty="0" err="1" smtClean="0"/>
              <a:t>umzugehen</a:t>
            </a:r>
            <a:r>
              <a:rPr lang="en-US" sz="2400" b="1" i="1" dirty="0"/>
              <a:t>, </a:t>
            </a:r>
            <a:r>
              <a:rPr lang="en-US" sz="2400" b="1" i="1" dirty="0" err="1"/>
              <a:t>oder</a:t>
            </a:r>
            <a:r>
              <a:rPr lang="en-US" sz="2400" b="1" i="1" dirty="0"/>
              <a:t> die „</a:t>
            </a:r>
            <a:r>
              <a:rPr lang="en-US" sz="2400" b="1" i="1" dirty="0" err="1" smtClean="0"/>
              <a:t>Umwelt</a:t>
            </a:r>
            <a:r>
              <a:rPr lang="en-US" sz="2400" b="1" i="1" dirty="0" smtClean="0"/>
              <a:t>“ </a:t>
            </a:r>
            <a:r>
              <a:rPr lang="de-DE" sz="2400" b="1" i="1" dirty="0" smtClean="0"/>
              <a:t>schlägt </a:t>
            </a:r>
            <a:r>
              <a:rPr lang="de-DE" sz="2400" b="1" i="1" dirty="0"/>
              <a:t>zurück und lässt </a:t>
            </a:r>
            <a:r>
              <a:rPr lang="de-DE" sz="2400" b="1" i="1" dirty="0" smtClean="0"/>
              <a:t>das </a:t>
            </a:r>
            <a:r>
              <a:rPr lang="en-US" sz="2400" b="1" i="1" dirty="0" err="1" smtClean="0"/>
              <a:t>Menschengeschlecht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zugrunde</a:t>
            </a:r>
            <a:r>
              <a:rPr lang="en-US" sz="2400" b="1" i="1" dirty="0"/>
              <a:t> </a:t>
            </a:r>
            <a:r>
              <a:rPr lang="en-US" sz="2400" b="1" i="1" dirty="0" err="1" smtClean="0"/>
              <a:t>gehen</a:t>
            </a:r>
            <a:r>
              <a:rPr lang="en-US" sz="2400" b="1" i="1" dirty="0" smtClean="0"/>
              <a:t>“</a:t>
            </a:r>
          </a:p>
          <a:p>
            <a:pPr marL="0" indent="0">
              <a:buNone/>
            </a:pPr>
            <a:r>
              <a:rPr lang="en-US" sz="1600" b="0" dirty="0" smtClean="0"/>
              <a:t>Ernst </a:t>
            </a:r>
            <a:r>
              <a:rPr lang="en-US" sz="1600" b="0" dirty="0"/>
              <a:t>Ulrich von </a:t>
            </a:r>
            <a:r>
              <a:rPr lang="en-US" sz="1600" b="0" dirty="0" err="1" smtClean="0"/>
              <a:t>Weizsäcker</a:t>
            </a:r>
            <a:r>
              <a:rPr lang="en-US" sz="1600" b="0" dirty="0" smtClean="0"/>
              <a:t> </a:t>
            </a:r>
          </a:p>
          <a:p>
            <a:pPr marL="0" indent="0">
              <a:buNone/>
            </a:pPr>
            <a:r>
              <a:rPr lang="en-US" sz="1600" b="0" dirty="0" smtClean="0"/>
              <a:t>B.A.U.M</a:t>
            </a:r>
            <a:r>
              <a:rPr lang="en-US" sz="1600" b="0" dirty="0"/>
              <a:t>.-</a:t>
            </a:r>
            <a:r>
              <a:rPr lang="en-US" sz="1600" b="0" dirty="0" err="1"/>
              <a:t>Umweltpreisträger</a:t>
            </a:r>
            <a:r>
              <a:rPr lang="en-US" sz="1600" b="0" dirty="0"/>
              <a:t> 2010</a:t>
            </a:r>
            <a:endParaRPr lang="en-US" sz="1600" dirty="0"/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264937" y="888274"/>
            <a:ext cx="6877402" cy="1180405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Arial" pitchFamily="34" charset="0"/>
              <a:buNone/>
              <a:defRPr sz="2800" b="1">
                <a:solidFill>
                  <a:srgbClr val="1E3E5F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/>
                <a:ea typeface="MS PGothic" pitchFamily="34" charset="-128"/>
                <a:cs typeface="Century Gothic"/>
              </a:defRPr>
            </a:lvl1pPr>
            <a:lvl2pPr marL="712788" indent="-169863" algn="just" rtl="0" eaLnBrk="0" fontAlgn="base" hangingPunct="0">
              <a:lnSpc>
                <a:spcPct val="50000"/>
              </a:lnSpc>
              <a:spcBef>
                <a:spcPct val="70000"/>
              </a:spcBef>
              <a:spcAft>
                <a:spcPct val="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>
                <a:solidFill>
                  <a:srgbClr val="1E3E5F"/>
                </a:solidFill>
                <a:latin typeface="Century Gothic"/>
                <a:ea typeface="MS PGothic" pitchFamily="34" charset="-128"/>
                <a:cs typeface="Century Gothic"/>
              </a:defRPr>
            </a:lvl2pPr>
            <a:lvl3pPr marL="1169988" indent="-180975" algn="just" rtl="0" eaLnBrk="0" fontAlgn="base" hangingPunct="0">
              <a:lnSpc>
                <a:spcPct val="50000"/>
              </a:lnSpc>
              <a:spcBef>
                <a:spcPct val="70000"/>
              </a:spcBef>
              <a:spcAft>
                <a:spcPct val="0"/>
              </a:spcAft>
              <a:buClr>
                <a:srgbClr val="8000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1E3E5F"/>
                </a:solidFill>
                <a:latin typeface="Century Gothic"/>
                <a:ea typeface="MS PGothic" pitchFamily="34" charset="-128"/>
                <a:cs typeface="Century Gothic"/>
              </a:defRPr>
            </a:lvl3pPr>
            <a:lvl4pPr marL="1520825" indent="-180975" algn="l" rtl="0" eaLnBrk="0" fontAlgn="base" hangingPunct="0">
              <a:lnSpc>
                <a:spcPct val="50000"/>
              </a:lnSpc>
              <a:spcBef>
                <a:spcPct val="70000"/>
              </a:spcBef>
              <a:spcAft>
                <a:spcPct val="0"/>
              </a:spcAft>
              <a:buClr>
                <a:srgbClr val="80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1E3E5F"/>
                </a:solidFill>
                <a:latin typeface="Century Gothic"/>
                <a:ea typeface="MS PGothic" pitchFamily="34" charset="-128"/>
                <a:cs typeface="Century Gothic"/>
              </a:defRPr>
            </a:lvl4pPr>
            <a:lvl5pPr marL="1457325" indent="-314325" algn="l" rtl="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rgbClr val="1E3E5F"/>
                </a:solidFill>
                <a:latin typeface="Century Gothic"/>
                <a:ea typeface="MS PGothic" pitchFamily="34" charset="-128"/>
                <a:cs typeface="Century Gothic"/>
              </a:defRPr>
            </a:lvl5pPr>
            <a:lvl6pPr marL="1914525" indent="-314325" algn="l" rtl="0"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71725" indent="-314325" algn="l" rtl="0"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828925" indent="-314325" algn="l" rtl="0"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86125" indent="-314325" algn="l" rtl="0"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20000"/>
              </a:lnSpc>
              <a:buClr>
                <a:srgbClr val="B0002D"/>
              </a:buClr>
              <a:defRPr/>
            </a:pPr>
            <a:r>
              <a:rPr lang="de-DE" sz="3200" dirty="0"/>
              <a:t>Die Welt steht am Scheideweg</a:t>
            </a:r>
            <a:r>
              <a:rPr lang="fr-FR" sz="3000" kern="0" dirty="0"/>
              <a:t>	</a:t>
            </a:r>
            <a:endParaRPr lang="en-US" sz="3000" kern="0" dirty="0" smtClean="0"/>
          </a:p>
          <a:p>
            <a:pPr algn="just">
              <a:lnSpc>
                <a:spcPct val="120000"/>
              </a:lnSpc>
              <a:buClr>
                <a:srgbClr val="B0002D"/>
              </a:buClr>
              <a:defRPr/>
            </a:pPr>
            <a:r>
              <a:rPr lang="en-US" sz="3000" kern="0" dirty="0"/>
              <a:t>	</a:t>
            </a:r>
            <a:r>
              <a:rPr lang="en-US" sz="3000" kern="0" dirty="0" smtClean="0"/>
              <a:t>			</a:t>
            </a:r>
            <a:endParaRPr lang="en-US" sz="3000" kern="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33" y="1880590"/>
            <a:ext cx="2687786" cy="3739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 92" descr="BV_logo_SG_RVB_E-bdf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518" y="5752024"/>
            <a:ext cx="2116184" cy="68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25999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gray">
          <a:xfrm>
            <a:off x="252413" y="101600"/>
            <a:ext cx="7964487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/>
            <a:r>
              <a:rPr lang="fr-FR" sz="2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CO- </a:t>
            </a:r>
            <a:r>
              <a:rPr lang="fr-FR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2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</a:t>
            </a:r>
            <a:r>
              <a:rPr lang="fr-FR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fr-FR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deal-</a:t>
            </a:r>
            <a:r>
              <a:rPr lang="fr-FR" sz="20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breaker</a:t>
            </a:r>
            <a:r>
              <a:rPr lang="fr-FR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the </a:t>
            </a:r>
            <a:r>
              <a:rPr lang="fr-FR" sz="20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sub-contractor</a:t>
            </a:r>
            <a:r>
              <a:rPr lang="fr-FR" sz="2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  <a:endParaRPr lang="en-GB" sz="2000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 rot="21396880">
            <a:off x="535576" y="2955513"/>
            <a:ext cx="8216537" cy="874060"/>
          </a:xfrm>
          <a:prstGeom prst="rect">
            <a:avLst/>
          </a:prstGeom>
          <a:solidFill>
            <a:srgbClr val="800000">
              <a:alpha val="1803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z="2000" dirty="0" smtClean="0"/>
              <a:t>Organizations regognises more often the raising greater chances of a sustainable business managment !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748405" y="1074132"/>
            <a:ext cx="74684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dirty="0" smtClean="0"/>
              <a:t>Carbon Disclosure Project (CDP) : internaltional corporate groups are asked for the handling of CO2-Emission and and will judge on this basis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According on market opinions of Concerns (ie Google, Loreal, Vodafone etc) majority would not signed a contract with companies, who could not measure and improve their climate eco-balance</a:t>
            </a:r>
          </a:p>
          <a:p>
            <a:endParaRPr lang="de-DE" dirty="0"/>
          </a:p>
          <a:p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9340" y="4179054"/>
            <a:ext cx="72975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de-DE" sz="1800" dirty="0" smtClean="0"/>
              <a:t>Investments on business economics are accountable on </a:t>
            </a:r>
          </a:p>
          <a:p>
            <a:r>
              <a:rPr lang="de-DE" sz="1800" dirty="0"/>
              <a:t> </a:t>
            </a:r>
            <a:r>
              <a:rPr lang="de-DE" sz="1800" dirty="0" smtClean="0"/>
              <a:t>    short, medium and longterm basis </a:t>
            </a:r>
          </a:p>
          <a:p>
            <a:pPr marL="285750" indent="-285750">
              <a:buFont typeface="Wingdings" pitchFamily="2" charset="2"/>
              <a:buChar char="Ø"/>
            </a:pPr>
            <a:endParaRPr lang="de-DE" dirty="0"/>
          </a:p>
          <a:p>
            <a:pPr marL="285750" indent="-285750">
              <a:buFont typeface="Wingdings" pitchFamily="2" charset="2"/>
              <a:buChar char="Ø"/>
            </a:pP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		Reduce Risk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		Reduce costs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		Gain Employee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 bwMode="auto">
          <a:xfrm flipH="1">
            <a:off x="2756262" y="4480560"/>
            <a:ext cx="1267097" cy="73758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740668" y="4023359"/>
            <a:ext cx="3073686" cy="188105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898571" y="4480560"/>
            <a:ext cx="3592286" cy="155448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71" y="4705661"/>
            <a:ext cx="2203812" cy="170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015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6872" y="495482"/>
            <a:ext cx="8608296" cy="60483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tIns="45720" rIns="91440" bIns="45720"/>
          <a:lstStyle/>
          <a:p>
            <a:pPr algn="r" eaLnBrk="1" hangingPunct="1">
              <a:tabLst>
                <a:tab pos="263525" algn="l"/>
                <a:tab pos="360363" algn="l"/>
              </a:tabLs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Gulim" pitchFamily="34" charset="-127"/>
              </a:rPr>
              <a:t>Sustainability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</a:t>
            </a:r>
            <a:r>
              <a:rPr lang="en-GB" altLang="ko-KR" dirty="0" smtClean="0">
                <a:ea typeface="Gulim" pitchFamily="34" charset="-127"/>
              </a:rPr>
              <a:t/>
            </a:r>
            <a:br>
              <a:rPr lang="en-GB" altLang="ko-KR" dirty="0" smtClean="0">
                <a:ea typeface="Gulim" pitchFamily="34" charset="-127"/>
              </a:rPr>
            </a:br>
            <a:r>
              <a:rPr lang="en-GB" altLang="ko-KR" dirty="0" smtClean="0">
                <a:ea typeface="Gulim" pitchFamily="34" charset="-127"/>
              </a:rPr>
              <a:t>	</a:t>
            </a:r>
            <a:r>
              <a:rPr lang="en-GB" altLang="ko-KR" sz="1600" dirty="0" smtClean="0">
                <a:ea typeface="Gulim" pitchFamily="34" charset="-127"/>
              </a:rPr>
              <a:t>Typically facing the Shipping Companies - </a:t>
            </a:r>
            <a:endParaRPr lang="zh-CN" altLang="en-GB" sz="1600" dirty="0" smtClean="0">
              <a:ea typeface="SimSun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4258" y="2354195"/>
            <a:ext cx="2816485" cy="29946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eaLnBrk="0" hangingPunct="0">
              <a:spcAft>
                <a:spcPct val="15000"/>
              </a:spcAft>
              <a:buClr>
                <a:srgbClr val="4D4E53"/>
              </a:buClr>
              <a:buSzPct val="70000"/>
              <a:tabLst>
                <a:tab pos="87313" algn="l"/>
              </a:tabLst>
            </a:pPr>
            <a:r>
              <a:rPr lang="de-DE" sz="1200" dirty="0" smtClean="0">
                <a:solidFill>
                  <a:srgbClr val="FF0000"/>
                </a:solidFill>
              </a:rPr>
              <a:t>Ecocnomic</a:t>
            </a:r>
          </a:p>
          <a:p>
            <a:pPr marL="84138" lvl="0" indent="-84138" eaLnBrk="0" hangingPunct="0">
              <a:spcAft>
                <a:spcPct val="15000"/>
              </a:spcAft>
              <a:buClr>
                <a:srgbClr val="4D4E53"/>
              </a:buClr>
              <a:buSzPct val="70000"/>
              <a:buFontTx/>
              <a:buChar char="•"/>
              <a:tabLst>
                <a:tab pos="87313" algn="l"/>
              </a:tabLst>
            </a:pPr>
            <a:r>
              <a:rPr lang="en-GB" sz="1200" dirty="0" smtClean="0">
                <a:latin typeface="Frutiger LT 55 Roman" pitchFamily="34" charset="0"/>
                <a:ea typeface="Batang" pitchFamily="18" charset="-127"/>
              </a:rPr>
              <a:t>Revenue management</a:t>
            </a:r>
          </a:p>
          <a:p>
            <a:pPr marL="84138" lvl="0" indent="-84138" eaLnBrk="0" hangingPunct="0">
              <a:spcAft>
                <a:spcPct val="15000"/>
              </a:spcAft>
              <a:buClr>
                <a:srgbClr val="4D4E53"/>
              </a:buClr>
              <a:buSzPct val="70000"/>
              <a:tabLst>
                <a:tab pos="87313" algn="l"/>
              </a:tabLst>
            </a:pPr>
            <a:r>
              <a:rPr lang="en-GB" sz="1200" b="0" dirty="0" smtClean="0">
                <a:latin typeface="Frutiger LT 55 Roman" pitchFamily="34" charset="0"/>
                <a:ea typeface="Batang" pitchFamily="18" charset="-127"/>
              </a:rPr>
              <a:t>	- world debt</a:t>
            </a:r>
          </a:p>
          <a:p>
            <a:pPr marL="84138" lvl="0" indent="-84138" eaLnBrk="0" hangingPunct="0">
              <a:spcAft>
                <a:spcPct val="15000"/>
              </a:spcAft>
              <a:buClr>
                <a:srgbClr val="4D4E53"/>
              </a:buClr>
              <a:buSzPct val="70000"/>
              <a:tabLst>
                <a:tab pos="87313" algn="l"/>
              </a:tabLst>
            </a:pPr>
            <a:r>
              <a:rPr lang="en-GB" sz="1200" b="0" dirty="0" smtClean="0">
                <a:latin typeface="Frutiger LT 55 Roman" pitchFamily="34" charset="0"/>
              </a:rPr>
              <a:t>	- credit crisis</a:t>
            </a:r>
          </a:p>
          <a:p>
            <a:pPr marL="84138" lvl="0" indent="-84138" eaLnBrk="0" hangingPunct="0">
              <a:spcAft>
                <a:spcPct val="15000"/>
              </a:spcAft>
              <a:buClr>
                <a:srgbClr val="4D4E53"/>
              </a:buClr>
              <a:buSzPct val="70000"/>
              <a:buFontTx/>
              <a:buChar char="•"/>
              <a:tabLst>
                <a:tab pos="87313" algn="l"/>
              </a:tabLst>
            </a:pPr>
            <a:r>
              <a:rPr lang="en-GB" sz="1200" dirty="0" smtClean="0">
                <a:latin typeface="Frutiger LT 55 Roman" pitchFamily="34" charset="0"/>
              </a:rPr>
              <a:t>Earnings</a:t>
            </a:r>
          </a:p>
          <a:p>
            <a:pPr marL="84138" lvl="0" indent="-84138" eaLnBrk="0" hangingPunct="0">
              <a:spcAft>
                <a:spcPct val="15000"/>
              </a:spcAft>
              <a:buClr>
                <a:srgbClr val="4D4E53"/>
              </a:buClr>
              <a:buSzPct val="70000"/>
              <a:buFontTx/>
              <a:buChar char="•"/>
              <a:tabLst>
                <a:tab pos="87313" algn="l"/>
              </a:tabLst>
            </a:pPr>
            <a:r>
              <a:rPr lang="en-GB" sz="1200" dirty="0" smtClean="0">
                <a:latin typeface="Frutiger LT 55 Roman" pitchFamily="34" charset="0"/>
                <a:ea typeface="Batang" pitchFamily="18" charset="-127"/>
              </a:rPr>
              <a:t>Costs - resource efficiency</a:t>
            </a:r>
            <a:r>
              <a:rPr lang="en-GB" sz="1200" b="0" dirty="0" smtClean="0">
                <a:latin typeface="Frutiger LT 55 Roman" pitchFamily="34" charset="0"/>
                <a:ea typeface="Batang" pitchFamily="18" charset="-127"/>
              </a:rPr>
              <a:t> </a:t>
            </a:r>
            <a:endParaRPr lang="en-GB" sz="1200" b="0" dirty="0" smtClean="0">
              <a:latin typeface="Frutiger LT 55 Roman" pitchFamily="34" charset="0"/>
              <a:cs typeface="Times New Roman" pitchFamily="18" charset="0"/>
            </a:endParaRPr>
          </a:p>
          <a:p>
            <a:pPr marL="84138" lvl="0" indent="-84138" eaLnBrk="0" hangingPunct="0">
              <a:spcAft>
                <a:spcPct val="15000"/>
              </a:spcAft>
              <a:buClr>
                <a:srgbClr val="4D4E53"/>
              </a:buClr>
              <a:buSzPct val="70000"/>
              <a:buFontTx/>
              <a:buChar char="•"/>
              <a:tabLst>
                <a:tab pos="87313" algn="l"/>
              </a:tabLst>
            </a:pPr>
            <a:r>
              <a:rPr lang="en-GB" sz="1200" dirty="0" smtClean="0">
                <a:latin typeface="Frutiger LT 55 Roman" pitchFamily="34" charset="0"/>
                <a:ea typeface="Batang" pitchFamily="18" charset="-127"/>
              </a:rPr>
              <a:t>Business continuity</a:t>
            </a:r>
            <a:endParaRPr lang="en-GB" sz="1200" dirty="0" smtClean="0">
              <a:latin typeface="Frutiger LT 55 Roman" pitchFamily="34" charset="0"/>
              <a:cs typeface="Times New Roman" pitchFamily="18" charset="0"/>
            </a:endParaRPr>
          </a:p>
          <a:p>
            <a:pPr marL="84138" lvl="0" indent="-84138" eaLnBrk="0" hangingPunct="0">
              <a:spcAft>
                <a:spcPct val="15000"/>
              </a:spcAft>
              <a:buClr>
                <a:srgbClr val="4D4E53"/>
              </a:buClr>
              <a:buSzPct val="70000"/>
              <a:tabLst>
                <a:tab pos="87313" algn="l"/>
              </a:tabLst>
            </a:pPr>
            <a:r>
              <a:rPr lang="en-GB" sz="1200" b="0" dirty="0" smtClean="0">
                <a:latin typeface="Frutiger LT 55 Roman" pitchFamily="34" charset="0"/>
                <a:ea typeface="Batang" pitchFamily="18" charset="-127"/>
              </a:rPr>
              <a:t>	- access to new oil reserves / </a:t>
            </a:r>
            <a:endParaRPr lang="en-GB" sz="1200" b="0" dirty="0" smtClean="0">
              <a:latin typeface="Frutiger LT 55 Roman" pitchFamily="34" charset="0"/>
              <a:cs typeface="Times New Roman" pitchFamily="18" charset="0"/>
            </a:endParaRPr>
          </a:p>
          <a:p>
            <a:pPr marL="84138" lvl="0" indent="-84138" eaLnBrk="0" hangingPunct="0">
              <a:spcAft>
                <a:spcPct val="15000"/>
              </a:spcAft>
              <a:buClr>
                <a:srgbClr val="4D4E53"/>
              </a:buClr>
              <a:buSzPct val="70000"/>
              <a:tabLst>
                <a:tab pos="87313" algn="l"/>
              </a:tabLst>
            </a:pPr>
            <a:r>
              <a:rPr lang="en-GB" sz="1200" b="0" dirty="0" smtClean="0">
                <a:latin typeface="Frutiger LT 55 Roman" pitchFamily="34" charset="0"/>
                <a:ea typeface="Batang" pitchFamily="18" charset="-127"/>
              </a:rPr>
              <a:t>    energy</a:t>
            </a:r>
            <a:endParaRPr lang="en-GB" sz="1200" b="0" dirty="0" smtClean="0">
              <a:latin typeface="Frutiger LT 55 Roman" pitchFamily="34" charset="0"/>
              <a:cs typeface="Times New Roman" pitchFamily="18" charset="0"/>
            </a:endParaRPr>
          </a:p>
          <a:p>
            <a:pPr marL="84138" lvl="0" indent="-84138" eaLnBrk="0" hangingPunct="0">
              <a:spcAft>
                <a:spcPct val="15000"/>
              </a:spcAft>
              <a:buClr>
                <a:srgbClr val="4D4E53"/>
              </a:buClr>
              <a:buSzPct val="70000"/>
              <a:tabLst>
                <a:tab pos="87313" algn="l"/>
              </a:tabLst>
            </a:pPr>
            <a:r>
              <a:rPr lang="en-GB" sz="1200" b="0" dirty="0" smtClean="0">
                <a:latin typeface="Frutiger LT 55 Roman" pitchFamily="34" charset="0"/>
                <a:ea typeface="Batang" pitchFamily="18" charset="-127"/>
              </a:rPr>
              <a:t>	- new fuel technology</a:t>
            </a:r>
          </a:p>
          <a:p>
            <a:pPr marL="84138" lvl="0" indent="-84138" eaLnBrk="0" hangingPunct="0">
              <a:spcAft>
                <a:spcPct val="15000"/>
              </a:spcAft>
              <a:buClr>
                <a:srgbClr val="4D4E53"/>
              </a:buClr>
              <a:buSzPct val="70000"/>
              <a:tabLst>
                <a:tab pos="87313" algn="l"/>
              </a:tabLst>
            </a:pPr>
            <a:r>
              <a:rPr lang="en-US" sz="1200" b="0" dirty="0" smtClean="0">
                <a:latin typeface="Frutiger LT 55 Roman" pitchFamily="34" charset="0"/>
                <a:ea typeface="Batang" pitchFamily="18" charset="-127"/>
              </a:rPr>
              <a:t>  - Information Security Management</a:t>
            </a:r>
          </a:p>
          <a:p>
            <a:pPr marL="84138" lvl="0" indent="-84138" eaLnBrk="0" hangingPunct="0">
              <a:spcAft>
                <a:spcPct val="15000"/>
              </a:spcAft>
              <a:buClr>
                <a:srgbClr val="4D4E53"/>
              </a:buClr>
              <a:buSzPct val="70000"/>
              <a:tabLst>
                <a:tab pos="87313" algn="l"/>
              </a:tabLst>
            </a:pPr>
            <a:r>
              <a:rPr lang="en-US" sz="1200" b="0" dirty="0" smtClean="0">
                <a:latin typeface="Frutiger LT 55 Roman" pitchFamily="34" charset="0"/>
                <a:ea typeface="Batang" pitchFamily="18" charset="-127"/>
              </a:rPr>
              <a:t> </a:t>
            </a:r>
            <a:r>
              <a:rPr lang="en-GB" sz="1200" dirty="0" smtClean="0">
                <a:latin typeface="Frutiger LT 55 Roman" pitchFamily="34" charset="0"/>
                <a:ea typeface="Batang" pitchFamily="18" charset="-127"/>
              </a:rPr>
              <a:t>Stricter competition</a:t>
            </a:r>
            <a:r>
              <a:rPr lang="en-GB" sz="1200" b="0" dirty="0" smtClean="0">
                <a:latin typeface="Frutiger LT 55 Roman" pitchFamily="34" charset="0"/>
                <a:ea typeface="Batang" pitchFamily="18" charset="-127"/>
              </a:rPr>
              <a:t> with international companies / taxes, </a:t>
            </a:r>
            <a:r>
              <a:rPr lang="en-GB" sz="1200" b="0" dirty="0" err="1" smtClean="0">
                <a:latin typeface="Frutiger LT 55 Roman" pitchFamily="34" charset="0"/>
                <a:ea typeface="Batang" pitchFamily="18" charset="-127"/>
              </a:rPr>
              <a:t>etc</a:t>
            </a:r>
            <a:endParaRPr lang="en-GB" sz="1200" b="0" dirty="0" smtClean="0">
              <a:latin typeface="Frutiger LT 55 Roman" pitchFamily="34" charset="0"/>
              <a:cs typeface="Times New Roman" pitchFamily="18" charset="0"/>
            </a:endParaRPr>
          </a:p>
          <a:p>
            <a:endParaRPr lang="en-US" sz="1100" dirty="0"/>
          </a:p>
        </p:txBody>
      </p:sp>
      <p:sp>
        <p:nvSpPr>
          <p:cNvPr id="3" name="Oval 2"/>
          <p:cNvSpPr/>
          <p:nvPr/>
        </p:nvSpPr>
        <p:spPr bwMode="auto">
          <a:xfrm>
            <a:off x="3603812" y="1748118"/>
            <a:ext cx="3980329" cy="236668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262524" y="1492624"/>
            <a:ext cx="3798488" cy="34290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3215" y="1665348"/>
            <a:ext cx="2901093" cy="37087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>
              <a:spcAft>
                <a:spcPct val="15000"/>
              </a:spcAft>
              <a:buClr>
                <a:srgbClr val="4D4E53"/>
              </a:buClr>
              <a:buSzPct val="70000"/>
              <a:tabLst>
                <a:tab pos="457200" algn="l"/>
              </a:tabLst>
            </a:pPr>
            <a:r>
              <a:rPr lang="de-DE" sz="1200" dirty="0" smtClean="0">
                <a:solidFill>
                  <a:srgbClr val="FF0000"/>
                </a:solidFill>
              </a:rPr>
              <a:t>Social</a:t>
            </a:r>
          </a:p>
          <a:p>
            <a:pPr marL="84138" lvl="0" indent="-84138">
              <a:spcAft>
                <a:spcPct val="15000"/>
              </a:spcAft>
              <a:buClr>
                <a:srgbClr val="4D4E53"/>
              </a:buClr>
              <a:buSzPct val="70000"/>
              <a:buFontTx/>
              <a:buChar char="•"/>
              <a:tabLst>
                <a:tab pos="457200" algn="l"/>
              </a:tabLst>
            </a:pPr>
            <a:r>
              <a:rPr lang="en-GB" sz="1200" dirty="0" smtClean="0">
                <a:latin typeface="Frutiger LT 55 Roman" pitchFamily="34" charset="0"/>
                <a:ea typeface="Batang" pitchFamily="18" charset="-127"/>
              </a:rPr>
              <a:t>Employees</a:t>
            </a:r>
            <a:endParaRPr lang="en-GB" sz="1200" dirty="0">
              <a:latin typeface="Frutiger LT 55 Roman" pitchFamily="34" charset="0"/>
            </a:endParaRPr>
          </a:p>
          <a:p>
            <a:pPr marL="84138" lvl="0" indent="-84138" eaLnBrk="0" hangingPunct="0">
              <a:spcAft>
                <a:spcPct val="15000"/>
              </a:spcAft>
              <a:buClr>
                <a:srgbClr val="4D4E53"/>
              </a:buClr>
              <a:buSzPct val="70000"/>
              <a:tabLst>
                <a:tab pos="457200" algn="l"/>
              </a:tabLst>
            </a:pPr>
            <a:r>
              <a:rPr lang="en-GB" sz="1200" b="0" dirty="0">
                <a:latin typeface="Frutiger LT 55 Roman" pitchFamily="34" charset="0"/>
                <a:ea typeface="Batang" pitchFamily="18" charset="-127"/>
              </a:rPr>
              <a:t>	- diversity</a:t>
            </a:r>
          </a:p>
          <a:p>
            <a:pPr marL="84138" lvl="0" indent="-84138" eaLnBrk="0" hangingPunct="0">
              <a:spcAft>
                <a:spcPct val="15000"/>
              </a:spcAft>
              <a:buClr>
                <a:srgbClr val="4D4E53"/>
              </a:buClr>
              <a:buSzPct val="70000"/>
              <a:tabLst>
                <a:tab pos="457200" algn="l"/>
              </a:tabLst>
            </a:pPr>
            <a:r>
              <a:rPr lang="en-GB" sz="1200" b="0" dirty="0">
                <a:latin typeface="Frutiger LT 55 Roman" pitchFamily="34" charset="0"/>
                <a:ea typeface="Batang" pitchFamily="18" charset="-127"/>
              </a:rPr>
              <a:t>	- job creation </a:t>
            </a:r>
            <a:endParaRPr lang="en-GB" sz="1200" b="0" dirty="0">
              <a:latin typeface="Frutiger LT 55 Roman" pitchFamily="34" charset="0"/>
              <a:cs typeface="Times New Roman" pitchFamily="18" charset="0"/>
            </a:endParaRPr>
          </a:p>
          <a:p>
            <a:pPr marL="84138" lvl="0" indent="-84138" eaLnBrk="0" hangingPunct="0">
              <a:spcAft>
                <a:spcPct val="15000"/>
              </a:spcAft>
              <a:buClr>
                <a:srgbClr val="4D4E53"/>
              </a:buClr>
              <a:buSzPct val="70000"/>
              <a:tabLst>
                <a:tab pos="457200" algn="l"/>
              </a:tabLst>
            </a:pPr>
            <a:r>
              <a:rPr lang="en-GB" sz="1200" b="0" dirty="0">
                <a:latin typeface="Frutiger LT 55 Roman" pitchFamily="34" charset="0"/>
                <a:ea typeface="Batang" pitchFamily="18" charset="-127"/>
              </a:rPr>
              <a:t>	-  human factors</a:t>
            </a:r>
          </a:p>
          <a:p>
            <a:pPr marL="84138" lvl="0" indent="-84138" eaLnBrk="0" hangingPunct="0">
              <a:spcAft>
                <a:spcPct val="15000"/>
              </a:spcAft>
              <a:buClr>
                <a:srgbClr val="4D4E53"/>
              </a:buClr>
              <a:buSzPct val="70000"/>
              <a:tabLst>
                <a:tab pos="457200" algn="l"/>
              </a:tabLst>
            </a:pPr>
            <a:r>
              <a:rPr lang="en-GB" sz="1200" b="0" dirty="0">
                <a:latin typeface="Frutiger LT 55 Roman" pitchFamily="34" charset="0"/>
                <a:ea typeface="Batang" pitchFamily="18" charset="-127"/>
              </a:rPr>
              <a:t>  - training &amp; development</a:t>
            </a:r>
            <a:endParaRPr lang="en-GB" sz="1200" b="0" dirty="0">
              <a:latin typeface="Frutiger LT 55 Roman" pitchFamily="34" charset="0"/>
              <a:cs typeface="Times New Roman" pitchFamily="18" charset="0"/>
            </a:endParaRPr>
          </a:p>
          <a:p>
            <a:pPr marL="84138" lvl="0" indent="-84138" eaLnBrk="0" hangingPunct="0">
              <a:spcAft>
                <a:spcPct val="15000"/>
              </a:spcAft>
              <a:buClr>
                <a:srgbClr val="4D4E53"/>
              </a:buClr>
              <a:buSzPct val="70000"/>
              <a:tabLst>
                <a:tab pos="457200" algn="l"/>
              </a:tabLst>
            </a:pPr>
            <a:r>
              <a:rPr lang="en-GB" sz="1200" b="0" dirty="0">
                <a:latin typeface="Frutiger LT 55 Roman" pitchFamily="34" charset="0"/>
                <a:ea typeface="Batang" pitchFamily="18" charset="-127"/>
              </a:rPr>
              <a:t>	- Cultural audits</a:t>
            </a:r>
          </a:p>
          <a:p>
            <a:pPr marL="84138" lvl="0" indent="-84138" eaLnBrk="0" hangingPunct="0">
              <a:spcAft>
                <a:spcPct val="15000"/>
              </a:spcAft>
              <a:buClr>
                <a:srgbClr val="4D4E53"/>
              </a:buClr>
              <a:buSzPct val="70000"/>
              <a:tabLst>
                <a:tab pos="457200" algn="l"/>
              </a:tabLst>
            </a:pPr>
            <a:r>
              <a:rPr lang="en-GB" sz="1200" b="0" dirty="0">
                <a:latin typeface="Frutiger LT 55 Roman" pitchFamily="34" charset="0"/>
                <a:ea typeface="Batang" pitchFamily="18" charset="-127"/>
              </a:rPr>
              <a:t>  - Safety (fatalities)</a:t>
            </a:r>
            <a:endParaRPr lang="en-GB" sz="1200" b="0" dirty="0">
              <a:latin typeface="Frutiger LT 55 Roman" pitchFamily="34" charset="0"/>
              <a:cs typeface="Times New Roman" pitchFamily="18" charset="0"/>
            </a:endParaRPr>
          </a:p>
          <a:p>
            <a:pPr marL="84138" lvl="0" indent="-84138" eaLnBrk="0" hangingPunct="0">
              <a:spcAft>
                <a:spcPct val="15000"/>
              </a:spcAft>
              <a:buClr>
                <a:srgbClr val="4D4E53"/>
              </a:buClr>
              <a:buSzPct val="70000"/>
              <a:buFontTx/>
              <a:buChar char="•"/>
              <a:tabLst>
                <a:tab pos="457200" algn="l"/>
              </a:tabLst>
            </a:pPr>
            <a:r>
              <a:rPr lang="en-GB" sz="1200" dirty="0">
                <a:latin typeface="Frutiger LT 55 Roman" pitchFamily="34" charset="0"/>
                <a:ea typeface="Batang" pitchFamily="18" charset="-127"/>
              </a:rPr>
              <a:t>Business ethics</a:t>
            </a:r>
            <a:endParaRPr lang="en-GB" sz="1200" dirty="0">
              <a:latin typeface="Frutiger LT 55 Roman" pitchFamily="34" charset="0"/>
              <a:cs typeface="Times New Roman" pitchFamily="18" charset="0"/>
            </a:endParaRPr>
          </a:p>
          <a:p>
            <a:pPr marL="84138" lvl="0" indent="-84138" eaLnBrk="0" hangingPunct="0">
              <a:spcAft>
                <a:spcPct val="15000"/>
              </a:spcAft>
              <a:buClr>
                <a:srgbClr val="4D4E53"/>
              </a:buClr>
              <a:buSzPct val="70000"/>
              <a:tabLst>
                <a:tab pos="457200" algn="l"/>
              </a:tabLst>
            </a:pPr>
            <a:r>
              <a:rPr lang="en-GB" sz="1200" b="0" dirty="0">
                <a:latin typeface="Frutiger LT 55 Roman" pitchFamily="34" charset="0"/>
                <a:ea typeface="Batang" pitchFamily="18" charset="-127"/>
              </a:rPr>
              <a:t>	- standards / codes of practice</a:t>
            </a:r>
            <a:endParaRPr lang="en-GB" sz="1200" b="0" dirty="0">
              <a:latin typeface="Frutiger LT 55 Roman" pitchFamily="34" charset="0"/>
              <a:cs typeface="Times New Roman" pitchFamily="18" charset="0"/>
            </a:endParaRPr>
          </a:p>
          <a:p>
            <a:pPr marL="84138" lvl="0" indent="-84138" eaLnBrk="0" hangingPunct="0">
              <a:spcAft>
                <a:spcPct val="15000"/>
              </a:spcAft>
              <a:buClr>
                <a:srgbClr val="4D4E53"/>
              </a:buClr>
              <a:buSzPct val="70000"/>
              <a:tabLst>
                <a:tab pos="457200" algn="l"/>
              </a:tabLst>
            </a:pPr>
            <a:r>
              <a:rPr lang="en-GB" sz="1200" b="0" dirty="0">
                <a:latin typeface="Frutiger LT 55 Roman" pitchFamily="34" charset="0"/>
                <a:ea typeface="Batang" pitchFamily="18" charset="-127"/>
              </a:rPr>
              <a:t>	- bribery and corruption</a:t>
            </a:r>
            <a:endParaRPr lang="en-GB" sz="1200" b="0" dirty="0">
              <a:latin typeface="Frutiger LT 55 Roman" pitchFamily="34" charset="0"/>
              <a:cs typeface="Times New Roman" pitchFamily="18" charset="0"/>
            </a:endParaRPr>
          </a:p>
          <a:p>
            <a:pPr marL="84138" lvl="0" indent="-84138" eaLnBrk="0" hangingPunct="0">
              <a:spcAft>
                <a:spcPct val="15000"/>
              </a:spcAft>
              <a:buClr>
                <a:srgbClr val="4D4E53"/>
              </a:buClr>
              <a:buSzPct val="70000"/>
              <a:tabLst>
                <a:tab pos="457200" algn="l"/>
              </a:tabLst>
            </a:pPr>
            <a:r>
              <a:rPr lang="en-GB" sz="1200" b="0" dirty="0">
                <a:latin typeface="Frutiger LT 55 Roman" pitchFamily="34" charset="0"/>
                <a:ea typeface="Batang" pitchFamily="18" charset="-127"/>
              </a:rPr>
              <a:t>	- political activity</a:t>
            </a:r>
            <a:endParaRPr lang="en-GB" sz="1200" b="0" dirty="0">
              <a:latin typeface="Frutiger LT 55 Roman" pitchFamily="34" charset="0"/>
              <a:cs typeface="Times New Roman" pitchFamily="18" charset="0"/>
            </a:endParaRPr>
          </a:p>
          <a:p>
            <a:pPr marL="84138" lvl="0" indent="-84138" eaLnBrk="0" hangingPunct="0">
              <a:spcAft>
                <a:spcPct val="15000"/>
              </a:spcAft>
              <a:buClr>
                <a:srgbClr val="4D4E53"/>
              </a:buClr>
              <a:buSzPct val="70000"/>
              <a:buFontTx/>
              <a:buChar char="•"/>
              <a:tabLst>
                <a:tab pos="457200" algn="l"/>
              </a:tabLst>
            </a:pPr>
            <a:r>
              <a:rPr lang="en-GB" sz="1200" dirty="0">
                <a:latin typeface="Frutiger LT 55 Roman" pitchFamily="34" charset="0"/>
                <a:ea typeface="Batang" pitchFamily="18" charset="-127"/>
              </a:rPr>
              <a:t>Human rights especially in supply chain and exploration</a:t>
            </a:r>
            <a:r>
              <a:rPr lang="en-GB" sz="1200" b="0" dirty="0">
                <a:latin typeface="Frutiger LT 55 Roman" pitchFamily="34" charset="0"/>
                <a:ea typeface="Batang" pitchFamily="18" charset="-127"/>
              </a:rPr>
              <a:t> (ILO)</a:t>
            </a:r>
            <a:endParaRPr lang="en-GB" sz="1200" b="0" dirty="0">
              <a:latin typeface="Frutiger LT 55 Roman" pitchFamily="34" charset="0"/>
              <a:cs typeface="Times New Roman" pitchFamily="18" charset="0"/>
            </a:endParaRPr>
          </a:p>
          <a:p>
            <a:pPr marL="84138" lvl="0" indent="-84138" eaLnBrk="0" hangingPunct="0">
              <a:spcAft>
                <a:spcPct val="15000"/>
              </a:spcAft>
              <a:buClr>
                <a:srgbClr val="4D4E53"/>
              </a:buClr>
              <a:buSzPct val="70000"/>
              <a:buFontTx/>
              <a:buChar char="•"/>
              <a:tabLst>
                <a:tab pos="457200" algn="l"/>
              </a:tabLst>
            </a:pPr>
            <a:r>
              <a:rPr lang="en-GB" sz="1200" dirty="0">
                <a:latin typeface="Frutiger LT 55 Roman" pitchFamily="34" charset="0"/>
                <a:ea typeface="Batang" pitchFamily="18" charset="-127"/>
              </a:rPr>
              <a:t>Growing and aging populations</a:t>
            </a:r>
            <a:endParaRPr lang="en-GB" sz="1200" dirty="0">
              <a:latin typeface="Frutiger LT 55 Roman" pitchFamily="34" charset="0"/>
              <a:cs typeface="Times New Roman" pitchFamily="18" charset="0"/>
            </a:endParaRPr>
          </a:p>
          <a:p>
            <a:pPr marL="84138" lvl="0" indent="-84138" eaLnBrk="0" hangingPunct="0">
              <a:spcAft>
                <a:spcPct val="15000"/>
              </a:spcAft>
              <a:buClr>
                <a:srgbClr val="4D4E53"/>
              </a:buClr>
              <a:buSzPct val="70000"/>
              <a:buFontTx/>
              <a:buChar char="•"/>
              <a:tabLst>
                <a:tab pos="457200" algn="l"/>
              </a:tabLst>
            </a:pPr>
            <a:r>
              <a:rPr lang="en-GB" sz="1200" dirty="0">
                <a:latin typeface="Frutiger LT 55 Roman" pitchFamily="34" charset="0"/>
                <a:ea typeface="Batang" pitchFamily="18" charset="-127"/>
              </a:rPr>
              <a:t>Poverty</a:t>
            </a:r>
            <a:endParaRPr lang="en-GB" sz="1200" dirty="0">
              <a:latin typeface="Frutiger LT 55 Roman" pitchFamily="34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44025" y="2076972"/>
            <a:ext cx="2443766" cy="3256276"/>
          </a:xfrm>
          <a:prstGeom prst="rect">
            <a:avLst/>
          </a:prstGeom>
          <a:solidFill>
            <a:srgbClr val="DDF0C8"/>
          </a:solidFill>
        </p:spPr>
        <p:txBody>
          <a:bodyPr wrap="square" rtlCol="0">
            <a:spAutoFit/>
          </a:bodyPr>
          <a:lstStyle/>
          <a:p>
            <a:pPr lvl="0" eaLnBrk="0" hangingPunct="0">
              <a:spcAft>
                <a:spcPct val="15000"/>
              </a:spcAft>
              <a:buClr>
                <a:srgbClr val="4D4E53"/>
              </a:buClr>
              <a:buSzPct val="70000"/>
              <a:tabLst>
                <a:tab pos="457200" algn="l"/>
              </a:tabLst>
            </a:pPr>
            <a:r>
              <a:rPr lang="de-DE" sz="1200" dirty="0" smtClean="0">
                <a:solidFill>
                  <a:srgbClr val="FF0000"/>
                </a:solidFill>
              </a:rPr>
              <a:t>Environment</a:t>
            </a:r>
          </a:p>
          <a:p>
            <a:pPr marL="84138" lvl="0" indent="-84138" eaLnBrk="0" hangingPunct="0">
              <a:spcAft>
                <a:spcPct val="15000"/>
              </a:spcAft>
              <a:buClr>
                <a:srgbClr val="4D4E53"/>
              </a:buClr>
              <a:buSzPct val="70000"/>
              <a:buFontTx/>
              <a:buChar char="•"/>
              <a:tabLst>
                <a:tab pos="457200" algn="l"/>
              </a:tabLst>
            </a:pPr>
            <a:r>
              <a:rPr lang="en-GB" sz="1200" dirty="0" smtClean="0">
                <a:latin typeface="Frutiger LT 55 Roman" pitchFamily="34" charset="0"/>
                <a:ea typeface="Batang" pitchFamily="18" charset="-127"/>
              </a:rPr>
              <a:t>Regulatory </a:t>
            </a:r>
            <a:r>
              <a:rPr lang="en-GB" sz="1200" dirty="0">
                <a:latin typeface="Frutiger LT 55 Roman" pitchFamily="34" charset="0"/>
                <a:ea typeface="Batang" pitchFamily="18" charset="-127"/>
              </a:rPr>
              <a:t>compliance</a:t>
            </a:r>
            <a:r>
              <a:rPr lang="en-GB" sz="1200" b="0" dirty="0">
                <a:latin typeface="Frutiger LT 55 Roman" pitchFamily="34" charset="0"/>
                <a:ea typeface="Batang" pitchFamily="18" charset="-127"/>
              </a:rPr>
              <a:t> </a:t>
            </a:r>
            <a:endParaRPr lang="en-GB" sz="1200" b="0" dirty="0">
              <a:latin typeface="Frutiger LT 55 Roman" pitchFamily="34" charset="0"/>
              <a:cs typeface="Times New Roman" pitchFamily="18" charset="0"/>
            </a:endParaRPr>
          </a:p>
          <a:p>
            <a:pPr marL="84138" lvl="0" indent="-84138" eaLnBrk="0" hangingPunct="0">
              <a:spcAft>
                <a:spcPct val="15000"/>
              </a:spcAft>
              <a:buClr>
                <a:srgbClr val="4D4E53"/>
              </a:buClr>
              <a:buSzPct val="70000"/>
              <a:buFontTx/>
              <a:buChar char="•"/>
              <a:tabLst>
                <a:tab pos="457200" algn="l"/>
              </a:tabLst>
            </a:pPr>
            <a:r>
              <a:rPr lang="en-GB" sz="1200" dirty="0">
                <a:latin typeface="Frutiger LT 55 Roman" pitchFamily="34" charset="0"/>
                <a:ea typeface="Batang" pitchFamily="18" charset="-127"/>
              </a:rPr>
              <a:t>Emissions reduction</a:t>
            </a:r>
            <a:endParaRPr lang="en-GB" sz="1200" dirty="0">
              <a:latin typeface="Frutiger LT 55 Roman" pitchFamily="34" charset="0"/>
              <a:cs typeface="Times New Roman" pitchFamily="18" charset="0"/>
            </a:endParaRPr>
          </a:p>
          <a:p>
            <a:pPr marL="84138" lvl="0" indent="-84138" eaLnBrk="0" hangingPunct="0">
              <a:spcAft>
                <a:spcPct val="15000"/>
              </a:spcAft>
              <a:buClr>
                <a:srgbClr val="4D4E53"/>
              </a:buClr>
              <a:buSzPct val="70000"/>
              <a:buFontTx/>
              <a:buChar char="•"/>
              <a:tabLst>
                <a:tab pos="457200" algn="l"/>
              </a:tabLst>
            </a:pPr>
            <a:r>
              <a:rPr lang="en-GB" sz="1200" dirty="0">
                <a:latin typeface="Frutiger LT 55 Roman" pitchFamily="34" charset="0"/>
                <a:ea typeface="Batang" pitchFamily="18" charset="-127"/>
              </a:rPr>
              <a:t>Waste minimisation</a:t>
            </a:r>
            <a:endParaRPr lang="en-GB" sz="1200" dirty="0">
              <a:latin typeface="Frutiger LT 55 Roman" pitchFamily="34" charset="0"/>
              <a:cs typeface="Times New Roman" pitchFamily="18" charset="0"/>
            </a:endParaRPr>
          </a:p>
          <a:p>
            <a:pPr marL="84138" lvl="0" indent="-84138">
              <a:spcAft>
                <a:spcPct val="15000"/>
              </a:spcAft>
              <a:buClr>
                <a:srgbClr val="4D4E53"/>
              </a:buClr>
              <a:buSzPct val="70000"/>
              <a:buFontTx/>
              <a:buChar char="•"/>
              <a:tabLst>
                <a:tab pos="457200" algn="l"/>
              </a:tabLst>
            </a:pPr>
            <a:r>
              <a:rPr lang="en-GB" sz="1200" dirty="0">
                <a:latin typeface="Frutiger LT 55 Roman" pitchFamily="34" charset="0"/>
                <a:ea typeface="Batang" pitchFamily="18" charset="-127"/>
              </a:rPr>
              <a:t>Climate change</a:t>
            </a:r>
            <a:endParaRPr lang="en-GB" sz="1200" dirty="0">
              <a:latin typeface="Frutiger LT 55 Roman" pitchFamily="34" charset="0"/>
            </a:endParaRPr>
          </a:p>
          <a:p>
            <a:pPr marL="84138" lvl="0" indent="-84138" eaLnBrk="0" hangingPunct="0">
              <a:spcAft>
                <a:spcPct val="15000"/>
              </a:spcAft>
              <a:buClr>
                <a:srgbClr val="4D4E53"/>
              </a:buClr>
              <a:buSzPct val="70000"/>
              <a:tabLst>
                <a:tab pos="457200" algn="l"/>
              </a:tabLst>
            </a:pPr>
            <a:r>
              <a:rPr lang="en-GB" sz="1200" b="0" dirty="0">
                <a:latin typeface="Frutiger LT 55 Roman" pitchFamily="34" charset="0"/>
                <a:ea typeface="Batang" pitchFamily="18" charset="-127"/>
              </a:rPr>
              <a:t>	- carbon reduction</a:t>
            </a:r>
          </a:p>
          <a:p>
            <a:pPr marL="84138" lvl="0" indent="-84138" eaLnBrk="0" hangingPunct="0">
              <a:spcAft>
                <a:spcPct val="15000"/>
              </a:spcAft>
              <a:buClr>
                <a:srgbClr val="4D4E53"/>
              </a:buClr>
              <a:buSzPct val="70000"/>
              <a:tabLst>
                <a:tab pos="457200" algn="l"/>
              </a:tabLst>
            </a:pPr>
            <a:r>
              <a:rPr lang="en-GB" sz="1200" b="0" dirty="0">
                <a:latin typeface="Frutiger LT 55 Roman" pitchFamily="34" charset="0"/>
                <a:ea typeface="Batang" pitchFamily="18" charset="-127"/>
              </a:rPr>
              <a:t>	- energy efficiency and products</a:t>
            </a:r>
          </a:p>
          <a:p>
            <a:pPr marL="84138" lvl="0" indent="-84138" eaLnBrk="0" hangingPunct="0">
              <a:spcAft>
                <a:spcPct val="15000"/>
              </a:spcAft>
              <a:buClr>
                <a:srgbClr val="4D4E53"/>
              </a:buClr>
              <a:buSzPct val="70000"/>
              <a:tabLst>
                <a:tab pos="457200" algn="l"/>
              </a:tabLst>
            </a:pPr>
            <a:r>
              <a:rPr lang="en-US" sz="1200" b="0" dirty="0">
                <a:latin typeface="Frutiger LT 55 Roman" pitchFamily="34" charset="0"/>
                <a:ea typeface="Batang" pitchFamily="18" charset="-127"/>
              </a:rPr>
              <a:t>  - ISO 14064, GHG</a:t>
            </a:r>
            <a:endParaRPr lang="en-GB" sz="1200" b="0" dirty="0">
              <a:latin typeface="Frutiger LT 55 Roman" pitchFamily="34" charset="0"/>
              <a:cs typeface="Times New Roman" pitchFamily="18" charset="0"/>
            </a:endParaRPr>
          </a:p>
          <a:p>
            <a:pPr marL="84138" lvl="0" indent="-84138" eaLnBrk="0" hangingPunct="0">
              <a:spcAft>
                <a:spcPct val="15000"/>
              </a:spcAft>
              <a:buClr>
                <a:srgbClr val="4D4E53"/>
              </a:buClr>
              <a:buSzPct val="70000"/>
              <a:buFontTx/>
              <a:buChar char="•"/>
              <a:tabLst>
                <a:tab pos="457200" algn="l"/>
              </a:tabLst>
            </a:pPr>
            <a:r>
              <a:rPr lang="en-GB" sz="1200" dirty="0">
                <a:latin typeface="Frutiger LT 55 Roman" pitchFamily="34" charset="0"/>
                <a:ea typeface="Batang" pitchFamily="18" charset="-127"/>
              </a:rPr>
              <a:t>Green procurement</a:t>
            </a:r>
            <a:r>
              <a:rPr lang="en-GB" sz="1200" b="0" dirty="0">
                <a:latin typeface="Frutiger LT 55 Roman" pitchFamily="34" charset="0"/>
                <a:ea typeface="Batang" pitchFamily="18" charset="-127"/>
              </a:rPr>
              <a:t> (i.e. Green Passport)</a:t>
            </a:r>
            <a:endParaRPr lang="en-GB" sz="1200" b="0" dirty="0">
              <a:latin typeface="Frutiger LT 55 Roman" pitchFamily="34" charset="0"/>
              <a:cs typeface="Times New Roman" pitchFamily="18" charset="0"/>
            </a:endParaRPr>
          </a:p>
          <a:p>
            <a:pPr marL="84138" lvl="0" indent="-84138" eaLnBrk="0" hangingPunct="0">
              <a:spcAft>
                <a:spcPct val="15000"/>
              </a:spcAft>
              <a:buClr>
                <a:srgbClr val="4D4E53"/>
              </a:buClr>
              <a:buSzPct val="70000"/>
              <a:buFontTx/>
              <a:buChar char="•"/>
              <a:tabLst>
                <a:tab pos="457200" algn="l"/>
              </a:tabLst>
            </a:pPr>
            <a:r>
              <a:rPr lang="en-GB" sz="1200" dirty="0">
                <a:latin typeface="Frutiger LT 55 Roman" pitchFamily="34" charset="0"/>
                <a:ea typeface="Batang" pitchFamily="18" charset="-127"/>
              </a:rPr>
              <a:t>Spill prevention/pollution</a:t>
            </a:r>
            <a:endParaRPr lang="en-GB" sz="1200" dirty="0">
              <a:latin typeface="Frutiger LT 55 Roman" pitchFamily="34" charset="0"/>
              <a:cs typeface="Times New Roman" pitchFamily="18" charset="0"/>
            </a:endParaRPr>
          </a:p>
          <a:p>
            <a:pPr marL="84138" lvl="0" indent="-84138" eaLnBrk="0" hangingPunct="0">
              <a:spcAft>
                <a:spcPct val="15000"/>
              </a:spcAft>
              <a:buClr>
                <a:srgbClr val="4D4E53"/>
              </a:buClr>
              <a:buSzPct val="70000"/>
              <a:buFontTx/>
              <a:buChar char="•"/>
              <a:tabLst>
                <a:tab pos="457200" algn="l"/>
              </a:tabLst>
            </a:pPr>
            <a:r>
              <a:rPr lang="en-GB" sz="1200" dirty="0">
                <a:latin typeface="Frutiger LT 55 Roman" pitchFamily="34" charset="0"/>
                <a:ea typeface="Batang" pitchFamily="18" charset="-127"/>
              </a:rPr>
              <a:t>Biodiversity (BWM)</a:t>
            </a:r>
          </a:p>
          <a:p>
            <a:pPr marL="84138" lvl="0" indent="-84138" eaLnBrk="0" hangingPunct="0">
              <a:spcAft>
                <a:spcPct val="15000"/>
              </a:spcAft>
              <a:buClr>
                <a:srgbClr val="4D4E53"/>
              </a:buClr>
              <a:buSzPct val="70000"/>
              <a:buFontTx/>
              <a:buChar char="•"/>
              <a:tabLst>
                <a:tab pos="457200" algn="l"/>
              </a:tabLst>
            </a:pPr>
            <a:r>
              <a:rPr lang="en-GB" sz="1200" dirty="0">
                <a:latin typeface="Frutiger LT 55 Roman" pitchFamily="34" charset="0"/>
                <a:ea typeface="Batang" pitchFamily="18" charset="-127"/>
              </a:rPr>
              <a:t>Working in environmentally</a:t>
            </a:r>
            <a:r>
              <a:rPr lang="en-GB" sz="1200" b="0" dirty="0">
                <a:latin typeface="Frutiger LT 55 Roman" pitchFamily="34" charset="0"/>
                <a:ea typeface="Batang" pitchFamily="18" charset="-127"/>
              </a:rPr>
              <a:t> sensitive areas </a:t>
            </a:r>
            <a:endParaRPr lang="en-GB" sz="1200" b="0" dirty="0">
              <a:latin typeface="Frutiger LT 55 Roman" pitchFamily="34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7" name="Right Arrow 6"/>
          <p:cNvSpPr/>
          <p:nvPr/>
        </p:nvSpPr>
        <p:spPr bwMode="auto">
          <a:xfrm>
            <a:off x="2702859" y="2931459"/>
            <a:ext cx="806823" cy="362027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2626098" y="2689143"/>
            <a:ext cx="729290" cy="484632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5814735" y="2708791"/>
            <a:ext cx="729290" cy="484632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544750" y="5780686"/>
            <a:ext cx="729290" cy="484632"/>
          </a:xfrm>
          <a:prstGeom prst="rightArrow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1290" y="5761392"/>
            <a:ext cx="3129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tx2">
                    <a:lumMod val="75000"/>
                  </a:schemeClr>
                </a:solidFill>
              </a:rPr>
              <a:t>SUSTAINABILITY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AutoShape 6" descr="data:image/jpeg;base64,/9j/4AAQSkZJRgABAQAAAQABAAD/2wCEAAkGBhQQEBAUEBQQFRUVFBQVFBQQFBUUFBQVFRUVFBQUFRUXHCYeFxwjGhQUHy8gIycpLC0sFR4xNTAqNSYrLCkBCQoKDgwOGg8PGikkHxwpKSksKSwpKSkpKSksKSwsLCkpKSwsLC8pKSksLCwsLCkpKSkqKSkpKSwpNCwsLCkpLP/AABEIAL4BCgMBIgACEQEDEQH/xAAbAAABBQEBAAAAAAAAAAAAAAACAQMEBQYAB//EAEoQAAEEAAQDBQQECQgKAwAAAAEAAgMRBAUSIQYxQRMiUWFxMoGRsRQjcpQVM0JUc6HB0fBEUlNig5Kk4QcWNEN0gpOistIlY7P/xAAYAQADAQEAAAAAAAAAAAAAAAAAAQMCBP/EACMRAAICAgIDAQEBAQEAAAAAAAABAhESIQMTMVFhMzJBgSL/2gAMAwEAAhEDEQA/AN08ltHUBy36qaZLojfxXluZcZ9u4hhMbKIs737uit8m4oEsbhrDXtadiTRrYFdb43RzLkRc8Q5yI2SENvle4F+VlYV3Gb++AxrdTrJaTy5UfFM5pnxkicxxcXF4ddVsOm6oSrwgktkZzt6HcRiHSOLnEk+aapWWX5O6aN7xq7rmtFCwSfHw6KyxXDXZQBz2SF7rojk2tu97yt5JaM4tmbSq2yvh2Wdx0tNAWS4EN35bpMwyR0UgYQR4m7vlZG3JPJeBYsgswri0Oru3Vnla58ZaaNbeC0+VOeYyyStIAaCWA1RPh0+JTmY8MGXT2Gku/Kru2DZBo+Vb9VnPezWOtGXhlIN2fXqvRMHxKwNYHHahXwCoMZwLIyFjm255dRaORu602okOF0aWStcXc2tO3Lciz6LEsZDVxPRRmTdFjaxtf6lX/hj6xrXHYk/uVV+Fy+ItILHADTfgqmCabtDqruG7fyIU1Ao5FxxJBFKBuQd9JBB91LIuwjhe2w9OXorjOMTG/SWb2RsPyT19U5w9kb5ZQXA6W2fXoKVI/wDlGHtlC0K5yHLhLI0PZIQeWkGvMraDgqE1Q09e7zPla0EOHEbQGgAAbALEuZf4bjxexrAZWyMUwADwUzSGjYJuOZFq2XMXE1Jt5XOeh1JiBYaNqxifY2UOOLUpkbNISY0UXEWXRhpdVO8R1rxCoImrXZ/EHRGzSyuGZZAHXZX43ojNbJUDVPgjUcQ6TVj3KxwMBdVDrS03oSRNwuGtWDMHsnsNBpaApYC5ZSLqJUz4RVWJgWlxLdlTYti1CRmSKGZihlqssQFBcN10kjxtb3hHI2PgOtpJdZN+HQeiwjG2dlveH8waxjA1zthvfIn1KpyeNEoedkbivhkDsezbRIOt3l0/aobOG4yGBx0uBGojqFvsMGYkNcaNbUU/NkjLB/V0FKPY1pletPZByLL4oYtDWirvvb2edlXjWMlaWuANjooopvhSLLMYx7nNZXjsfjspPeyi1onxwBuwApVOYcPxz+3fPoaseFq4dI0cyPiqbPM4jhZYO90A3Yn0SV3obocwXD8MdfVsGk908z6+qnjBsFU0bcqWUdm8rxYYRW+x5Hw81a4POHdiXCJ4PQOOxJ8/etNMSaLnYeCzmb5eMS4ACtPJw5jxVxhe0c0GQBpI30mwCoGYAwu1XzNAeJKUdMb2YTiLFGKbSTqGlo50dtyPiVFnz/tGhrhW+9b7I+LICJ3nzB8yC0EftVGF1xSaOWTdmmy3LBYcCHDwHOvGit7lbg1oAFDyXleX5k6I2Ca8FuMHm1tbVWQDz8VPkiykGjaxSApwvFLNYbNPNPuzjzXPiy2SLVzqKB8yqTmloxjga3TxCywMiJsoVbLiQBzTTcwATxFZexzUpIlWbGZ7p92bgDx8glix5EjiCYmM/wA3b3lVuSYHW/e6b+s+CJxOIcO8A1pBLb/i+q0OELR4eC1eKozVuwXZS276c681NwkOgbfqT2xC7WAp5NlKJEcidD1V4rGBtfsUhkxoLDiNMells0q7MWbIsTiwDugkf2gBrndWtJUZbspMSB059VDLR4q9xGV20nrz/wAlTuO57h+CupJk2qPPeJck7OTXC2Oh7TWkee9KHBnQEJADWlp2aeR9CpvEGIe1wBIrlv8AlbXqCz30gHZwFHmWgXfQhXirWyEnT0aPhjiYxhzXGhzAJ9+y0kfFWoW02OvkvLSrbCZPP9HMzNo3W2tVF9c6b1SlBeRxmy5zrjlxOnD8urz19Am+GOLvo7nGSrIJJrc9asLMGB2+x93JFhYC9zQOp/jdawVUZyd2bnMOJPpEBOmRrnGmdAet7cgn+GXSTAGY2A4gD2jfiSfkrbB5e10IAaOQArfZP4SFsZOwbW29AGt7tc7aqkXSfliznshYHLpSlx5syQNBIafA+KrHcQRS626gCDpPkVVcQYt0cTexPwA+JWVGx3RsIsS66d6g7IcZiQRVAnlRWHg447jRIO80gGm7EdSKO1Kc7jHD20gnfxFafEG0+toM0Sc6ia4CN9a3ja7NA+Fcgs1NwRMAXNp3Pu8vSj1V47ijDh7pDbnV8uQAKPL+My94aGOI3uvyfC1tZLwYeL8mJly2RgJcxwANEkePJCyZwrc7clus/wA5je18b3RjbZu5J9QOSwznA1Qrb4qsW2tk5KvBr8mxvbRd4d4Xbhty6V4o5n11KyeHxDmXpJ32I6EeasTm7iB4/qpZcNmsi3biSeVpwznqhyjBPmiDtWm3luwBJ3I3JTEuMdCXMIsgkajvfmsKSbpG2mlbJQe53inmYd3NRm5wKbz8TsOfkumzexTBXiTz9y1TM2iU5pCCR9Ab+KhRYp13Z/jyTrpbToLLPAZkI67vwU6fMPZLfn81QtKeY5ZcUFs1WFz80ARudvK05iMQ9zw0Gh4FZmOTktFgICBbt75E9VhxSNxbZIwmDdqskHxu91ddP3KvhebAFeZUovUpOyq0BJh9Tt+Xgn2tAAAUTFY9rB5qPgsy16tVCuSVNoLSJs8lKrc51nkpH0gvuvFd9F9U1oXk8Mwbu2ljZIXuFn2fa5dD8EGPwBDqZGRu7YWdgaBI6LbcF8KuiMjpQ0uNAEb0Oe3qtXicnZz0Ns7GgPiV0vlSdEFx2jzrhvggzhskztLdR1M5OIrulpHn8ls874Y14dkWHAaAAACTy29/JWkWXaG9zysHl/khnx/YtAcQT/n0UnNtlFBJFBg+CYYY7lYHuF2QTW4rYE/NZ3EZRckbiGjvmmN56elgeg+BXpJxWpm3MjkVj45OzxDnP1AatLeVWTZ9xTjJuxSikPDMxELsjYXe9DlsFS51xD3G6bILjd7Gh0TnFeLiL9IAJA3I6bXzWZxeOMjQ2h3eVeCrGN7Jyl/hFGIIeXDayTt63S1ceaMlhYNX1nUcq6b9CskGrf5Jwvg24TDSYhk0kkzO17spjaxpJDWgN58k+RqPkUE2Y3Gxd51VsefiPRRQF6R+BcuH8nn+8PQnJ8u/NpvvL1nuXofX9PPxMaAIG3Wt/RS3Zo8sDBpaBW7BpJrxI5rafgvLvzWb7y9J9Ay/81l+8yI7V6DB+zCc+f60bQtv9Fy/80l+8yLuxy8fyST7zIjt+B1/TGNCdaFry/AVX0N/3mT5oe0wH5nJ96kR2/Aw+krhT/ZmfpT/AORVFnb7xEg8HfMAq/wmf4aJumPCvDQS6vpL+fPqFFnzbBvcXOwbyTzP0mRQhak3RaVOKVlA1PMVr+FcEP5E77zKlOeYOq+hf4mS/jSt2fCWH0r2p1qk/h/CD+RH7zJ+5d/rLhR/Iv8AEy/uRn8DFewGJ5pTf+tWGH8i/wATL+5ceL8N+Yj7zL+5LJ+gpeyZh4i400WtdG2o2N5bAeayOVcW4NztL434UnlI2R0zPSQO3A8x8QtbI4gB1tcw7tkjOpjh5EcvepylZSKDONLYySBYvr4KpxGcvcNtlMfOK3BvwKj4htNGkc/HkAiNDY9hpe4NZtSYcK32vG6CZioNA8kUh3FE/sCTAkQt0CgkON9Uy/Mmt2PNQznDPE/BLFjtFXhuIo43tY6wTv8ArWjGKaRzXiuOzV0pBsiv2+anZfxFKDGx0jtJ0hxvcV1+Ss+EkuU9IzLiGOGrcPSxayGZ567FzxtwuoUe9qHtVyr4nZZ/OcSyScu3cDVnldbKw4WgD5g5ocK22d+y+ZWlxqKsTm5OjftwDmtaLNtBo8rPmFjeLZZGPbYFgE6g6zz2NdFupMbQ28PBeZcRSPc9znBwDj16kbg16LHErZrk0ijkeXEkncoaR0l0rrOYANXocctYPLf+Eb/5uWADVpc3zjsMPlbdNg4Np50fxjwocytorxukzR4rKpY4WzOaOzdpohwPtC22OijY7CvhEZkAHaN1tog2014cua1eHx7J8Pg8K/Y4rBa476PY2MgX496/+Uqn4mLGzZZHPr3gaHMjFyEjSNLRzJJ22XMpO6LuKqzPunTZxC12aZJE7B4qT6McOYrdES46nsABtzb2vcUd0zJgsHg48I3FR63TtLnyku+r2B2A6W4Db1WlNGXBlBBl0kkMszQNEftkuAI2B2HXmFFwcTppGRx0XONNBNC6J5n0WryJ8LMDmZFywtlNUS0vZpYQLqx0B28UcmXwsxWUTQR9mJySWgkj8WHDn17xCWfkeBjsfC6GR8clBzDTgDYugeY9QopnXoOPwOGxUmaNMJEsLdRmLiSXGMkUPyQNIFdVScJ5fDLDCRhJcQ98gbNJJbIo2E0TG66cRttz5pqehOGykyrK5cU57YQCWN1OtwbQuuqYGAlMBnDD2QdpL7FarAqrvmR0W64ey1mGzPMIo70DDsc0E3WqnVfXclQ8rzGBuR6pIC9jZGtezWRrk1MHaX03INeSM/XwMNb+mSx2UywwwzSBoZL7BDgSdtW46bKt7W+X6lrs1y+I4PJtbnNbK9jZHGRxDWlosgOJaz3ALRMyaLDSYx0eHbhxh4A6DFHUbc+N+s28lrtJr+Cn2UhdezzvGZRNFh4p3gCOQ0w6gSTRO7eY9kqsMy9QwmRuzLLssDz3dfazO5EipLA8y5wHlZKo+HMigxk+PmGGPZ4e2RYUOLS+QB2z3E8zpG113vJC5NbE+P0Y/BQOmlZHHRe9wa0E0LPLfopx4YxJnlgbHqkiAc9rXNoAgEGyQD7QWox3C7I5spmEDsMZp2xTQCQkMd3iC17TYsNPIjmOW6ueHDFHmuaRBji5rGOD3Pc49n2cVxnUST3jd+5D5PQ1x+zyN0qn5LxZPgnXA/un2o3d6N3jbf2iiq7OcXFLM9+HjMUZ06Yy4u000A9487IJ96hK+KktkMmno9cyPjbC42mEjDTH/dyH6mQ/1JPyT5GvQqXm2Iewtje1zKO18nDyPX3LxZzVqOF+NsTEW4csOMidsMO8Fzx+idu5te8Dy5qThjtFlPLTNvJmZ25LmZo7rVp3OssEIicNbO0bZhlLXSRbA0S0kEdOZ9SqtajUlYpNp0SpcTaaMgTKQrdGLPPNKUNTmlLpViYB3V1kjhhnCZ/eAFta08z0J/XzVS0Iy41VmkmrBOtmhn40e99+y0V3QAfWyVC4hzkzkAaS0URXiBXNVWlKGpKCQ3NsaDUQYnhGi0piGRGpvFf4nKv+CH/6vTIapXFmHecNlTw15b9ELdTWkjU2V1tsddxspcn9IpD+WSs44wZ/8Q7Dl3aYSJrXhzS0amiO2jxBDXD3q+zH/SJhn5ngsS1spjjilY+4yHNMnJwH5VeXiVhSDh42ERudI8XZa7YfwQpOOxksYYAxxeRZ7jqHuH8bKTjFm1KRqsZxhgxh81ijdinuxRe8PljIBc8EBg6ta0ACz4+Sdw3GmX4mLBvxwm7bCtLdDWa45u6G7iqIOlpokUfJZA4yV0Je2NwLTTmljiOl18VExeFMkYlbHIDdOAY708PT4pYxHlI1OE4widhMzhDXRyYqVxgjY3uMaWsAbqGzaDT81Pm4wgacouV14OhO0Mdf4prDp/nbgrDZVhndo3VHNqvukMdXI3eyCXAl8mmOKcOLyCXMcRzNkbJuMbEpSo3OD47w7cRm73Ol04lrRD3DdiNzTqH5O5CXA8Y4V+Dy6N5xIlwr43GGJvdlcza3O5ab73jzFb2sV+Dm6+z7PE3enXpdWr0rxR5bgHsmLXRzahdEMdpqvRJxiClI3OG/0gYVuZYzEF0vZy4eONn1ZvW2gbb09VVcMcR4M5dLg8c6dgMnaNfEC4ndjgAQDRDm9RVFZjDZV2r9LWYhmzjbo3OsjoKG3VKzLA5+gRYkHcB5Y6iR5V5J4wC5GzwWaxY2PKMPEA9+Ge0ysmBaxwDDY1Ub9knl0V5icrwmYzzxOGYsfrfZc+QQ6mkDU1jnFoHhsAei8yy3CTx/SNLJ2uY3ZzWPBBGqiCBYU+XO8wlwrtcmNI1aNOlwtpAsGmgnn4rDjvTNKWtov28dx4fCZbDE+Qvw07TMA0hj429o1wB/KBDrA9PBPs42wYxOPaDN9GxrBrc1ha+KUtcx5DTuQQQ6x16LCDL9LWaosQ4u56WPAb/2pMTk0zJHNbFOQKr6p/UX0at4QM5SNQ/PMDBPl/0YSubBKJJsRI1wkkq9gzwFnoOQCn5dx1h483xeId2nYTxhmoNOptNj3LedW1w28QsL+Cp/6DEf9GT/ANV34IxH9BiP+jJ/6p4R9mcpeh3O44GzvGEdI6Hu6HSinnujVYodb6KvLle5JwRi8W+mROjaPakna6NjR/zC3egB9y22V5Vg8uowtGLxA/38o+pjP/1t/dZ/rdFrOtLYlC9vRmcg/wBHU07RNinDC4fnrlFSPH9Rh8fE+4Fa/CYqHBsMeXRdnezsRKNU0nx5D1/uhRsXjHzO1yuL3dL5N+y3k1NIwb/o1kl/IpJJJJJJ3LnElx9Sea5cuVKJ2ckSpEwMNpS6U5pRBqoYGtKUNToal0oAaDU4GJxrEWlIBoNS6E6GpdKQDYap+X57icMwsgmexhJOimuaCeZAcDV+SjBiIRpOKfkak14Lo8T4udjdOJc2RuxBbHv/ANvkFKnzzHPDC3EOa8Cj3WaT79KzRgXfR/VS6o+inbI1MubY1sOkYlznuNlxDAAPIafJMycVzxsbGJ5HOu3uGj1r2f4pZ4QeqcbHSOqIdrNNg+KZnyMBnl5Hbu86P9VV0fFeLEvexEgAcQRTK5kX7KrNCXsk+qPoO2Xstvwzju1/2iXRq1X3K03f81LBxNiXYkn6RLpNgexRofZVOIUfZJ9UfQu2XsvMqzXGhwMkuIovc0HuVV7fkoGZjjmzEPnnDWuJsllVzHRS+HovqBf9KfmVUZhD9dJ9r9gXLxxTm0dPJJqCZLw+fYlxxJ+kTVW3s+ddEr89xH0dxbPPesdR5eSrhGjES6eqPo5+2RaOzbFAR9nNIQQC57i018RskxOc4kSurETgbcnDwHkq3sU4xlI6o+g7H7JozrE/nOI/vD9yIZxifznEf3h+5RAEQCfXH0Lsl7H5sdLI3TJNM9p5te6wfUDmmwEgCIBaUUvBlyb8nBEuAS0mKxEqWl1ICxElI6SUgLMdoRBidDEuhbMjWhKGJ0MRNYgAAxLoTuhLoSAa0IgxOhiMMSGNBiUMTuhLoQA2GpdCcDUWlADOhKGp7Qu0JgNhqINRhqINQIa0Ig1OFqUNTEXnD/4kfpT8yqrHj62T7R/YrbIvxP8Aan5lVmNH1sn2iuLh/VnZy/miOGog1EGog1dhyAgIwEoaiAQAgCIBKAiAQAgCUBKAlpACAIqS0lAQANJaRUlpAA0kpHS6kAZbQl0J0NS6ExDQYjaxGGI2tQA3oS6E7pS6UhjYYjDEYajDUANBqNkVpxrE8KAFXfXwWWMjmNJpTzt0gamhDeldoTulcWpgNhqUNTgaiDUxDWlKGpwtShqBFpkf4r+1PzKr8UPrJPtFWOTfi/7Y/MqDiB9ZJ9ori4f1Z28v5oYDUQaiDUQau44gQ1KGow1KGpACAiAS0iAQAICUBEAlAQMGktIqS0gAaS0ipLSBA0upFS6kAZ3Ql0J0NS6EwG9CVrU4GIg1AABqUMToYl0pDGg1GGo9KINQAACIhGGpdKQDelLpTmlLpQA3pSaU7S7SmIbDUQanNKXSgBotXaU5pS6UxE3J/wAX/bH5qHMO+/7RU3KfYP6Y/NRZB33/AGiuLh/Vnby/mhsNS6UYalDV2nEAGotKLSlpAA0lpFSWkADSWkVJaQANJaRUlpAA0upFSWkADS6kVLqQBSaUulO6UulMBrSl0p3Sl0oAba1EGow1EAkMbDUWlOaV2lADelFSPSl0oACkulHpS6UAN6UulOaUulAhvSuITlLqQA3pS6UelLpTEP5X7B/TH5qO4d5/23KRlvsu/TH5pmu8/wC25cPD+rO7m/JA0lpFSWl3HCDSWkVJaQANJaRUupACUupEuQAlJaSrkAJS5KuQBy5ckQBXBiLs07Sum5Yzs+W+m9XW6tYlNR8lIwcvBQaV2lOlq6lsmN6UulOUuAQAICINS0lARQxNKXSiC5KgsTSupEuToLEpclpLSKFYNLqRUlpMQNLqRUlQAWXey79MfmmgN3/bcnsv9l36YppvN/23fNcHD+r/AOndzfkhaSrly7zhOSpFyAFXJF1oAVcuXIA5cuXIA5cuXIA5cuSWgD//2Q=="/>
          <p:cNvSpPr>
            <a:spLocks noChangeAspect="1" noChangeArrowheads="1"/>
          </p:cNvSpPr>
          <p:nvPr/>
        </p:nvSpPr>
        <p:spPr bwMode="auto">
          <a:xfrm>
            <a:off x="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data:image/jpeg;base64,/9j/4AAQSkZJRgABAQAAAQABAAD/2wCEAAkGBhQQEBAUEBQQFRUVFBQVFBQQFBUUFBQVFRUVFBQUFRUXHCYeFxwjGhQUHy8gIycpLC0sFR4xNTAqNSYrLCkBCQoKDgwOGg8PGikkHxwpKSksKSwpKSkpKSksKSwsLCkpKSwsLC8pKSksLCwsLCkpKSkqKSkpKSwpNCwsLCkpLP/AABEIAL4BCgMBIgACEQEDEQH/xAAbAAABBQEBAAAAAAAAAAAAAAACAQMEBQYAB//EAEoQAAEEAAQDBQQECQgKAwAAAAEAAgMRBAUSIQYxQRMiUWFxMoGRsRQjcpQVM0JUc6HB0fBEUlNig5Kk4QcWNEN0gpOistIlY7P/xAAYAQADAQEAAAAAAAAAAAAAAAAAAQMCBP/EACMRAAICAgIDAQEBAQEAAAAAAAABAhESIQMTMVFhMzJBgSL/2gAMAwEAAhEDEQA/AN08ltHUBy36qaZLojfxXluZcZ9u4hhMbKIs737uit8m4oEsbhrDXtadiTRrYFdb43RzLkRc8Q5yI2SENvle4F+VlYV3Gb++AxrdTrJaTy5UfFM5pnxkicxxcXF4ddVsOm6oSrwgktkZzt6HcRiHSOLnEk+aapWWX5O6aN7xq7rmtFCwSfHw6KyxXDXZQBz2SF7rojk2tu97yt5JaM4tmbSq2yvh2Wdx0tNAWS4EN35bpMwyR0UgYQR4m7vlZG3JPJeBYsgswri0Oru3Vnla58ZaaNbeC0+VOeYyyStIAaCWA1RPh0+JTmY8MGXT2Gku/Kru2DZBo+Vb9VnPezWOtGXhlIN2fXqvRMHxKwNYHHahXwCoMZwLIyFjm255dRaORu602okOF0aWStcXc2tO3Lciz6LEsZDVxPRRmTdFjaxtf6lX/hj6xrXHYk/uVV+Fy+ItILHADTfgqmCabtDqruG7fyIU1Ao5FxxJBFKBuQd9JBB91LIuwjhe2w9OXorjOMTG/SWb2RsPyT19U5w9kb5ZQXA6W2fXoKVI/wDlGHtlC0K5yHLhLI0PZIQeWkGvMraDgqE1Q09e7zPla0EOHEbQGgAAbALEuZf4bjxexrAZWyMUwADwUzSGjYJuOZFq2XMXE1Jt5XOeh1JiBYaNqxifY2UOOLUpkbNISY0UXEWXRhpdVO8R1rxCoImrXZ/EHRGzSyuGZZAHXZX43ojNbJUDVPgjUcQ6TVj3KxwMBdVDrS03oSRNwuGtWDMHsnsNBpaApYC5ZSLqJUz4RVWJgWlxLdlTYti1CRmSKGZihlqssQFBcN10kjxtb3hHI2PgOtpJdZN+HQeiwjG2dlveH8waxjA1zthvfIn1KpyeNEoedkbivhkDsezbRIOt3l0/aobOG4yGBx0uBGojqFvsMGYkNcaNbUU/NkjLB/V0FKPY1pletPZByLL4oYtDWirvvb2edlXjWMlaWuANjooopvhSLLMYx7nNZXjsfjspPeyi1onxwBuwApVOYcPxz+3fPoaseFq4dI0cyPiqbPM4jhZYO90A3Yn0SV3obocwXD8MdfVsGk908z6+qnjBsFU0bcqWUdm8rxYYRW+x5Hw81a4POHdiXCJ4PQOOxJ8/etNMSaLnYeCzmb5eMS4ACtPJw5jxVxhe0c0GQBpI30mwCoGYAwu1XzNAeJKUdMb2YTiLFGKbSTqGlo50dtyPiVFnz/tGhrhW+9b7I+LICJ3nzB8yC0EftVGF1xSaOWTdmmy3LBYcCHDwHOvGit7lbg1oAFDyXleX5k6I2Ca8FuMHm1tbVWQDz8VPkiykGjaxSApwvFLNYbNPNPuzjzXPiy2SLVzqKB8yqTmloxjga3TxCywMiJsoVbLiQBzTTcwATxFZexzUpIlWbGZ7p92bgDx8glix5EjiCYmM/wA3b3lVuSYHW/e6b+s+CJxOIcO8A1pBLb/i+q0OELR4eC1eKozVuwXZS276c681NwkOgbfqT2xC7WAp5NlKJEcidD1V4rGBtfsUhkxoLDiNMells0q7MWbIsTiwDugkf2gBrndWtJUZbspMSB059VDLR4q9xGV20nrz/wAlTuO57h+CupJk2qPPeJck7OTXC2Oh7TWkee9KHBnQEJADWlp2aeR9CpvEGIe1wBIrlv8AlbXqCz30gHZwFHmWgXfQhXirWyEnT0aPhjiYxhzXGhzAJ9+y0kfFWoW02OvkvLSrbCZPP9HMzNo3W2tVF9c6b1SlBeRxmy5zrjlxOnD8urz19Am+GOLvo7nGSrIJJrc9asLMGB2+x93JFhYC9zQOp/jdawVUZyd2bnMOJPpEBOmRrnGmdAet7cgn+GXSTAGY2A4gD2jfiSfkrbB5e10IAaOQArfZP4SFsZOwbW29AGt7tc7aqkXSfliznshYHLpSlx5syQNBIafA+KrHcQRS626gCDpPkVVcQYt0cTexPwA+JWVGx3RsIsS66d6g7IcZiQRVAnlRWHg447jRIO80gGm7EdSKO1Kc7jHD20gnfxFafEG0+toM0Sc6ia4CN9a3ja7NA+Fcgs1NwRMAXNp3Pu8vSj1V47ijDh7pDbnV8uQAKPL+My94aGOI3uvyfC1tZLwYeL8mJly2RgJcxwANEkePJCyZwrc7clus/wA5je18b3RjbZu5J9QOSwznA1Qrb4qsW2tk5KvBr8mxvbRd4d4Xbhty6V4o5n11KyeHxDmXpJ32I6EeasTm7iB4/qpZcNmsi3biSeVpwznqhyjBPmiDtWm3luwBJ3I3JTEuMdCXMIsgkajvfmsKSbpG2mlbJQe53inmYd3NRm5wKbz8TsOfkumzexTBXiTz9y1TM2iU5pCCR9Ab+KhRYp13Z/jyTrpbToLLPAZkI67vwU6fMPZLfn81QtKeY5ZcUFs1WFz80ARudvK05iMQ9zw0Gh4FZmOTktFgICBbt75E9VhxSNxbZIwmDdqskHxu91ddP3KvhebAFeZUovUpOyq0BJh9Tt+Xgn2tAAAUTFY9rB5qPgsy16tVCuSVNoLSJs8lKrc51nkpH0gvuvFd9F9U1oXk8Mwbu2ljZIXuFn2fa5dD8EGPwBDqZGRu7YWdgaBI6LbcF8KuiMjpQ0uNAEb0Oe3qtXicnZz0Ns7GgPiV0vlSdEFx2jzrhvggzhskztLdR1M5OIrulpHn8ls874Y14dkWHAaAAACTy29/JWkWXaG9zysHl/khnx/YtAcQT/n0UnNtlFBJFBg+CYYY7lYHuF2QTW4rYE/NZ3EZRckbiGjvmmN56elgeg+BXpJxWpm3MjkVj45OzxDnP1AatLeVWTZ9xTjJuxSikPDMxELsjYXe9DlsFS51xD3G6bILjd7Gh0TnFeLiL9IAJA3I6bXzWZxeOMjQ2h3eVeCrGN7Jyl/hFGIIeXDayTt63S1ceaMlhYNX1nUcq6b9CskGrf5Jwvg24TDSYhk0kkzO17spjaxpJDWgN58k+RqPkUE2Y3Gxd51VsefiPRRQF6R+BcuH8nn+8PQnJ8u/NpvvL1nuXofX9PPxMaAIG3Wt/RS3Zo8sDBpaBW7BpJrxI5rafgvLvzWb7y9J9Ay/81l+8yI7V6DB+zCc+f60bQtv9Fy/80l+8yLuxy8fyST7zIjt+B1/TGNCdaFry/AVX0N/3mT5oe0wH5nJ96kR2/Aw+krhT/ZmfpT/AORVFnb7xEg8HfMAq/wmf4aJumPCvDQS6vpL+fPqFFnzbBvcXOwbyTzP0mRQhak3RaVOKVlA1PMVr+FcEP5E77zKlOeYOq+hf4mS/jSt2fCWH0r2p1qk/h/CD+RH7zJ+5d/rLhR/Iv8AEy/uRn8DFewGJ5pTf+tWGH8i/wATL+5ceL8N+Yj7zL+5LJ+gpeyZh4i400WtdG2o2N5bAeayOVcW4NztL434UnlI2R0zPSQO3A8x8QtbI4gB1tcw7tkjOpjh5EcvepylZSKDONLYySBYvr4KpxGcvcNtlMfOK3BvwKj4htNGkc/HkAiNDY9hpe4NZtSYcK32vG6CZioNA8kUh3FE/sCTAkQt0CgkON9Uy/Mmt2PNQznDPE/BLFjtFXhuIo43tY6wTv8ArWjGKaRzXiuOzV0pBsiv2+anZfxFKDGx0jtJ0hxvcV1+Ss+EkuU9IzLiGOGrcPSxayGZ567FzxtwuoUe9qHtVyr4nZZ/OcSyScu3cDVnldbKw4WgD5g5ocK22d+y+ZWlxqKsTm5OjftwDmtaLNtBo8rPmFjeLZZGPbYFgE6g6zz2NdFupMbQ28PBeZcRSPc9znBwDj16kbg16LHErZrk0ijkeXEkncoaR0l0rrOYANXocctYPLf+Eb/5uWADVpc3zjsMPlbdNg4Np50fxjwocytorxukzR4rKpY4WzOaOzdpohwPtC22OijY7CvhEZkAHaN1tog2014cua1eHx7J8Pg8K/Y4rBa476PY2MgX496/+Uqn4mLGzZZHPr3gaHMjFyEjSNLRzJJ22XMpO6LuKqzPunTZxC12aZJE7B4qT6McOYrdES46nsABtzb2vcUd0zJgsHg48I3FR63TtLnyku+r2B2A6W4Db1WlNGXBlBBl0kkMszQNEftkuAI2B2HXmFFwcTppGRx0XONNBNC6J5n0WryJ8LMDmZFywtlNUS0vZpYQLqx0B28UcmXwsxWUTQR9mJySWgkj8WHDn17xCWfkeBjsfC6GR8clBzDTgDYugeY9QopnXoOPwOGxUmaNMJEsLdRmLiSXGMkUPyQNIFdVScJ5fDLDCRhJcQ98gbNJJbIo2E0TG66cRttz5pqehOGykyrK5cU57YQCWN1OtwbQuuqYGAlMBnDD2QdpL7FarAqrvmR0W64ey1mGzPMIo70DDsc0E3WqnVfXclQ8rzGBuR6pIC9jZGtezWRrk1MHaX03INeSM/XwMNb+mSx2UywwwzSBoZL7BDgSdtW46bKt7W+X6lrs1y+I4PJtbnNbK9jZHGRxDWlosgOJaz3ALRMyaLDSYx0eHbhxh4A6DFHUbc+N+s28lrtJr+Cn2UhdezzvGZRNFh4p3gCOQ0w6gSTRO7eY9kqsMy9QwmRuzLLssDz3dfazO5EipLA8y5wHlZKo+HMigxk+PmGGPZ4e2RYUOLS+QB2z3E8zpG113vJC5NbE+P0Y/BQOmlZHHRe9wa0E0LPLfopx4YxJnlgbHqkiAc9rXNoAgEGyQD7QWox3C7I5spmEDsMZp2xTQCQkMd3iC17TYsNPIjmOW6ueHDFHmuaRBji5rGOD3Pc49n2cVxnUST3jd+5D5PQ1x+zyN0qn5LxZPgnXA/un2o3d6N3jbf2iiq7OcXFLM9+HjMUZ06Yy4u000A9487IJ96hK+KktkMmno9cyPjbC42mEjDTH/dyH6mQ/1JPyT5GvQqXm2Iewtje1zKO18nDyPX3LxZzVqOF+NsTEW4csOMidsMO8Fzx+idu5te8Dy5qThjtFlPLTNvJmZ25LmZo7rVp3OssEIicNbO0bZhlLXSRbA0S0kEdOZ9SqtajUlYpNp0SpcTaaMgTKQrdGLPPNKUNTmlLpViYB3V1kjhhnCZ/eAFta08z0J/XzVS0Iy41VmkmrBOtmhn40e99+y0V3QAfWyVC4hzkzkAaS0URXiBXNVWlKGpKCQ3NsaDUQYnhGi0piGRGpvFf4nKv+CH/6vTIapXFmHecNlTw15b9ELdTWkjU2V1tsddxspcn9IpD+WSs44wZ/8Q7Dl3aYSJrXhzS0amiO2jxBDXD3q+zH/SJhn5ngsS1spjjilY+4yHNMnJwH5VeXiVhSDh42ERudI8XZa7YfwQpOOxksYYAxxeRZ7jqHuH8bKTjFm1KRqsZxhgxh81ijdinuxRe8PljIBc8EBg6ta0ACz4+Sdw3GmX4mLBvxwm7bCtLdDWa45u6G7iqIOlpokUfJZA4yV0Je2NwLTTmljiOl18VExeFMkYlbHIDdOAY708PT4pYxHlI1OE4widhMzhDXRyYqVxgjY3uMaWsAbqGzaDT81Pm4wgacouV14OhO0Mdf4prDp/nbgrDZVhndo3VHNqvukMdXI3eyCXAl8mmOKcOLyCXMcRzNkbJuMbEpSo3OD47w7cRm73Ol04lrRD3DdiNzTqH5O5CXA8Y4V+Dy6N5xIlwr43GGJvdlcza3O5ab73jzFb2sV+Dm6+z7PE3enXpdWr0rxR5bgHsmLXRzahdEMdpqvRJxiClI3OG/0gYVuZYzEF0vZy4eONn1ZvW2gbb09VVcMcR4M5dLg8c6dgMnaNfEC4ndjgAQDRDm9RVFZjDZV2r9LWYhmzjbo3OsjoKG3VKzLA5+gRYkHcB5Y6iR5V5J4wC5GzwWaxY2PKMPEA9+Ge0ysmBaxwDDY1Ub9knl0V5icrwmYzzxOGYsfrfZc+QQ6mkDU1jnFoHhsAei8yy3CTx/SNLJ2uY3ZzWPBBGqiCBYU+XO8wlwrtcmNI1aNOlwtpAsGmgnn4rDjvTNKWtov28dx4fCZbDE+Qvw07TMA0hj429o1wB/KBDrA9PBPs42wYxOPaDN9GxrBrc1ha+KUtcx5DTuQQQ6x16LCDL9LWaosQ4u56WPAb/2pMTk0zJHNbFOQKr6p/UX0at4QM5SNQ/PMDBPl/0YSubBKJJsRI1wkkq9gzwFnoOQCn5dx1h483xeId2nYTxhmoNOptNj3LedW1w28QsL+Cp/6DEf9GT/ANV34IxH9BiP+jJ/6p4R9mcpeh3O44GzvGEdI6Hu6HSinnujVYodb6KvLle5JwRi8W+mROjaPakna6NjR/zC3egB9y22V5Vg8uowtGLxA/38o+pjP/1t/dZ/rdFrOtLYlC9vRmcg/wBHU07RNinDC4fnrlFSPH9Rh8fE+4Fa/CYqHBsMeXRdnezsRKNU0nx5D1/uhRsXjHzO1yuL3dL5N+y3k1NIwb/o1kl/IpJJJJJJ3LnElx9Sea5cuVKJ2ckSpEwMNpS6U5pRBqoYGtKUNToal0oAaDU4GJxrEWlIBoNS6E6GpdKQDYap+X57icMwsgmexhJOimuaCeZAcDV+SjBiIRpOKfkak14Lo8T4udjdOJc2RuxBbHv/ANvkFKnzzHPDC3EOa8Cj3WaT79KzRgXfR/VS6o+inbI1MubY1sOkYlznuNlxDAAPIafJMycVzxsbGJ5HOu3uGj1r2f4pZ4QeqcbHSOqIdrNNg+KZnyMBnl5Hbu86P9VV0fFeLEvexEgAcQRTK5kX7KrNCXsk+qPoO2Xstvwzju1/2iXRq1X3K03f81LBxNiXYkn6RLpNgexRofZVOIUfZJ9UfQu2XsvMqzXGhwMkuIovc0HuVV7fkoGZjjmzEPnnDWuJsllVzHRS+HovqBf9KfmVUZhD9dJ9r9gXLxxTm0dPJJqCZLw+fYlxxJ+kTVW3s+ddEr89xH0dxbPPesdR5eSrhGjES6eqPo5+2RaOzbFAR9nNIQQC57i018RskxOc4kSurETgbcnDwHkq3sU4xlI6o+g7H7JozrE/nOI/vD9yIZxifznEf3h+5RAEQCfXH0Lsl7H5sdLI3TJNM9p5te6wfUDmmwEgCIBaUUvBlyb8nBEuAS0mKxEqWl1ICxElI6SUgLMdoRBidDEuhbMjWhKGJ0MRNYgAAxLoTuhLoSAa0IgxOhiMMSGNBiUMTuhLoQA2GpdCcDUWlADOhKGp7Qu0JgNhqINRhqINQIa0Ig1OFqUNTEXnD/4kfpT8yqrHj62T7R/YrbIvxP8Aan5lVmNH1sn2iuLh/VnZy/miOGog1EGog1dhyAgIwEoaiAQAgCIBKAiAQAgCUBKAlpACAIqS0lAQANJaRUlpAA0kpHS6kAZbQl0J0NS6ExDQYjaxGGI2tQA3oS6E7pS6UhjYYjDEYajDUANBqNkVpxrE8KAFXfXwWWMjmNJpTzt0gamhDeldoTulcWpgNhqUNTgaiDUxDWlKGpwtShqBFpkf4r+1PzKr8UPrJPtFWOTfi/7Y/MqDiB9ZJ9ori4f1Z28v5oYDUQaiDUQau44gQ1KGow1KGpACAiAS0iAQAICUBEAlAQMGktIqS0gAaS0ipLSBA0upFS6kAZ3Ql0J0NS6EwG9CVrU4GIg1AABqUMToYl0pDGg1GGo9KINQAACIhGGpdKQDelLpTmlLpQA3pSaU7S7SmIbDUQanNKXSgBotXaU5pS6UxE3J/wAX/bH5qHMO+/7RU3KfYP6Y/NRZB33/AGiuLh/Vnby/mhsNS6UYalDV2nEAGotKLSlpAA0lpFSWkADSWkVJaQANJaRUlpAA0upFSWkADS6kVLqQBSaUulO6UulMBrSl0p3Sl0oAba1EGow1EAkMbDUWlOaV2lADelFSPSl0oACkulHpS6UAN6UulOaUulAhvSuITlLqQA3pS6UelLpTEP5X7B/TH5qO4d5/23KRlvsu/TH5pmu8/wC25cPD+rO7m/JA0lpFSWl3HCDSWkVJaQANJaRUupACUupEuQAlJaSrkAJS5KuQBy5ckQBXBiLs07Sum5Yzs+W+m9XW6tYlNR8lIwcvBQaV2lOlq6lsmN6UulOUuAQAICINS0lARQxNKXSiC5KgsTSupEuToLEpclpLSKFYNLqRUlpMQNLqRUlQAWXey79MfmmgN3/bcnsv9l36YppvN/23fNcHD+r/AOndzfkhaSrly7zhOSpFyAFXJF1oAVcuXIA5cuXIA5cuXIA5cuSWgD//2Q=="/>
          <p:cNvSpPr>
            <a:spLocks noChangeAspect="1" noChangeArrowheads="1"/>
          </p:cNvSpPr>
          <p:nvPr/>
        </p:nvSpPr>
        <p:spPr bwMode="auto">
          <a:xfrm>
            <a:off x="1524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6" name="Picture 10" descr="http://www.santafetex.com/images/ueber/nachhaltigkeit_ne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113"/>
            <a:ext cx="2734527" cy="170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64208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821" name="Rectangle 5"/>
          <p:cNvSpPr>
            <a:spLocks noChangeArrowheads="1"/>
          </p:cNvSpPr>
          <p:nvPr/>
        </p:nvSpPr>
        <p:spPr bwMode="auto">
          <a:xfrm>
            <a:off x="4699000" y="3314700"/>
            <a:ext cx="40703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lnSpc>
                <a:spcPct val="90000"/>
              </a:lnSpc>
              <a:buClr>
                <a:srgbClr val="B0002D"/>
              </a:buClr>
              <a:buSzPct val="85000"/>
              <a:buFont typeface="Arial" charset="0"/>
              <a:buNone/>
              <a:defRPr/>
            </a:pPr>
            <a:endParaRPr lang="fr-FR" dirty="0">
              <a:solidFill>
                <a:srgbClr val="14293F">
                  <a:lumMod val="90000"/>
                  <a:lumOff val="10000"/>
                </a:srgbClr>
              </a:solidFill>
              <a:latin typeface="Century Gothic"/>
              <a:cs typeface="Century Gothic"/>
            </a:endParaRP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-441393" y="3147497"/>
            <a:ext cx="9345363" cy="1180405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Arial" pitchFamily="34" charset="0"/>
              <a:buNone/>
              <a:defRPr sz="2800" b="1">
                <a:solidFill>
                  <a:srgbClr val="1E3E5F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/>
                <a:ea typeface="MS PGothic" pitchFamily="34" charset="-128"/>
                <a:cs typeface="Century Gothic"/>
              </a:defRPr>
            </a:lvl1pPr>
            <a:lvl2pPr marL="712788" indent="-169863" algn="just" rtl="0" eaLnBrk="0" fontAlgn="base" hangingPunct="0">
              <a:lnSpc>
                <a:spcPct val="50000"/>
              </a:lnSpc>
              <a:spcBef>
                <a:spcPct val="70000"/>
              </a:spcBef>
              <a:spcAft>
                <a:spcPct val="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>
                <a:solidFill>
                  <a:srgbClr val="1E3E5F"/>
                </a:solidFill>
                <a:latin typeface="Century Gothic"/>
                <a:ea typeface="MS PGothic" pitchFamily="34" charset="-128"/>
                <a:cs typeface="Century Gothic"/>
              </a:defRPr>
            </a:lvl2pPr>
            <a:lvl3pPr marL="1169988" indent="-180975" algn="just" rtl="0" eaLnBrk="0" fontAlgn="base" hangingPunct="0">
              <a:lnSpc>
                <a:spcPct val="50000"/>
              </a:lnSpc>
              <a:spcBef>
                <a:spcPct val="70000"/>
              </a:spcBef>
              <a:spcAft>
                <a:spcPct val="0"/>
              </a:spcAft>
              <a:buClr>
                <a:srgbClr val="8000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1E3E5F"/>
                </a:solidFill>
                <a:latin typeface="Century Gothic"/>
                <a:ea typeface="MS PGothic" pitchFamily="34" charset="-128"/>
                <a:cs typeface="Century Gothic"/>
              </a:defRPr>
            </a:lvl3pPr>
            <a:lvl4pPr marL="1520825" indent="-180975" algn="l" rtl="0" eaLnBrk="0" fontAlgn="base" hangingPunct="0">
              <a:lnSpc>
                <a:spcPct val="50000"/>
              </a:lnSpc>
              <a:spcBef>
                <a:spcPct val="70000"/>
              </a:spcBef>
              <a:spcAft>
                <a:spcPct val="0"/>
              </a:spcAft>
              <a:buClr>
                <a:srgbClr val="80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1E3E5F"/>
                </a:solidFill>
                <a:latin typeface="Century Gothic"/>
                <a:ea typeface="MS PGothic" pitchFamily="34" charset="-128"/>
                <a:cs typeface="Century Gothic"/>
              </a:defRPr>
            </a:lvl4pPr>
            <a:lvl5pPr marL="1457325" indent="-314325" algn="l" rtl="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rgbClr val="1E3E5F"/>
                </a:solidFill>
                <a:latin typeface="Century Gothic"/>
                <a:ea typeface="MS PGothic" pitchFamily="34" charset="-128"/>
                <a:cs typeface="Century Gothic"/>
              </a:defRPr>
            </a:lvl5pPr>
            <a:lvl6pPr marL="1914525" indent="-314325" algn="l" rtl="0"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71725" indent="-314325" algn="l" rtl="0"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828925" indent="-314325" algn="l" rtl="0"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86125" indent="-314325" algn="l" rtl="0"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20000"/>
              </a:lnSpc>
              <a:buClr>
                <a:srgbClr val="B0002D"/>
              </a:buClr>
              <a:defRPr/>
            </a:pPr>
            <a:r>
              <a:rPr lang="en-US" sz="3000" kern="0" dirty="0" smtClean="0"/>
              <a:t>CASE STUDIES 1-3</a:t>
            </a:r>
          </a:p>
          <a:p>
            <a:pPr algn="ctr">
              <a:lnSpc>
                <a:spcPct val="120000"/>
              </a:lnSpc>
              <a:buClr>
                <a:srgbClr val="B0002D"/>
              </a:buClr>
              <a:defRPr/>
            </a:pPr>
            <a:r>
              <a:rPr lang="de-DE" sz="3000" kern="0" dirty="0" smtClean="0"/>
              <a:t>Examples</a:t>
            </a:r>
            <a:endParaRPr lang="en-US" sz="3000" kern="0" dirty="0" smtClean="0"/>
          </a:p>
          <a:p>
            <a:pPr algn="just">
              <a:lnSpc>
                <a:spcPct val="120000"/>
              </a:lnSpc>
              <a:buClr>
                <a:srgbClr val="B0002D"/>
              </a:buClr>
              <a:defRPr/>
            </a:pPr>
            <a:r>
              <a:rPr lang="en-US" sz="3000" kern="0" dirty="0"/>
              <a:t>	</a:t>
            </a:r>
            <a:r>
              <a:rPr lang="en-US" sz="3000" kern="0" dirty="0" smtClean="0"/>
              <a:t>			</a:t>
            </a:r>
            <a:endParaRPr lang="en-US" sz="3000" kern="0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"/>
            <a:ext cx="274955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1010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426715" y="1916832"/>
            <a:ext cx="6480720" cy="1752600"/>
          </a:xfrm>
        </p:spPr>
        <p:txBody>
          <a:bodyPr/>
          <a:lstStyle/>
          <a:p>
            <a:r>
              <a:rPr lang="en-US" b="1" noProof="0" dirty="0" smtClean="0">
                <a:solidFill>
                  <a:schemeClr val="tx1"/>
                </a:solidFill>
              </a:rPr>
              <a:t>Optimising Energy Efficiency in Operation</a:t>
            </a:r>
            <a:endParaRPr lang="en-US" b="1" noProof="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023067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373249" y="2924944"/>
            <a:ext cx="8579965" cy="1470025"/>
          </a:xfrm>
        </p:spPr>
        <p:txBody>
          <a:bodyPr>
            <a:normAutofit/>
          </a:bodyPr>
          <a:lstStyle/>
          <a:p>
            <a:r>
              <a:rPr lang="fr-FR" sz="2400" dirty="0" smtClean="0"/>
              <a:t>Guillaume </a:t>
            </a:r>
            <a:r>
              <a:rPr lang="fr-FR" sz="2400" dirty="0" err="1" smtClean="0"/>
              <a:t>Hagi</a:t>
            </a:r>
            <a:r>
              <a:rPr lang="fr-FR" sz="2400" dirty="0" smtClean="0"/>
              <a:t> – Brittany Ferries</a:t>
            </a:r>
            <a:br>
              <a:rPr lang="fr-FR" sz="2400" dirty="0" smtClean="0"/>
            </a:br>
            <a:endParaRPr lang="fr-FR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517232"/>
            <a:ext cx="5926880" cy="104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71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8719720"/>
              </p:ext>
            </p:extLst>
          </p:nvPr>
        </p:nvGraphicFramePr>
        <p:xfrm>
          <a:off x="251520" y="980728"/>
          <a:ext cx="41764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03822" y="135890"/>
            <a:ext cx="8445817" cy="654050"/>
          </a:xfrm>
        </p:spPr>
        <p:txBody>
          <a:bodyPr/>
          <a:lstStyle/>
          <a:p>
            <a:r>
              <a:rPr lang="fr-FR" dirty="0" smtClean="0"/>
              <a:t>Optimisation </a:t>
            </a:r>
            <a:r>
              <a:rPr lang="fr-FR" dirty="0" err="1" smtClean="0"/>
              <a:t>measures</a:t>
            </a:r>
            <a:r>
              <a:rPr lang="fr-FR" dirty="0" smtClean="0"/>
              <a:t> </a:t>
            </a:r>
            <a:r>
              <a:rPr lang="fr-FR" dirty="0" err="1" smtClean="0"/>
              <a:t>adopted</a:t>
            </a:r>
            <a:r>
              <a:rPr lang="fr-FR" dirty="0" smtClean="0"/>
              <a:t> onboard Cap Finistère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1520" y="436501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lang="fr-FR" sz="1800" b="0" dirty="0" smtClean="0">
                <a:solidFill>
                  <a:srgbClr val="19324B"/>
                </a:solidFill>
                <a:latin typeface="Arial"/>
                <a:cs typeface="+mn-cs"/>
              </a:rPr>
              <a:t>Peinture silicone</a:t>
            </a:r>
            <a:endParaRPr lang="en-US" sz="1800" b="0" dirty="0">
              <a:solidFill>
                <a:srgbClr val="19324B"/>
              </a:solidFill>
              <a:latin typeface="Arial"/>
              <a:cs typeface="+mn-cs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99840"/>
            <a:ext cx="357537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621351" y="3348112"/>
            <a:ext cx="3522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lang="fr-FR" sz="1800" b="0" dirty="0" smtClean="0">
                <a:solidFill>
                  <a:srgbClr val="19324B"/>
                </a:solidFill>
                <a:latin typeface="Arial"/>
                <a:cs typeface="+mn-cs"/>
              </a:rPr>
              <a:t>Optimisation de l’assiette</a:t>
            </a:r>
            <a:endParaRPr lang="en-US" sz="1800" b="0" dirty="0">
              <a:solidFill>
                <a:srgbClr val="19324B"/>
              </a:solidFill>
              <a:latin typeface="Arial"/>
              <a:cs typeface="+mn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649" y="3727440"/>
            <a:ext cx="4799511" cy="327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86845" y="4538782"/>
            <a:ext cx="3522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lang="fr-FR" sz="1800" b="0" dirty="0" smtClean="0">
                <a:solidFill>
                  <a:srgbClr val="19324B"/>
                </a:solidFill>
                <a:latin typeface="Arial"/>
                <a:cs typeface="+mn-cs"/>
              </a:rPr>
              <a:t>Variateurs sur les pompes </a:t>
            </a:r>
            <a:endParaRPr lang="en-US" sz="1800" b="0" dirty="0">
              <a:solidFill>
                <a:srgbClr val="19324B"/>
              </a:solidFill>
              <a:latin typeface="Arial"/>
              <a:cs typeface="+mn-cs"/>
            </a:endParaRPr>
          </a:p>
        </p:txBody>
      </p:sp>
      <p:pic>
        <p:nvPicPr>
          <p:cNvPr id="10" name="Image 31" descr="CAP FINISTE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66" y="4723448"/>
            <a:ext cx="2760415" cy="2067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38087180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4" grpId="0"/>
      <p:bldP spid="7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 txBox="1">
            <a:spLocks noChangeArrowheads="1"/>
          </p:cNvSpPr>
          <p:nvPr/>
        </p:nvSpPr>
        <p:spPr bwMode="auto">
          <a:xfrm>
            <a:off x="498475" y="967105"/>
            <a:ext cx="84788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450850" indent="-185738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908050" indent="-185738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1365250" indent="-185738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822450" indent="-185738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2279650" indent="-185738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B0002D"/>
              </a:buClr>
              <a:buSzPct val="85000"/>
              <a:buFont typeface="Arial" pitchFamily="34" charset="0"/>
              <a:buNone/>
              <a:defRPr/>
            </a:pPr>
            <a:r>
              <a:rPr lang="en-US" sz="1800" b="1" dirty="0" smtClean="0">
                <a:solidFill>
                  <a:srgbClr val="19324B"/>
                </a:solidFill>
                <a:latin typeface="Century Gothic" pitchFamily="34" charset="0"/>
              </a:rPr>
              <a:t>SEECAT– Application </a:t>
            </a:r>
            <a:r>
              <a:rPr lang="en-US" sz="1800" dirty="0" smtClean="0">
                <a:solidFill>
                  <a:srgbClr val="19324B"/>
                </a:solidFill>
                <a:latin typeface="Century Gothic" pitchFamily="34" charset="0"/>
              </a:rPr>
              <a:t>on </a:t>
            </a:r>
            <a:r>
              <a:rPr lang="en-US" sz="1800" b="1" dirty="0" smtClean="0">
                <a:solidFill>
                  <a:srgbClr val="19324B"/>
                </a:solidFill>
                <a:latin typeface="Century Gothic" pitchFamily="34" charset="0"/>
              </a:rPr>
              <a:t>Cap </a:t>
            </a:r>
            <a:r>
              <a:rPr lang="en-US" sz="1800" b="1" dirty="0" err="1" smtClean="0">
                <a:solidFill>
                  <a:srgbClr val="19324B"/>
                </a:solidFill>
                <a:latin typeface="Century Gothic" pitchFamily="34" charset="0"/>
              </a:rPr>
              <a:t>Finistère</a:t>
            </a:r>
            <a:r>
              <a:rPr lang="en-US" sz="1800" b="1" dirty="0" smtClean="0">
                <a:solidFill>
                  <a:srgbClr val="19324B"/>
                </a:solidFill>
                <a:latin typeface="Century Gothic" pitchFamily="34" charset="0"/>
              </a:rPr>
              <a:t> – </a:t>
            </a:r>
            <a:r>
              <a:rPr lang="en-US" sz="1800" dirty="0" smtClean="0">
                <a:solidFill>
                  <a:srgbClr val="19324B"/>
                </a:solidFill>
                <a:latin typeface="Century Gothic" pitchFamily="34" charset="0"/>
              </a:rPr>
              <a:t>In</a:t>
            </a:r>
            <a:r>
              <a:rPr lang="en-US" sz="1800" b="1" dirty="0" smtClean="0">
                <a:solidFill>
                  <a:srgbClr val="19324B"/>
                </a:solidFill>
                <a:latin typeface="Century Gothic" pitchFamily="34" charset="0"/>
              </a:rPr>
              <a:t> service </a:t>
            </a:r>
            <a:r>
              <a:rPr lang="en-US" sz="1800" b="1" dirty="0" err="1" smtClean="0">
                <a:solidFill>
                  <a:srgbClr val="19324B"/>
                </a:solidFill>
                <a:latin typeface="Century Gothic" pitchFamily="34" charset="0"/>
              </a:rPr>
              <a:t>optimisation</a:t>
            </a:r>
            <a:r>
              <a:rPr lang="en-US" sz="1800" b="1" dirty="0" smtClean="0">
                <a:solidFill>
                  <a:srgbClr val="19324B"/>
                </a:solidFill>
                <a:latin typeface="Century Gothic" pitchFamily="34" charset="0"/>
              </a:rPr>
              <a:t> </a:t>
            </a:r>
          </a:p>
          <a:p>
            <a:pPr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B0002D"/>
              </a:buClr>
              <a:buSzPct val="85000"/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19324B"/>
                </a:solidFill>
                <a:latin typeface="Century Gothic" pitchFamily="34" charset="0"/>
              </a:rPr>
              <a:t>Configuration with clutched shaft alternators or unclutched (diesel generators started) </a:t>
            </a:r>
          </a:p>
          <a:p>
            <a:pPr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B0002D"/>
              </a:buClr>
              <a:buSzPct val="85000"/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19324B"/>
                </a:solidFill>
                <a:latin typeface="Century Gothic" pitchFamily="34" charset="0"/>
              </a:rPr>
              <a:t>The power gain is calculated from the original fuel consumption, global approach according to the operational profile of the ship;</a:t>
            </a:r>
          </a:p>
          <a:p>
            <a:pPr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B0002D"/>
              </a:buClr>
              <a:buSzPct val="85000"/>
              <a:buFont typeface="Arial" pitchFamily="34" charset="0"/>
              <a:buNone/>
              <a:defRPr/>
            </a:pPr>
            <a:endParaRPr lang="en-US" dirty="0" smtClean="0">
              <a:solidFill>
                <a:srgbClr val="19324B"/>
              </a:solidFill>
              <a:latin typeface="Century Gothic" pitchFamily="34" charset="0"/>
            </a:endParaRPr>
          </a:p>
          <a:p>
            <a:pPr eaLnBrk="1" fontAlgn="base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B0002D"/>
              </a:buClr>
              <a:buSzPct val="85000"/>
              <a:buFont typeface="Arial" pitchFamily="34" charset="0"/>
              <a:buNone/>
              <a:defRPr/>
            </a:pPr>
            <a:endParaRPr lang="en-US" sz="1800" b="1" dirty="0" smtClean="0">
              <a:solidFill>
                <a:srgbClr val="19324B"/>
              </a:solidFill>
              <a:latin typeface="Century Gothic" pitchFamily="34" charset="0"/>
            </a:endParaRPr>
          </a:p>
        </p:txBody>
      </p:sp>
      <p:sp>
        <p:nvSpPr>
          <p:cNvPr id="2345988" name="Rectangle 4"/>
          <p:cNvSpPr>
            <a:spLocks noChangeArrowheads="1"/>
          </p:cNvSpPr>
          <p:nvPr/>
        </p:nvSpPr>
        <p:spPr bwMode="gray">
          <a:xfrm>
            <a:off x="322263" y="4670425"/>
            <a:ext cx="85598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61938" indent="-261938"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rgbClr val="B0002D"/>
              </a:buClr>
              <a:buSzPct val="85000"/>
              <a:buFont typeface="Arial" charset="0"/>
              <a:buChar char="►"/>
              <a:defRPr/>
            </a:pPr>
            <a:endParaRPr lang="en-US" sz="2000">
              <a:solidFill>
                <a:srgbClr val="19324B"/>
              </a:solidFill>
            </a:endParaRPr>
          </a:p>
        </p:txBody>
      </p:sp>
      <p:sp>
        <p:nvSpPr>
          <p:cNvPr id="64520" name="Rectangle 65"/>
          <p:cNvSpPr>
            <a:spLocks noChangeArrowheads="1"/>
          </p:cNvSpPr>
          <p:nvPr/>
        </p:nvSpPr>
        <p:spPr bwMode="auto">
          <a:xfrm>
            <a:off x="-490538" y="1071563"/>
            <a:ext cx="989013" cy="136525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FontTx/>
              <a:buChar char="•"/>
            </a:pPr>
            <a:endParaRPr lang="en-US" sz="1600">
              <a:solidFill>
                <a:srgbClr val="19324B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gray">
          <a:xfrm>
            <a:off x="290513" y="101600"/>
            <a:ext cx="7920037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Century Gothic"/>
                <a:ea typeface="+mj-ea"/>
                <a:cs typeface="Century Gothic"/>
              </a:defRPr>
            </a:lvl1pPr>
            <a:lvl2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Century Gothic" charset="0"/>
                <a:ea typeface="ＭＳ Ｐゴシック" charset="0"/>
              </a:defRPr>
            </a:lvl2pPr>
            <a:lvl3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Century Gothic" charset="0"/>
                <a:ea typeface="ＭＳ Ｐゴシック" charset="0"/>
              </a:defRPr>
            </a:lvl3pPr>
            <a:lvl4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Century Gothic" charset="0"/>
                <a:ea typeface="ＭＳ Ｐゴシック" charset="0"/>
              </a:defRPr>
            </a:lvl4pPr>
            <a:lvl5pPr marL="457200" indent="-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00000"/>
                </a:solidFill>
                <a:latin typeface="Century Gothic" charset="0"/>
                <a:ea typeface="ＭＳ Ｐゴシック" charset="0"/>
              </a:defRPr>
            </a:lvl5pPr>
            <a:lvl6pPr marL="914400" indent="-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1371600" indent="-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1828800" indent="-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2286000" indent="-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fr-FR" dirty="0" smtClean="0"/>
              <a:t>SEECAT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fr-FR" dirty="0" smtClean="0"/>
              <a:t>Cap Finistère – fuel </a:t>
            </a:r>
            <a:r>
              <a:rPr lang="fr-FR" dirty="0" err="1" smtClean="0"/>
              <a:t>saving</a:t>
            </a:r>
            <a:r>
              <a:rPr lang="fr-FR" dirty="0" smtClean="0"/>
              <a:t> </a:t>
            </a:r>
            <a:r>
              <a:rPr lang="fr-FR" dirty="0" err="1" smtClean="0"/>
              <a:t>example</a:t>
            </a:r>
            <a:r>
              <a:rPr lang="fr-FR" dirty="0" smtClean="0"/>
              <a:t> </a:t>
            </a:r>
            <a:endParaRPr lang="en-GB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815" y="2481037"/>
            <a:ext cx="547024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4"/>
          <p:cNvSpPr>
            <a:spLocks noChangeShapeType="1"/>
          </p:cNvSpPr>
          <p:nvPr/>
        </p:nvSpPr>
        <p:spPr bwMode="gray">
          <a:xfrm>
            <a:off x="2667555" y="3573952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gray">
          <a:xfrm>
            <a:off x="2667555" y="3573952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gray">
          <a:xfrm>
            <a:off x="2667555" y="3573952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8475" y="3051827"/>
            <a:ext cx="273756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hangingPunct="0"/>
            <a:r>
              <a:rPr lang="fr-FR" dirty="0" smtClean="0">
                <a:latin typeface="Century Gothic" pitchFamily="34" charset="0"/>
              </a:rPr>
              <a:t>Optimum connections of the </a:t>
            </a:r>
            <a:r>
              <a:rPr lang="fr-FR" dirty="0" err="1" smtClean="0">
                <a:latin typeface="Century Gothic" pitchFamily="34" charset="0"/>
              </a:rPr>
              <a:t>shaft</a:t>
            </a:r>
            <a:r>
              <a:rPr lang="fr-FR" dirty="0" smtClean="0">
                <a:latin typeface="Century Gothic" pitchFamily="34" charset="0"/>
              </a:rPr>
              <a:t> </a:t>
            </a:r>
            <a:r>
              <a:rPr lang="fr-FR" dirty="0" err="1" smtClean="0">
                <a:latin typeface="Century Gothic" pitchFamily="34" charset="0"/>
              </a:rPr>
              <a:t>alternators</a:t>
            </a:r>
            <a:r>
              <a:rPr lang="fr-FR" dirty="0" smtClean="0">
                <a:latin typeface="Century Gothic" pitchFamily="34" charset="0"/>
              </a:rPr>
              <a:t> </a:t>
            </a:r>
            <a:r>
              <a:rPr lang="fr-FR" dirty="0" err="1" smtClean="0">
                <a:latin typeface="Century Gothic" pitchFamily="34" charset="0"/>
              </a:rPr>
              <a:t>depending</a:t>
            </a:r>
            <a:r>
              <a:rPr lang="fr-FR" dirty="0" smtClean="0">
                <a:latin typeface="Century Gothic" pitchFamily="34" charset="0"/>
              </a:rPr>
              <a:t> on rotation speed of the </a:t>
            </a:r>
            <a:r>
              <a:rPr lang="fr-FR" dirty="0" err="1" smtClean="0">
                <a:latin typeface="Century Gothic" pitchFamily="34" charset="0"/>
              </a:rPr>
              <a:t>shaft</a:t>
            </a:r>
            <a:r>
              <a:rPr lang="fr-FR" dirty="0" smtClean="0">
                <a:latin typeface="Century Gothic" pitchFamily="34" charset="0"/>
              </a:rPr>
              <a:t> </a:t>
            </a:r>
            <a:r>
              <a:rPr lang="fr-FR" dirty="0" err="1" smtClean="0">
                <a:latin typeface="Century Gothic" pitchFamily="34" charset="0"/>
              </a:rPr>
              <a:t>lines</a:t>
            </a:r>
            <a:r>
              <a:rPr lang="fr-FR" dirty="0" smtClean="0">
                <a:latin typeface="Century Gothic" pitchFamily="34" charset="0"/>
              </a:rPr>
              <a:t> and </a:t>
            </a:r>
            <a:r>
              <a:rPr lang="fr-FR" dirty="0" err="1" smtClean="0">
                <a:latin typeface="Century Gothic" pitchFamily="34" charset="0"/>
              </a:rPr>
              <a:t>needed</a:t>
            </a:r>
            <a:r>
              <a:rPr lang="fr-FR" dirty="0" smtClean="0">
                <a:latin typeface="Century Gothic" pitchFamily="34" charset="0"/>
              </a:rPr>
              <a:t> </a:t>
            </a:r>
            <a:r>
              <a:rPr lang="fr-FR" dirty="0" err="1" smtClean="0">
                <a:latin typeface="Century Gothic" pitchFamily="34" charset="0"/>
              </a:rPr>
              <a:t>electrical</a:t>
            </a:r>
            <a:r>
              <a:rPr lang="fr-FR" dirty="0" smtClean="0">
                <a:latin typeface="Century Gothic" pitchFamily="34" charset="0"/>
              </a:rPr>
              <a:t> power and </a:t>
            </a:r>
            <a:r>
              <a:rPr lang="fr-FR" dirty="0" err="1" smtClean="0">
                <a:latin typeface="Century Gothic" pitchFamily="34" charset="0"/>
              </a:rPr>
              <a:t>efficiciency</a:t>
            </a:r>
            <a:r>
              <a:rPr lang="fr-FR" dirty="0" smtClean="0">
                <a:latin typeface="Century Gothic" pitchFamily="34" charset="0"/>
              </a:rPr>
              <a:t> of the diesel </a:t>
            </a:r>
            <a:r>
              <a:rPr lang="fr-FR" dirty="0" err="1" smtClean="0">
                <a:latin typeface="Century Gothic" pitchFamily="34" charset="0"/>
              </a:rPr>
              <a:t>generators</a:t>
            </a:r>
            <a:endParaRPr lang="fr-FR" dirty="0" smtClean="0">
              <a:latin typeface="Century Gothic" pitchFamily="34" charset="0"/>
            </a:endParaRPr>
          </a:p>
          <a:p>
            <a:pPr lvl="0" algn="just" hangingPunct="0"/>
            <a:endParaRPr lang="fr-FR" dirty="0">
              <a:latin typeface="Century Gothic" pitchFamily="34" charset="0"/>
            </a:endParaRPr>
          </a:p>
          <a:p>
            <a:pPr lvl="0" algn="just" hangingPunct="0"/>
            <a:r>
              <a:rPr lang="fr-FR" dirty="0" smtClean="0">
                <a:latin typeface="Century Gothic" pitchFamily="34" charset="0"/>
              </a:rPr>
              <a:t>The best </a:t>
            </a:r>
            <a:r>
              <a:rPr lang="fr-FR" dirty="0" err="1" smtClean="0">
                <a:latin typeface="Century Gothic" pitchFamily="34" charset="0"/>
              </a:rPr>
              <a:t>operationnal</a:t>
            </a:r>
            <a:r>
              <a:rPr lang="fr-FR" dirty="0" smtClean="0">
                <a:latin typeface="Century Gothic" pitchFamily="34" charset="0"/>
              </a:rPr>
              <a:t> and </a:t>
            </a:r>
            <a:r>
              <a:rPr lang="fr-FR" dirty="0" err="1" smtClean="0">
                <a:latin typeface="Century Gothic" pitchFamily="34" charset="0"/>
              </a:rPr>
              <a:t>lower</a:t>
            </a:r>
            <a:r>
              <a:rPr lang="fr-FR" dirty="0" smtClean="0">
                <a:latin typeface="Century Gothic" pitchFamily="34" charset="0"/>
              </a:rPr>
              <a:t> </a:t>
            </a:r>
            <a:r>
              <a:rPr lang="fr-FR" dirty="0" err="1" smtClean="0">
                <a:latin typeface="Century Gothic" pitchFamily="34" charset="0"/>
              </a:rPr>
              <a:t>consumption</a:t>
            </a:r>
            <a:r>
              <a:rPr lang="fr-FR" dirty="0" smtClean="0">
                <a:latin typeface="Century Gothic" pitchFamily="34" charset="0"/>
              </a:rPr>
              <a:t> are </a:t>
            </a:r>
            <a:r>
              <a:rPr lang="fr-FR" dirty="0" err="1" smtClean="0">
                <a:latin typeface="Century Gothic" pitchFamily="34" charset="0"/>
              </a:rPr>
              <a:t>highlighted</a:t>
            </a:r>
            <a:r>
              <a:rPr lang="fr-FR" dirty="0" smtClean="0">
                <a:latin typeface="Century Gothic" pitchFamily="34" charset="0"/>
              </a:rPr>
              <a:t> by SEECAT.</a:t>
            </a:r>
          </a:p>
          <a:p>
            <a:pPr lvl="0" algn="just" hangingPunct="0"/>
            <a:endParaRPr lang="fr-FR" dirty="0" smtClean="0">
              <a:latin typeface="Century Gothic" pitchFamily="34" charset="0"/>
            </a:endParaRPr>
          </a:p>
          <a:p>
            <a:pPr lvl="0" algn="just" hangingPunct="0"/>
            <a:endParaRPr lang="fr-FR" dirty="0" smtClean="0">
              <a:latin typeface="Century Gothic" pitchFamily="34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 rot="20450108">
            <a:off x="1909423" y="2043646"/>
            <a:ext cx="3660086" cy="87478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7F44C6">
                  <a:shade val="30000"/>
                  <a:satMod val="115000"/>
                </a:srgbClr>
              </a:gs>
              <a:gs pos="50000">
                <a:srgbClr val="7F44C6">
                  <a:shade val="67500"/>
                  <a:satMod val="115000"/>
                </a:srgbClr>
              </a:gs>
              <a:gs pos="100000">
                <a:srgbClr val="7F44C6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lIns="73025" tIns="91440" rIns="73025" bIns="91440" anchor="ctr" anchorCtr="1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fr-FR" sz="2400" dirty="0" err="1" smtClean="0">
                <a:solidFill>
                  <a:srgbClr val="FFFFFF"/>
                </a:solidFill>
                <a:latin typeface="Century Gothic" pitchFamily="34" charset="0"/>
              </a:rPr>
              <a:t>Potential</a:t>
            </a:r>
            <a:r>
              <a:rPr lang="fr-FR" sz="2400" dirty="0" smtClean="0">
                <a:solidFill>
                  <a:srgbClr val="FFFFFF"/>
                </a:solidFill>
                <a:latin typeface="Century Gothic" pitchFamily="34" charset="0"/>
              </a:rPr>
              <a:t> </a:t>
            </a:r>
            <a:r>
              <a:rPr lang="fr-FR" sz="2400" dirty="0" err="1" smtClean="0">
                <a:solidFill>
                  <a:srgbClr val="FFFFFF"/>
                </a:solidFill>
                <a:latin typeface="Century Gothic" pitchFamily="34" charset="0"/>
              </a:rPr>
              <a:t>saving</a:t>
            </a:r>
            <a:r>
              <a:rPr lang="fr-FR" sz="2400" dirty="0" smtClean="0">
                <a:solidFill>
                  <a:srgbClr val="FFFFFF"/>
                </a:solidFill>
                <a:latin typeface="Century Gothic" pitchFamily="34" charset="0"/>
              </a:rPr>
              <a:t> of</a:t>
            </a:r>
            <a:r>
              <a:rPr lang="fr-FR" sz="2400" b="1" dirty="0" smtClean="0">
                <a:solidFill>
                  <a:srgbClr val="FFFFFF"/>
                </a:solidFill>
                <a:latin typeface="Century Gothic" pitchFamily="34" charset="0"/>
              </a:rPr>
              <a:t>  180000 $/</a:t>
            </a:r>
            <a:r>
              <a:rPr lang="fr-FR" sz="2400" dirty="0" err="1" smtClean="0">
                <a:solidFill>
                  <a:srgbClr val="FFFFFF"/>
                </a:solidFill>
                <a:latin typeface="Century Gothic" pitchFamily="34" charset="0"/>
              </a:rPr>
              <a:t>year</a:t>
            </a:r>
            <a:endParaRPr lang="en-US" sz="2400" b="1" dirty="0" smtClean="0">
              <a:solidFill>
                <a:srgbClr val="FFFFF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23993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821" name="Rectangle 5"/>
          <p:cNvSpPr>
            <a:spLocks noChangeArrowheads="1"/>
          </p:cNvSpPr>
          <p:nvPr/>
        </p:nvSpPr>
        <p:spPr bwMode="auto">
          <a:xfrm>
            <a:off x="4699000" y="3314700"/>
            <a:ext cx="40703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lnSpc>
                <a:spcPct val="90000"/>
              </a:lnSpc>
              <a:buClr>
                <a:srgbClr val="B0002D"/>
              </a:buClr>
              <a:buSzPct val="85000"/>
              <a:buFont typeface="Arial" charset="0"/>
              <a:buNone/>
              <a:defRPr/>
            </a:pPr>
            <a:endParaRPr lang="fr-FR" dirty="0">
              <a:solidFill>
                <a:srgbClr val="14293F">
                  <a:lumMod val="90000"/>
                  <a:lumOff val="10000"/>
                </a:srgbClr>
              </a:solidFill>
              <a:latin typeface="Century Gothic"/>
              <a:cs typeface="Century Gothic"/>
            </a:endParaRP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-441393" y="3147497"/>
            <a:ext cx="9345363" cy="1180405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Arial" pitchFamily="34" charset="0"/>
              <a:buNone/>
              <a:defRPr sz="2800" b="1">
                <a:solidFill>
                  <a:srgbClr val="1E3E5F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/>
                <a:ea typeface="MS PGothic" pitchFamily="34" charset="-128"/>
                <a:cs typeface="Century Gothic"/>
              </a:defRPr>
            </a:lvl1pPr>
            <a:lvl2pPr marL="712788" indent="-169863" algn="just" rtl="0" eaLnBrk="0" fontAlgn="base" hangingPunct="0">
              <a:lnSpc>
                <a:spcPct val="50000"/>
              </a:lnSpc>
              <a:spcBef>
                <a:spcPct val="70000"/>
              </a:spcBef>
              <a:spcAft>
                <a:spcPct val="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>
                <a:solidFill>
                  <a:srgbClr val="1E3E5F"/>
                </a:solidFill>
                <a:latin typeface="Century Gothic"/>
                <a:ea typeface="MS PGothic" pitchFamily="34" charset="-128"/>
                <a:cs typeface="Century Gothic"/>
              </a:defRPr>
            </a:lvl2pPr>
            <a:lvl3pPr marL="1169988" indent="-180975" algn="just" rtl="0" eaLnBrk="0" fontAlgn="base" hangingPunct="0">
              <a:lnSpc>
                <a:spcPct val="50000"/>
              </a:lnSpc>
              <a:spcBef>
                <a:spcPct val="70000"/>
              </a:spcBef>
              <a:spcAft>
                <a:spcPct val="0"/>
              </a:spcAft>
              <a:buClr>
                <a:srgbClr val="8000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1E3E5F"/>
                </a:solidFill>
                <a:latin typeface="Century Gothic"/>
                <a:ea typeface="MS PGothic" pitchFamily="34" charset="-128"/>
                <a:cs typeface="Century Gothic"/>
              </a:defRPr>
            </a:lvl3pPr>
            <a:lvl4pPr marL="1520825" indent="-180975" algn="l" rtl="0" eaLnBrk="0" fontAlgn="base" hangingPunct="0">
              <a:lnSpc>
                <a:spcPct val="50000"/>
              </a:lnSpc>
              <a:spcBef>
                <a:spcPct val="70000"/>
              </a:spcBef>
              <a:spcAft>
                <a:spcPct val="0"/>
              </a:spcAft>
              <a:buClr>
                <a:srgbClr val="80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1E3E5F"/>
                </a:solidFill>
                <a:latin typeface="Century Gothic"/>
                <a:ea typeface="MS PGothic" pitchFamily="34" charset="-128"/>
                <a:cs typeface="Century Gothic"/>
              </a:defRPr>
            </a:lvl4pPr>
            <a:lvl5pPr marL="1457325" indent="-314325" algn="l" rtl="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rgbClr val="1E3E5F"/>
                </a:solidFill>
                <a:latin typeface="Century Gothic"/>
                <a:ea typeface="MS PGothic" pitchFamily="34" charset="-128"/>
                <a:cs typeface="Century Gothic"/>
              </a:defRPr>
            </a:lvl5pPr>
            <a:lvl6pPr marL="1914525" indent="-314325" algn="l" rtl="0"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71725" indent="-314325" algn="l" rtl="0"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828925" indent="-314325" algn="l" rtl="0"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86125" indent="-314325" algn="l" rtl="0"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20000"/>
              </a:lnSpc>
              <a:buClr>
                <a:srgbClr val="B0002D"/>
              </a:buClr>
              <a:defRPr/>
            </a:pPr>
            <a:r>
              <a:rPr lang="en-US" sz="3000" kern="0" dirty="0" smtClean="0"/>
              <a:t>CASE STUDY 2</a:t>
            </a:r>
          </a:p>
          <a:p>
            <a:pPr algn="just">
              <a:lnSpc>
                <a:spcPct val="120000"/>
              </a:lnSpc>
              <a:buClr>
                <a:srgbClr val="B0002D"/>
              </a:buClr>
              <a:defRPr/>
            </a:pPr>
            <a:r>
              <a:rPr lang="en-US" sz="3000" kern="0" dirty="0"/>
              <a:t>	</a:t>
            </a:r>
            <a:r>
              <a:rPr lang="en-US" sz="3000" kern="0" dirty="0" smtClean="0"/>
              <a:t>			</a:t>
            </a:r>
            <a:endParaRPr lang="en-US" sz="3000" kern="0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"/>
            <a:ext cx="274955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138667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3030"/>
            <a:ext cx="8928992" cy="654050"/>
          </a:xfrm>
        </p:spPr>
        <p:txBody>
          <a:bodyPr/>
          <a:lstStyle/>
          <a:p>
            <a:pPr marL="0" indent="0"/>
            <a:r>
              <a:rPr lang="en-US" dirty="0" smtClean="0"/>
              <a:t>Cooling of the main engine onboard a 8000 TEU</a:t>
            </a:r>
            <a:endParaRPr lang="fr-FR" dirty="0" smtClean="0"/>
          </a:p>
        </p:txBody>
      </p:sp>
      <p:sp>
        <p:nvSpPr>
          <p:cNvPr id="3" name="Rectangle 2"/>
          <p:cNvSpPr/>
          <p:nvPr/>
        </p:nvSpPr>
        <p:spPr>
          <a:xfrm>
            <a:off x="3203848" y="2599860"/>
            <a:ext cx="2664296" cy="1224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iangle isocèle 5"/>
          <p:cNvSpPr/>
          <p:nvPr/>
        </p:nvSpPr>
        <p:spPr>
          <a:xfrm rot="5400000">
            <a:off x="1710206" y="2679821"/>
            <a:ext cx="611020" cy="432048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e 6"/>
          <p:cNvSpPr/>
          <p:nvPr/>
        </p:nvSpPr>
        <p:spPr>
          <a:xfrm>
            <a:off x="1619672" y="2564904"/>
            <a:ext cx="612068" cy="64597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8"/>
          <p:cNvCxnSpPr/>
          <p:nvPr/>
        </p:nvCxnSpPr>
        <p:spPr>
          <a:xfrm>
            <a:off x="971600" y="2895845"/>
            <a:ext cx="82809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 rot="10800000">
            <a:off x="952550" y="1052736"/>
            <a:ext cx="504056" cy="2592288"/>
          </a:xfrm>
          <a:prstGeom prst="arc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eur droit 11"/>
          <p:cNvCxnSpPr/>
          <p:nvPr/>
        </p:nvCxnSpPr>
        <p:spPr>
          <a:xfrm>
            <a:off x="683568" y="2671868"/>
            <a:ext cx="26898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683568" y="2815884"/>
            <a:ext cx="26898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683568" y="3068960"/>
            <a:ext cx="28803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7514803" y="2824268"/>
            <a:ext cx="26898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7471370" y="2968284"/>
            <a:ext cx="26898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7408887" y="3184308"/>
            <a:ext cx="28803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 rot="5400000">
            <a:off x="5966978" y="2034369"/>
            <a:ext cx="2323306" cy="792088"/>
          </a:xfrm>
          <a:prstGeom prst="arc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Connecteur droit avec flèche 30"/>
          <p:cNvCxnSpPr>
            <a:stCxn id="7" idx="6"/>
          </p:cNvCxnSpPr>
          <p:nvPr/>
        </p:nvCxnSpPr>
        <p:spPr>
          <a:xfrm>
            <a:off x="2231740" y="2887892"/>
            <a:ext cx="5239630" cy="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1" name="Connecteur droit 7170"/>
          <p:cNvCxnSpPr/>
          <p:nvPr/>
        </p:nvCxnSpPr>
        <p:spPr>
          <a:xfrm>
            <a:off x="2483768" y="3607972"/>
            <a:ext cx="0" cy="86409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Triangle isocèle 7173"/>
          <p:cNvSpPr/>
          <p:nvPr/>
        </p:nvSpPr>
        <p:spPr>
          <a:xfrm rot="10800000">
            <a:off x="2345085" y="4496451"/>
            <a:ext cx="288032" cy="288032"/>
          </a:xfrm>
          <a:prstGeom prst="triangl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riangle isocèle 41"/>
          <p:cNvSpPr/>
          <p:nvPr/>
        </p:nvSpPr>
        <p:spPr>
          <a:xfrm>
            <a:off x="2347392" y="4792867"/>
            <a:ext cx="288032" cy="288032"/>
          </a:xfrm>
          <a:prstGeom prst="triangl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riangle isocèle 42"/>
          <p:cNvSpPr/>
          <p:nvPr/>
        </p:nvSpPr>
        <p:spPr>
          <a:xfrm rot="16200000">
            <a:off x="2491408" y="4649967"/>
            <a:ext cx="288032" cy="288032"/>
          </a:xfrm>
          <a:prstGeom prst="triangl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76" name="Connecteur droit 7175"/>
          <p:cNvCxnSpPr>
            <a:stCxn id="42" idx="3"/>
          </p:cNvCxnSpPr>
          <p:nvPr/>
        </p:nvCxnSpPr>
        <p:spPr>
          <a:xfrm>
            <a:off x="2491408" y="5080899"/>
            <a:ext cx="0" cy="653632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9" name="Rectangle 7178"/>
          <p:cNvSpPr/>
          <p:nvPr/>
        </p:nvSpPr>
        <p:spPr>
          <a:xfrm>
            <a:off x="4067944" y="5517232"/>
            <a:ext cx="1152128" cy="432048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iangle isocèle 48"/>
          <p:cNvSpPr/>
          <p:nvPr/>
        </p:nvSpPr>
        <p:spPr>
          <a:xfrm rot="5400000">
            <a:off x="5922674" y="5518804"/>
            <a:ext cx="611020" cy="432048"/>
          </a:xfrm>
          <a:prstGeom prst="triangl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Ellipse 49"/>
          <p:cNvSpPr/>
          <p:nvPr/>
        </p:nvSpPr>
        <p:spPr>
          <a:xfrm>
            <a:off x="5832139" y="5413412"/>
            <a:ext cx="612068" cy="645976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85" name="Connecteur droit 7184"/>
          <p:cNvCxnSpPr/>
          <p:nvPr/>
        </p:nvCxnSpPr>
        <p:spPr>
          <a:xfrm flipV="1">
            <a:off x="6732587" y="3607972"/>
            <a:ext cx="0" cy="2125284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7" name="ZoneTexte 7186"/>
          <p:cNvSpPr txBox="1"/>
          <p:nvPr/>
        </p:nvSpPr>
        <p:spPr>
          <a:xfrm>
            <a:off x="4111377" y="555114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ENGINE</a:t>
            </a:r>
            <a:endParaRPr lang="en-US" dirty="0"/>
          </a:p>
        </p:txBody>
      </p:sp>
      <p:cxnSp>
        <p:nvCxnSpPr>
          <p:cNvPr id="7189" name="Connecteur droit 7188"/>
          <p:cNvCxnSpPr>
            <a:stCxn id="43" idx="3"/>
          </p:cNvCxnSpPr>
          <p:nvPr/>
        </p:nvCxnSpPr>
        <p:spPr>
          <a:xfrm>
            <a:off x="2779440" y="4793983"/>
            <a:ext cx="395314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5580112" y="5736400"/>
            <a:ext cx="0" cy="64492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>
            <a:off x="1799692" y="6381328"/>
            <a:ext cx="378042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V="1">
            <a:off x="1799692" y="4792867"/>
            <a:ext cx="0" cy="158846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5329342" y="544522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TT</a:t>
            </a:r>
            <a:endParaRPr lang="en-US" dirty="0"/>
          </a:p>
        </p:txBody>
      </p:sp>
      <p:sp>
        <p:nvSpPr>
          <p:cNvPr id="48" name="Ellipse 47"/>
          <p:cNvSpPr/>
          <p:nvPr/>
        </p:nvSpPr>
        <p:spPr>
          <a:xfrm>
            <a:off x="2123728" y="4661089"/>
            <a:ext cx="216024" cy="266269"/>
          </a:xfrm>
          <a:prstGeom prst="ellips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Connecteur droit 53"/>
          <p:cNvCxnSpPr>
            <a:endCxn id="43" idx="0"/>
          </p:cNvCxnSpPr>
          <p:nvPr/>
        </p:nvCxnSpPr>
        <p:spPr>
          <a:xfrm>
            <a:off x="2347392" y="4792867"/>
            <a:ext cx="144016" cy="11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>
            <a:endCxn id="48" idx="2"/>
          </p:cNvCxnSpPr>
          <p:nvPr/>
        </p:nvCxnSpPr>
        <p:spPr>
          <a:xfrm>
            <a:off x="1799692" y="4792867"/>
            <a:ext cx="324036" cy="135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>
            <a:endCxn id="7179" idx="1"/>
          </p:cNvCxnSpPr>
          <p:nvPr/>
        </p:nvCxnSpPr>
        <p:spPr>
          <a:xfrm flipV="1">
            <a:off x="2483768" y="5733256"/>
            <a:ext cx="1584176" cy="1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>
            <a:stCxn id="7179" idx="3"/>
            <a:endCxn id="50" idx="2"/>
          </p:cNvCxnSpPr>
          <p:nvPr/>
        </p:nvCxnSpPr>
        <p:spPr>
          <a:xfrm>
            <a:off x="5220072" y="5733256"/>
            <a:ext cx="612067" cy="3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689" name="Connecteur droit 242688"/>
          <p:cNvCxnSpPr>
            <a:stCxn id="50" idx="6"/>
          </p:cNvCxnSpPr>
          <p:nvPr/>
        </p:nvCxnSpPr>
        <p:spPr>
          <a:xfrm>
            <a:off x="6444207" y="5736400"/>
            <a:ext cx="288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693" name="ZoneTexte 242692"/>
          <p:cNvSpPr txBox="1"/>
          <p:nvPr/>
        </p:nvSpPr>
        <p:spPr>
          <a:xfrm>
            <a:off x="3218706" y="2862461"/>
            <a:ext cx="2512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SEA WATER COOLING CIRCUIT</a:t>
            </a:r>
            <a:endParaRPr lang="en-US" sz="12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2" name="ZoneTexte 101"/>
          <p:cNvSpPr txBox="1"/>
          <p:nvPr/>
        </p:nvSpPr>
        <p:spPr>
          <a:xfrm>
            <a:off x="3187272" y="3368025"/>
            <a:ext cx="27083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FRESH WATER COOLING CIRCUIT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03" name="Connecteur droit avec flèche 102"/>
          <p:cNvCxnSpPr/>
          <p:nvPr/>
        </p:nvCxnSpPr>
        <p:spPr>
          <a:xfrm flipH="1">
            <a:off x="2483768" y="3617497"/>
            <a:ext cx="4248819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6" descr="http://www.leyton.com/fr/upload/temoignages/img-20121221100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773" y="1044781"/>
            <a:ext cx="1271052" cy="85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872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3848" y="2599860"/>
            <a:ext cx="2664296" cy="1224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iangle isocèle 5"/>
          <p:cNvSpPr/>
          <p:nvPr/>
        </p:nvSpPr>
        <p:spPr>
          <a:xfrm rot="5400000">
            <a:off x="1710206" y="2679821"/>
            <a:ext cx="611020" cy="432048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e 6"/>
          <p:cNvSpPr/>
          <p:nvPr/>
        </p:nvSpPr>
        <p:spPr>
          <a:xfrm>
            <a:off x="1619672" y="2564904"/>
            <a:ext cx="612068" cy="64597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onnecteur droit 8"/>
          <p:cNvCxnSpPr/>
          <p:nvPr/>
        </p:nvCxnSpPr>
        <p:spPr>
          <a:xfrm>
            <a:off x="971600" y="2895845"/>
            <a:ext cx="82809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 rot="10800000">
            <a:off x="952550" y="1052736"/>
            <a:ext cx="504056" cy="2592288"/>
          </a:xfrm>
          <a:prstGeom prst="arc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eur droit 11"/>
          <p:cNvCxnSpPr/>
          <p:nvPr/>
        </p:nvCxnSpPr>
        <p:spPr>
          <a:xfrm>
            <a:off x="683568" y="2671868"/>
            <a:ext cx="26898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683568" y="2815884"/>
            <a:ext cx="26898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683568" y="3068960"/>
            <a:ext cx="28803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7514803" y="2824268"/>
            <a:ext cx="26898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7471370" y="2968284"/>
            <a:ext cx="26898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7408887" y="3184308"/>
            <a:ext cx="28803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Arc 17"/>
          <p:cNvSpPr/>
          <p:nvPr/>
        </p:nvSpPr>
        <p:spPr>
          <a:xfrm rot="5400000">
            <a:off x="5966978" y="2034369"/>
            <a:ext cx="2323306" cy="792088"/>
          </a:xfrm>
          <a:prstGeom prst="arc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Connecteur droit avec flèche 30"/>
          <p:cNvCxnSpPr>
            <a:stCxn id="7" idx="6"/>
          </p:cNvCxnSpPr>
          <p:nvPr/>
        </p:nvCxnSpPr>
        <p:spPr>
          <a:xfrm>
            <a:off x="2231740" y="2887892"/>
            <a:ext cx="5239630" cy="0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1" name="Connecteur droit 7170"/>
          <p:cNvCxnSpPr/>
          <p:nvPr/>
        </p:nvCxnSpPr>
        <p:spPr>
          <a:xfrm>
            <a:off x="2483768" y="3607972"/>
            <a:ext cx="0" cy="86409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Triangle isocèle 7173"/>
          <p:cNvSpPr/>
          <p:nvPr/>
        </p:nvSpPr>
        <p:spPr>
          <a:xfrm rot="10800000">
            <a:off x="2345085" y="4496451"/>
            <a:ext cx="288032" cy="288032"/>
          </a:xfrm>
          <a:prstGeom prst="triangl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riangle isocèle 41"/>
          <p:cNvSpPr/>
          <p:nvPr/>
        </p:nvSpPr>
        <p:spPr>
          <a:xfrm>
            <a:off x="2347392" y="4792867"/>
            <a:ext cx="288032" cy="288032"/>
          </a:xfrm>
          <a:prstGeom prst="triangl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riangle isocèle 42"/>
          <p:cNvSpPr/>
          <p:nvPr/>
        </p:nvSpPr>
        <p:spPr>
          <a:xfrm rot="16200000">
            <a:off x="2491408" y="4649967"/>
            <a:ext cx="288032" cy="288032"/>
          </a:xfrm>
          <a:prstGeom prst="triangl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76" name="Connecteur droit 7175"/>
          <p:cNvCxnSpPr>
            <a:stCxn id="42" idx="3"/>
          </p:cNvCxnSpPr>
          <p:nvPr/>
        </p:nvCxnSpPr>
        <p:spPr>
          <a:xfrm>
            <a:off x="2491408" y="5080899"/>
            <a:ext cx="0" cy="653632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9" name="Rectangle 7178"/>
          <p:cNvSpPr/>
          <p:nvPr/>
        </p:nvSpPr>
        <p:spPr>
          <a:xfrm>
            <a:off x="4067944" y="5517232"/>
            <a:ext cx="1152128" cy="432048"/>
          </a:xfrm>
          <a:prstGeom prst="rect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iangle isocèle 48"/>
          <p:cNvSpPr/>
          <p:nvPr/>
        </p:nvSpPr>
        <p:spPr>
          <a:xfrm rot="5400000">
            <a:off x="5922674" y="5518804"/>
            <a:ext cx="611020" cy="432048"/>
          </a:xfrm>
          <a:prstGeom prst="triangl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Ellipse 49"/>
          <p:cNvSpPr/>
          <p:nvPr/>
        </p:nvSpPr>
        <p:spPr>
          <a:xfrm>
            <a:off x="5832139" y="5413412"/>
            <a:ext cx="612068" cy="645976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85" name="Connecteur droit 7184"/>
          <p:cNvCxnSpPr/>
          <p:nvPr/>
        </p:nvCxnSpPr>
        <p:spPr>
          <a:xfrm flipV="1">
            <a:off x="6732587" y="3607972"/>
            <a:ext cx="0" cy="2125284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7" name="ZoneTexte 7186"/>
          <p:cNvSpPr txBox="1"/>
          <p:nvPr/>
        </p:nvSpPr>
        <p:spPr>
          <a:xfrm>
            <a:off x="4111377" y="555114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ENGINE</a:t>
            </a:r>
            <a:endParaRPr lang="en-US" dirty="0"/>
          </a:p>
        </p:txBody>
      </p:sp>
      <p:cxnSp>
        <p:nvCxnSpPr>
          <p:cNvPr id="7189" name="Connecteur droit 7188"/>
          <p:cNvCxnSpPr>
            <a:stCxn id="43" idx="3"/>
          </p:cNvCxnSpPr>
          <p:nvPr/>
        </p:nvCxnSpPr>
        <p:spPr>
          <a:xfrm>
            <a:off x="2779440" y="4793983"/>
            <a:ext cx="3953147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5580112" y="5736400"/>
            <a:ext cx="0" cy="64492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>
            <a:off x="1799692" y="6381328"/>
            <a:ext cx="378042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>
            <a:endCxn id="6" idx="4"/>
          </p:cNvCxnSpPr>
          <p:nvPr/>
        </p:nvCxnSpPr>
        <p:spPr>
          <a:xfrm flipV="1">
            <a:off x="1799692" y="3201355"/>
            <a:ext cx="0" cy="317997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5329342" y="544522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TT</a:t>
            </a:r>
            <a:endParaRPr lang="en-US" dirty="0"/>
          </a:p>
        </p:txBody>
      </p:sp>
      <p:sp>
        <p:nvSpPr>
          <p:cNvPr id="48" name="Ellipse 47"/>
          <p:cNvSpPr/>
          <p:nvPr/>
        </p:nvSpPr>
        <p:spPr>
          <a:xfrm>
            <a:off x="2123728" y="4661089"/>
            <a:ext cx="216024" cy="266269"/>
          </a:xfrm>
          <a:prstGeom prst="ellips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Connecteur droit 53"/>
          <p:cNvCxnSpPr>
            <a:endCxn id="43" idx="0"/>
          </p:cNvCxnSpPr>
          <p:nvPr/>
        </p:nvCxnSpPr>
        <p:spPr>
          <a:xfrm>
            <a:off x="2347392" y="4792867"/>
            <a:ext cx="144016" cy="11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>
            <a:endCxn id="7179" idx="1"/>
          </p:cNvCxnSpPr>
          <p:nvPr/>
        </p:nvCxnSpPr>
        <p:spPr>
          <a:xfrm flipV="1">
            <a:off x="2483768" y="5733256"/>
            <a:ext cx="1584176" cy="1275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>
            <a:stCxn id="7179" idx="3"/>
            <a:endCxn id="50" idx="2"/>
          </p:cNvCxnSpPr>
          <p:nvPr/>
        </p:nvCxnSpPr>
        <p:spPr>
          <a:xfrm>
            <a:off x="5220072" y="5733256"/>
            <a:ext cx="612067" cy="3144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689" name="Connecteur droit 242688"/>
          <p:cNvCxnSpPr>
            <a:stCxn id="50" idx="6"/>
          </p:cNvCxnSpPr>
          <p:nvPr/>
        </p:nvCxnSpPr>
        <p:spPr>
          <a:xfrm>
            <a:off x="6444207" y="5736400"/>
            <a:ext cx="28838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693" name="ZoneTexte 242692"/>
          <p:cNvSpPr txBox="1"/>
          <p:nvPr/>
        </p:nvSpPr>
        <p:spPr>
          <a:xfrm>
            <a:off x="3218706" y="2862461"/>
            <a:ext cx="2512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SEA WATER COOLING CIRCUIT</a:t>
            </a:r>
            <a:endParaRPr lang="en-US" sz="12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2" name="ZoneTexte 101"/>
          <p:cNvSpPr txBox="1"/>
          <p:nvPr/>
        </p:nvSpPr>
        <p:spPr>
          <a:xfrm>
            <a:off x="3187272" y="3368025"/>
            <a:ext cx="27083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FRESH WATER COOLING CIRCUIT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1456606" y="2430413"/>
            <a:ext cx="883146" cy="937612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1979712" y="4581128"/>
            <a:ext cx="520811" cy="43204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flipV="1">
            <a:off x="2008287" y="4572744"/>
            <a:ext cx="492236" cy="4404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2483768" y="3607972"/>
            <a:ext cx="4248819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2"/>
          <p:cNvSpPr txBox="1">
            <a:spLocks noChangeArrowheads="1"/>
          </p:cNvSpPr>
          <p:nvPr/>
        </p:nvSpPr>
        <p:spPr bwMode="gray">
          <a:xfrm>
            <a:off x="578396" y="3810"/>
            <a:ext cx="8928992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457200" indent="-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marL="457200" indent="-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</a:defRPr>
            </a:lvl2pPr>
            <a:lvl3pPr marL="457200" indent="-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</a:defRPr>
            </a:lvl3pPr>
            <a:lvl4pPr marL="457200" indent="-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</a:defRPr>
            </a:lvl4pPr>
            <a:lvl5pPr marL="457200" indent="-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</a:defRPr>
            </a:lvl5pPr>
            <a:lvl6pPr marL="914400" indent="-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</a:defRPr>
            </a:lvl6pPr>
            <a:lvl7pPr marL="1371600" indent="-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</a:defRPr>
            </a:lvl7pPr>
            <a:lvl8pPr marL="1828800" indent="-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</a:defRPr>
            </a:lvl8pPr>
            <a:lvl9pPr marL="2286000" indent="-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Arial" charset="0"/>
              </a:defRPr>
            </a:lvl9pPr>
          </a:lstStyle>
          <a:p>
            <a:pPr marL="0" indent="0"/>
            <a:r>
              <a:rPr lang="en-US" dirty="0" err="1" smtClean="0"/>
              <a:t>Optimisation</a:t>
            </a:r>
            <a:r>
              <a:rPr lang="en-US" dirty="0" smtClean="0"/>
              <a:t> of the cooling system </a:t>
            </a:r>
          </a:p>
          <a:p>
            <a:pPr marL="0" indent="0"/>
            <a:r>
              <a:rPr lang="en-US" dirty="0" smtClean="0"/>
              <a:t>with frequency </a:t>
            </a:r>
            <a:r>
              <a:rPr lang="en-US" dirty="0" err="1" smtClean="0"/>
              <a:t>variators</a:t>
            </a:r>
            <a:r>
              <a:rPr lang="en-US" dirty="0" smtClean="0"/>
              <a:t> </a:t>
            </a:r>
            <a:endParaRPr lang="fr-FR" dirty="0" smtClean="0"/>
          </a:p>
        </p:txBody>
      </p:sp>
      <p:pic>
        <p:nvPicPr>
          <p:cNvPr id="53" name="Picture 6" descr="http://www.leyton.com/fr/upload/temoignages/img-20121221100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773" y="1033351"/>
            <a:ext cx="1271052" cy="85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AutoShape 7"/>
          <p:cNvSpPr>
            <a:spLocks noChangeArrowheads="1"/>
          </p:cNvSpPr>
          <p:nvPr/>
        </p:nvSpPr>
        <p:spPr bwMode="auto">
          <a:xfrm rot="20450108">
            <a:off x="857521" y="2234476"/>
            <a:ext cx="6507711" cy="87478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7F44C6">
                  <a:shade val="30000"/>
                  <a:satMod val="115000"/>
                </a:srgbClr>
              </a:gs>
              <a:gs pos="50000">
                <a:srgbClr val="7F44C6">
                  <a:shade val="67500"/>
                  <a:satMod val="115000"/>
                </a:srgbClr>
              </a:gs>
              <a:gs pos="100000">
                <a:srgbClr val="7F44C6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lIns="73025" tIns="91440" rIns="73025" bIns="91440" anchor="ctr" anchorCtr="1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fr-FR" sz="2400" dirty="0" err="1" smtClean="0">
                <a:solidFill>
                  <a:srgbClr val="FFFFFF"/>
                </a:solidFill>
                <a:latin typeface="Century Gothic" pitchFamily="34" charset="0"/>
              </a:rPr>
              <a:t>Potential</a:t>
            </a:r>
            <a:r>
              <a:rPr lang="fr-FR" sz="2400" dirty="0" smtClean="0">
                <a:solidFill>
                  <a:srgbClr val="FFFFFF"/>
                </a:solidFill>
                <a:latin typeface="Century Gothic" pitchFamily="34" charset="0"/>
              </a:rPr>
              <a:t> </a:t>
            </a:r>
            <a:r>
              <a:rPr lang="fr-FR" sz="2400" dirty="0" err="1" smtClean="0">
                <a:solidFill>
                  <a:srgbClr val="FFFFFF"/>
                </a:solidFill>
                <a:latin typeface="Century Gothic" pitchFamily="34" charset="0"/>
              </a:rPr>
              <a:t>electrical</a:t>
            </a:r>
            <a:r>
              <a:rPr lang="fr-FR" sz="2400" dirty="0" smtClean="0">
                <a:solidFill>
                  <a:srgbClr val="FFFFFF"/>
                </a:solidFill>
                <a:latin typeface="Century Gothic" pitchFamily="34" charset="0"/>
              </a:rPr>
              <a:t> power </a:t>
            </a:r>
            <a:r>
              <a:rPr lang="fr-FR" sz="2400" dirty="0" err="1" smtClean="0">
                <a:solidFill>
                  <a:srgbClr val="FFFFFF"/>
                </a:solidFill>
                <a:latin typeface="Century Gothic" pitchFamily="34" charset="0"/>
              </a:rPr>
              <a:t>saving</a:t>
            </a:r>
            <a:r>
              <a:rPr lang="fr-FR" sz="2400" dirty="0" smtClean="0">
                <a:solidFill>
                  <a:srgbClr val="FFFFFF"/>
                </a:solidFill>
                <a:latin typeface="Century Gothic" pitchFamily="34" charset="0"/>
              </a:rPr>
              <a:t> of</a:t>
            </a:r>
            <a:r>
              <a:rPr lang="fr-FR" sz="2400" b="1" dirty="0" smtClean="0">
                <a:solidFill>
                  <a:srgbClr val="FFFFFF"/>
                </a:solidFill>
                <a:latin typeface="Century Gothic" pitchFamily="34" charset="0"/>
              </a:rPr>
              <a:t>  -70 % !</a:t>
            </a:r>
            <a:endParaRPr lang="en-US" sz="2400" b="1" dirty="0" smtClean="0">
              <a:solidFill>
                <a:srgbClr val="FFFFF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81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821" name="Rectangle 5"/>
          <p:cNvSpPr>
            <a:spLocks noChangeArrowheads="1"/>
          </p:cNvSpPr>
          <p:nvPr/>
        </p:nvSpPr>
        <p:spPr bwMode="auto">
          <a:xfrm>
            <a:off x="4699000" y="3314700"/>
            <a:ext cx="40703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lnSpc>
                <a:spcPct val="90000"/>
              </a:lnSpc>
              <a:buClr>
                <a:srgbClr val="B0002D"/>
              </a:buClr>
              <a:buSzPct val="85000"/>
              <a:buFont typeface="Arial" charset="0"/>
              <a:buNone/>
              <a:defRPr/>
            </a:pPr>
            <a:endParaRPr lang="fr-FR" dirty="0">
              <a:solidFill>
                <a:srgbClr val="14293F">
                  <a:lumMod val="90000"/>
                  <a:lumOff val="10000"/>
                </a:srgbClr>
              </a:solidFill>
              <a:latin typeface="Century Gothic"/>
              <a:cs typeface="Century Gothic"/>
            </a:endParaRP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-441393" y="3147497"/>
            <a:ext cx="9345363" cy="1180405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Arial" pitchFamily="34" charset="0"/>
              <a:buNone/>
              <a:defRPr sz="2800" b="1">
                <a:solidFill>
                  <a:srgbClr val="1E3E5F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/>
                <a:ea typeface="MS PGothic" pitchFamily="34" charset="-128"/>
                <a:cs typeface="Century Gothic"/>
              </a:defRPr>
            </a:lvl1pPr>
            <a:lvl2pPr marL="712788" indent="-169863" algn="just" rtl="0" eaLnBrk="0" fontAlgn="base" hangingPunct="0">
              <a:lnSpc>
                <a:spcPct val="50000"/>
              </a:lnSpc>
              <a:spcBef>
                <a:spcPct val="70000"/>
              </a:spcBef>
              <a:spcAft>
                <a:spcPct val="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>
                <a:solidFill>
                  <a:srgbClr val="1E3E5F"/>
                </a:solidFill>
                <a:latin typeface="Century Gothic"/>
                <a:ea typeface="MS PGothic" pitchFamily="34" charset="-128"/>
                <a:cs typeface="Century Gothic"/>
              </a:defRPr>
            </a:lvl2pPr>
            <a:lvl3pPr marL="1169988" indent="-180975" algn="just" rtl="0" eaLnBrk="0" fontAlgn="base" hangingPunct="0">
              <a:lnSpc>
                <a:spcPct val="50000"/>
              </a:lnSpc>
              <a:spcBef>
                <a:spcPct val="70000"/>
              </a:spcBef>
              <a:spcAft>
                <a:spcPct val="0"/>
              </a:spcAft>
              <a:buClr>
                <a:srgbClr val="8000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1E3E5F"/>
                </a:solidFill>
                <a:latin typeface="Century Gothic"/>
                <a:ea typeface="MS PGothic" pitchFamily="34" charset="-128"/>
                <a:cs typeface="Century Gothic"/>
              </a:defRPr>
            </a:lvl3pPr>
            <a:lvl4pPr marL="1520825" indent="-180975" algn="l" rtl="0" eaLnBrk="0" fontAlgn="base" hangingPunct="0">
              <a:lnSpc>
                <a:spcPct val="50000"/>
              </a:lnSpc>
              <a:spcBef>
                <a:spcPct val="70000"/>
              </a:spcBef>
              <a:spcAft>
                <a:spcPct val="0"/>
              </a:spcAft>
              <a:buClr>
                <a:srgbClr val="80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1E3E5F"/>
                </a:solidFill>
                <a:latin typeface="Century Gothic"/>
                <a:ea typeface="MS PGothic" pitchFamily="34" charset="-128"/>
                <a:cs typeface="Century Gothic"/>
              </a:defRPr>
            </a:lvl4pPr>
            <a:lvl5pPr marL="1457325" indent="-314325" algn="l" rtl="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rgbClr val="1E3E5F"/>
                </a:solidFill>
                <a:latin typeface="Century Gothic"/>
                <a:ea typeface="MS PGothic" pitchFamily="34" charset="-128"/>
                <a:cs typeface="Century Gothic"/>
              </a:defRPr>
            </a:lvl5pPr>
            <a:lvl6pPr marL="1914525" indent="-314325" algn="l" rtl="0"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71725" indent="-314325" algn="l" rtl="0"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828925" indent="-314325" algn="l" rtl="0"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86125" indent="-314325" algn="l" rtl="0"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20000"/>
              </a:lnSpc>
              <a:buClr>
                <a:srgbClr val="B0002D"/>
              </a:buClr>
              <a:defRPr/>
            </a:pPr>
            <a:r>
              <a:rPr lang="en-US" sz="3000" kern="0" dirty="0" smtClean="0"/>
              <a:t>CASE STUDY 3</a:t>
            </a:r>
          </a:p>
          <a:p>
            <a:pPr algn="just">
              <a:lnSpc>
                <a:spcPct val="120000"/>
              </a:lnSpc>
              <a:buClr>
                <a:srgbClr val="B0002D"/>
              </a:buClr>
              <a:defRPr/>
            </a:pPr>
            <a:r>
              <a:rPr lang="en-US" sz="3000" kern="0" dirty="0"/>
              <a:t>	</a:t>
            </a:r>
            <a:r>
              <a:rPr lang="en-US" sz="3000" kern="0" dirty="0" smtClean="0"/>
              <a:t>			</a:t>
            </a:r>
            <a:endParaRPr lang="en-US" sz="3000" kern="0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"/>
            <a:ext cx="274955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86023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101600"/>
            <a:ext cx="8486638" cy="6540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fr-FR" dirty="0" smtClean="0">
                <a:latin typeface="Century Gothic" pitchFamily="34" charset="0"/>
              </a:rPr>
              <a:t>                          </a:t>
            </a:r>
            <a:r>
              <a:rPr lang="fr-FR" dirty="0" err="1" smtClean="0">
                <a:latin typeface="Century Gothic" pitchFamily="34" charset="0"/>
              </a:rPr>
              <a:t>What</a:t>
            </a:r>
            <a:r>
              <a:rPr lang="fr-FR" dirty="0" smtClean="0">
                <a:latin typeface="Century Gothic" pitchFamily="34" charset="0"/>
              </a:rPr>
              <a:t> </a:t>
            </a:r>
            <a:r>
              <a:rPr lang="fr-FR" dirty="0" err="1" smtClean="0">
                <a:latin typeface="Century Gothic" pitchFamily="34" charset="0"/>
              </a:rPr>
              <a:t>is</a:t>
            </a:r>
            <a:r>
              <a:rPr lang="fr-FR" dirty="0" smtClean="0">
                <a:latin typeface="Century Gothic" pitchFamily="34" charset="0"/>
              </a:rPr>
              <a:t> </a:t>
            </a:r>
            <a:r>
              <a:rPr lang="fr-FR" u="sng" dirty="0" smtClean="0">
                <a:latin typeface="Century Gothic" pitchFamily="34" charset="0"/>
              </a:rPr>
              <a:t>NOT</a:t>
            </a:r>
            <a:r>
              <a:rPr lang="fr-FR" dirty="0" smtClean="0">
                <a:latin typeface="Century Gothic" pitchFamily="34" charset="0"/>
              </a:rPr>
              <a:t> </a:t>
            </a:r>
            <a:r>
              <a:rPr lang="fr-FR" dirty="0" err="1" smtClean="0">
                <a:latin typeface="Century Gothic" pitchFamily="34" charset="0"/>
              </a:rPr>
              <a:t>sutsainable</a:t>
            </a:r>
            <a:r>
              <a:rPr lang="fr-FR" dirty="0" smtClean="0">
                <a:latin typeface="Century Gothic" pitchFamily="34" charset="0"/>
              </a:rPr>
              <a:t> !!</a:t>
            </a:r>
          </a:p>
        </p:txBody>
      </p:sp>
      <p:sp>
        <p:nvSpPr>
          <p:cNvPr id="6149" name="Line 4"/>
          <p:cNvSpPr>
            <a:spLocks noChangeShapeType="1"/>
          </p:cNvSpPr>
          <p:nvPr/>
        </p:nvSpPr>
        <p:spPr bwMode="gray">
          <a:xfrm>
            <a:off x="3703638" y="29718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Line 5"/>
          <p:cNvSpPr>
            <a:spLocks noChangeShapeType="1"/>
          </p:cNvSpPr>
          <p:nvPr/>
        </p:nvSpPr>
        <p:spPr bwMode="gray">
          <a:xfrm>
            <a:off x="3703638" y="29718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6"/>
          <p:cNvSpPr>
            <a:spLocks noChangeShapeType="1"/>
          </p:cNvSpPr>
          <p:nvPr/>
        </p:nvSpPr>
        <p:spPr bwMode="gray">
          <a:xfrm>
            <a:off x="3703638" y="29718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Rectangle 1"/>
          <p:cNvSpPr>
            <a:spLocks noChangeArrowheads="1"/>
          </p:cNvSpPr>
          <p:nvPr/>
        </p:nvSpPr>
        <p:spPr bwMode="auto">
          <a:xfrm>
            <a:off x="577850" y="42926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  <a:buFontTx/>
              <a:buChar char="•"/>
            </a:pP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4482" y="1197274"/>
            <a:ext cx="8558213" cy="5199063"/>
          </a:xfrm>
        </p:spPr>
        <p:txBody>
          <a:bodyPr/>
          <a:lstStyle/>
          <a:p>
            <a:r>
              <a:rPr lang="de-DE" sz="2400" dirty="0" smtClean="0"/>
              <a:t>If  every second around 1000 </a:t>
            </a:r>
            <a:r>
              <a:rPr lang="de-DE" sz="2400" dirty="0"/>
              <a:t>t </a:t>
            </a:r>
            <a:r>
              <a:rPr lang="de-DE" sz="2400" dirty="0" smtClean="0"/>
              <a:t>ground soil sweeped off</a:t>
            </a:r>
            <a:endParaRPr lang="de-DE" sz="2400" dirty="0"/>
          </a:p>
          <a:p>
            <a:r>
              <a:rPr lang="de-DE" sz="2400" dirty="0" smtClean="0"/>
              <a:t>if the foreststand of the earth every second decreases of about 3000 m² </a:t>
            </a:r>
          </a:p>
          <a:p>
            <a:r>
              <a:rPr lang="de-DE" sz="2400" dirty="0" smtClean="0"/>
              <a:t>if we eliminate daily </a:t>
            </a:r>
            <a:r>
              <a:rPr lang="de-DE" sz="2400" dirty="0"/>
              <a:t>10 bis 50 </a:t>
            </a:r>
            <a:r>
              <a:rPr lang="de-DE" sz="2400" dirty="0" smtClean="0"/>
              <a:t>animal- </a:t>
            </a:r>
            <a:r>
              <a:rPr lang="de-DE" sz="2400" dirty="0"/>
              <a:t>a</a:t>
            </a:r>
            <a:r>
              <a:rPr lang="de-DE" sz="2400" dirty="0" smtClean="0"/>
              <a:t>nd plantspecies</a:t>
            </a:r>
          </a:p>
          <a:p>
            <a:r>
              <a:rPr lang="de-DE" sz="2400" dirty="0" smtClean="0"/>
              <a:t>If we blow every second around </a:t>
            </a:r>
            <a:r>
              <a:rPr lang="de-DE" sz="2400" dirty="0"/>
              <a:t>1000 t </a:t>
            </a:r>
            <a:r>
              <a:rPr lang="de-DE" sz="2400" dirty="0" smtClean="0"/>
              <a:t>greenhouse gas into the air</a:t>
            </a:r>
            <a:endParaRPr lang="en-US" sz="2400" dirty="0"/>
          </a:p>
          <a:p>
            <a:r>
              <a:rPr lang="de-DE" sz="2400" dirty="0" smtClean="0"/>
              <a:t>If a quarter of humanity is responsible for three-quarter of the global C</a:t>
            </a:r>
            <a:r>
              <a:rPr lang="en-US" sz="2400" dirty="0" smtClean="0"/>
              <a:t>O2- emissions and</a:t>
            </a:r>
            <a:r>
              <a:rPr lang="en-US" sz="2400" dirty="0"/>
              <a:t> </a:t>
            </a:r>
            <a:r>
              <a:rPr lang="de-DE" sz="2400" dirty="0" smtClean="0"/>
              <a:t>ca</a:t>
            </a:r>
            <a:r>
              <a:rPr lang="de-DE" sz="2400" dirty="0"/>
              <a:t>. 80 % </a:t>
            </a:r>
            <a:r>
              <a:rPr lang="de-DE" sz="2400" dirty="0" smtClean="0"/>
              <a:t>of existing Ressources consumed</a:t>
            </a:r>
            <a:endParaRPr lang="de-DE" sz="2400" dirty="0"/>
          </a:p>
          <a:p>
            <a:r>
              <a:rPr lang="de-DE" sz="2400" dirty="0" smtClean="0"/>
              <a:t>if </a:t>
            </a:r>
            <a:r>
              <a:rPr lang="de-DE" sz="2400" dirty="0"/>
              <a:t>10-20 % </a:t>
            </a:r>
            <a:r>
              <a:rPr lang="de-DE" sz="2400" dirty="0" smtClean="0"/>
              <a:t>Rich </a:t>
            </a:r>
            <a:r>
              <a:rPr lang="de-DE" sz="2400" dirty="0"/>
              <a:t>80- 90 % P</a:t>
            </a:r>
            <a:r>
              <a:rPr lang="de-DE" sz="2400" dirty="0" smtClean="0"/>
              <a:t>oor people faced to each other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785463" y="6180893"/>
            <a:ext cx="11272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Source „BAUM e.v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2137102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51395" y="1090613"/>
            <a:ext cx="4233292" cy="5199063"/>
          </a:xfrm>
        </p:spPr>
        <p:txBody>
          <a:bodyPr/>
          <a:lstStyle/>
          <a:p>
            <a:r>
              <a:rPr lang="fr-FR" sz="1800" dirty="0" err="1" smtClean="0"/>
              <a:t>Pre</a:t>
            </a:r>
            <a:r>
              <a:rPr lang="fr-FR" sz="1800" dirty="0" smtClean="0"/>
              <a:t> </a:t>
            </a:r>
            <a:r>
              <a:rPr lang="fr-FR" sz="1800" dirty="0" err="1" smtClean="0"/>
              <a:t>requested</a:t>
            </a:r>
            <a:r>
              <a:rPr lang="fr-FR" sz="1800" dirty="0" smtClean="0"/>
              <a:t> conditions:</a:t>
            </a:r>
          </a:p>
          <a:p>
            <a:pPr lvl="1"/>
            <a:r>
              <a:rPr lang="fr-FR" sz="1600" dirty="0" smtClean="0"/>
              <a:t>The original </a:t>
            </a:r>
            <a:r>
              <a:rPr lang="fr-FR" sz="1600" dirty="0" err="1" smtClean="0"/>
              <a:t>bulbous</a:t>
            </a:r>
            <a:r>
              <a:rPr lang="fr-FR" sz="1600" dirty="0" smtClean="0"/>
              <a:t> </a:t>
            </a:r>
            <a:r>
              <a:rPr lang="fr-FR" sz="1600" dirty="0" err="1" smtClean="0"/>
              <a:t>bow</a:t>
            </a:r>
            <a:r>
              <a:rPr lang="fr-FR" sz="1600" dirty="0" smtClean="0"/>
              <a:t> must have been </a:t>
            </a:r>
            <a:r>
              <a:rPr lang="fr-FR" sz="1600" dirty="0" err="1" smtClean="0"/>
              <a:t>optimised</a:t>
            </a:r>
            <a:r>
              <a:rPr lang="fr-FR" sz="1600" dirty="0" smtClean="0"/>
              <a:t> for high speed and </a:t>
            </a:r>
            <a:r>
              <a:rPr lang="fr-FR" sz="1600" dirty="0" err="1" smtClean="0"/>
              <a:t>loaded</a:t>
            </a:r>
            <a:r>
              <a:rPr lang="fr-FR" sz="1600" dirty="0" smtClean="0"/>
              <a:t> </a:t>
            </a:r>
            <a:r>
              <a:rPr lang="fr-FR" sz="1600" dirty="0" err="1" smtClean="0"/>
              <a:t>draft</a:t>
            </a:r>
            <a:endParaRPr lang="fr-FR" sz="1600" dirty="0" smtClean="0"/>
          </a:p>
          <a:p>
            <a:pPr lvl="1"/>
            <a:r>
              <a:rPr lang="fr-FR" sz="1600" dirty="0" smtClean="0"/>
              <a:t>The slow </a:t>
            </a:r>
            <a:r>
              <a:rPr lang="fr-FR" sz="1600" dirty="0" err="1" smtClean="0"/>
              <a:t>steaming</a:t>
            </a:r>
            <a:r>
              <a:rPr lang="fr-FR" sz="1600" dirty="0" smtClean="0"/>
              <a:t> </a:t>
            </a:r>
            <a:r>
              <a:rPr lang="fr-FR" sz="1600" dirty="0" err="1" smtClean="0"/>
              <a:t>operations</a:t>
            </a:r>
            <a:r>
              <a:rPr lang="fr-FR" sz="1600" dirty="0" smtClean="0"/>
              <a:t> must </a:t>
            </a:r>
            <a:r>
              <a:rPr lang="fr-FR" sz="1600" dirty="0" err="1" smtClean="0"/>
              <a:t>be</a:t>
            </a:r>
            <a:r>
              <a:rPr lang="fr-FR" sz="1600" dirty="0" smtClean="0"/>
              <a:t> </a:t>
            </a:r>
            <a:r>
              <a:rPr lang="fr-FR" sz="1600" dirty="0" err="1" smtClean="0"/>
              <a:t>drastically</a:t>
            </a:r>
            <a:r>
              <a:rPr lang="fr-FR" sz="1600" dirty="0" smtClean="0"/>
              <a:t> </a:t>
            </a:r>
            <a:r>
              <a:rPr lang="fr-FR" sz="1600" dirty="0" err="1" smtClean="0"/>
              <a:t>different</a:t>
            </a:r>
            <a:r>
              <a:rPr lang="fr-FR" sz="1600" dirty="0" smtClean="0"/>
              <a:t> </a:t>
            </a:r>
            <a:r>
              <a:rPr lang="fr-FR" sz="1600" dirty="0" err="1" smtClean="0"/>
              <a:t>from</a:t>
            </a:r>
            <a:r>
              <a:rPr lang="fr-FR" sz="1600" dirty="0" smtClean="0"/>
              <a:t> </a:t>
            </a:r>
            <a:r>
              <a:rPr lang="fr-FR" sz="1600" dirty="0" err="1" smtClean="0"/>
              <a:t>previous</a:t>
            </a:r>
            <a:r>
              <a:rPr lang="fr-FR" sz="1600" dirty="0" smtClean="0"/>
              <a:t> </a:t>
            </a:r>
            <a:r>
              <a:rPr lang="fr-FR" sz="1600" dirty="0" err="1" smtClean="0"/>
              <a:t>ones</a:t>
            </a:r>
            <a:r>
              <a:rPr lang="fr-FR" sz="1600" dirty="0" smtClean="0"/>
              <a:t> (</a:t>
            </a:r>
            <a:r>
              <a:rPr lang="fr-FR" sz="1600" dirty="0" err="1" smtClean="0"/>
              <a:t>draft</a:t>
            </a:r>
            <a:r>
              <a:rPr lang="fr-FR" sz="1600" dirty="0" smtClean="0"/>
              <a:t> and speed)</a:t>
            </a:r>
          </a:p>
          <a:p>
            <a:r>
              <a:rPr lang="fr-FR" sz="1800" dirty="0" smtClean="0"/>
              <a:t>In </a:t>
            </a:r>
            <a:r>
              <a:rPr lang="fr-FR" sz="1800" dirty="0" err="1" smtClean="0"/>
              <a:t>that</a:t>
            </a:r>
            <a:r>
              <a:rPr lang="fr-FR" sz="1800" dirty="0" smtClean="0"/>
              <a:t> conditions </a:t>
            </a:r>
            <a:r>
              <a:rPr lang="fr-FR" sz="1800" dirty="0" err="1" smtClean="0"/>
              <a:t>significant</a:t>
            </a:r>
            <a:r>
              <a:rPr lang="fr-FR" sz="1800" dirty="0" smtClean="0"/>
              <a:t> gains are </a:t>
            </a:r>
            <a:r>
              <a:rPr lang="fr-FR" sz="1800" dirty="0" err="1" smtClean="0"/>
              <a:t>obtained</a:t>
            </a:r>
            <a:r>
              <a:rPr lang="fr-FR" sz="1800" dirty="0"/>
              <a:t> </a:t>
            </a:r>
            <a:r>
              <a:rPr lang="fr-FR" sz="1800" dirty="0" smtClean="0"/>
              <a:t>(-10%) on a large range of the </a:t>
            </a:r>
            <a:r>
              <a:rPr lang="fr-FR" sz="1800" dirty="0" err="1" smtClean="0"/>
              <a:t>operational</a:t>
            </a:r>
            <a:r>
              <a:rPr lang="fr-FR" sz="1800" dirty="0" smtClean="0"/>
              <a:t> speeds.</a:t>
            </a:r>
          </a:p>
          <a:p>
            <a:r>
              <a:rPr lang="fr-FR" sz="1800" dirty="0" smtClean="0"/>
              <a:t>A large </a:t>
            </a:r>
            <a:r>
              <a:rPr lang="fr-FR" sz="1800" dirty="0" err="1" smtClean="0"/>
              <a:t>number</a:t>
            </a:r>
            <a:r>
              <a:rPr lang="fr-FR" sz="1800" dirty="0" smtClean="0"/>
              <a:t> of </a:t>
            </a:r>
            <a:r>
              <a:rPr lang="fr-FR" sz="1800" dirty="0" err="1" smtClean="0"/>
              <a:t>numerical</a:t>
            </a:r>
            <a:r>
              <a:rPr lang="fr-FR" sz="1800" dirty="0" smtClean="0"/>
              <a:t> </a:t>
            </a:r>
            <a:r>
              <a:rPr lang="fr-FR" sz="1800" dirty="0" err="1" smtClean="0"/>
              <a:t>calculations</a:t>
            </a:r>
            <a:r>
              <a:rPr lang="fr-FR" sz="1800" dirty="0" smtClean="0"/>
              <a:t> </a:t>
            </a:r>
            <a:r>
              <a:rPr lang="fr-FR" sz="1800" dirty="0" err="1" smtClean="0"/>
              <a:t>can</a:t>
            </a:r>
            <a:r>
              <a:rPr lang="fr-FR" sz="1800" dirty="0" smtClean="0"/>
              <a:t> </a:t>
            </a:r>
            <a:r>
              <a:rPr lang="fr-FR" sz="1800" dirty="0" err="1" smtClean="0"/>
              <a:t>be</a:t>
            </a:r>
            <a:r>
              <a:rPr lang="fr-FR" sz="1800" dirty="0" smtClean="0"/>
              <a:t> </a:t>
            </a:r>
            <a:r>
              <a:rPr lang="fr-FR" sz="1800" dirty="0" err="1" smtClean="0"/>
              <a:t>done</a:t>
            </a:r>
            <a:r>
              <a:rPr lang="fr-FR" sz="1800" dirty="0" smtClean="0"/>
              <a:t> for </a:t>
            </a:r>
            <a:r>
              <a:rPr lang="fr-FR" sz="1800" dirty="0" err="1" smtClean="0"/>
              <a:t>different</a:t>
            </a:r>
            <a:r>
              <a:rPr lang="fr-FR" sz="1800" dirty="0" smtClean="0"/>
              <a:t> </a:t>
            </a:r>
            <a:r>
              <a:rPr lang="fr-FR" sz="1800" dirty="0" err="1" smtClean="0"/>
              <a:t>parameters</a:t>
            </a:r>
            <a:r>
              <a:rPr lang="fr-FR" sz="1800" dirty="0" smtClean="0"/>
              <a:t> variations (</a:t>
            </a:r>
            <a:r>
              <a:rPr lang="fr-FR" sz="1800" dirty="0" err="1" smtClean="0"/>
              <a:t>hundreds</a:t>
            </a:r>
            <a:r>
              <a:rPr lang="fr-FR" sz="1800" dirty="0" smtClean="0"/>
              <a:t>) </a:t>
            </a:r>
          </a:p>
          <a:p>
            <a:endParaRPr lang="fr-FR" dirty="0"/>
          </a:p>
        </p:txBody>
      </p:sp>
      <p:pic>
        <p:nvPicPr>
          <p:cNvPr id="227738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7378700" y="255588"/>
            <a:ext cx="914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17" name="Groupe 16"/>
          <p:cNvGrpSpPr/>
          <p:nvPr/>
        </p:nvGrpSpPr>
        <p:grpSpPr>
          <a:xfrm>
            <a:off x="4484687" y="1090613"/>
            <a:ext cx="4481513" cy="3690937"/>
            <a:chOff x="4484687" y="1090613"/>
            <a:chExt cx="4481513" cy="3690937"/>
          </a:xfrm>
        </p:grpSpPr>
        <p:sp>
          <p:nvSpPr>
            <p:cNvPr id="18" name="Rectangle 92"/>
            <p:cNvSpPr>
              <a:spLocks noChangeArrowheads="1"/>
            </p:cNvSpPr>
            <p:nvPr/>
          </p:nvSpPr>
          <p:spPr bwMode="auto">
            <a:xfrm>
              <a:off x="4484687" y="4456113"/>
              <a:ext cx="157163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9" name="Group 149"/>
            <p:cNvGrpSpPr>
              <a:grpSpLocks/>
            </p:cNvGrpSpPr>
            <p:nvPr/>
          </p:nvGrpSpPr>
          <p:grpSpPr bwMode="auto">
            <a:xfrm>
              <a:off x="4746625" y="1171575"/>
              <a:ext cx="2284413" cy="3343275"/>
              <a:chOff x="2990" y="738"/>
              <a:chExt cx="1439" cy="2106"/>
            </a:xfrm>
          </p:grpSpPr>
          <p:sp>
            <p:nvSpPr>
              <p:cNvPr id="33" name="Rectangle 94"/>
              <p:cNvSpPr>
                <a:spLocks noChangeArrowheads="1"/>
              </p:cNvSpPr>
              <p:nvPr/>
            </p:nvSpPr>
            <p:spPr bwMode="auto">
              <a:xfrm>
                <a:off x="3214" y="2746"/>
                <a:ext cx="600" cy="38"/>
              </a:xfrm>
              <a:prstGeom prst="rect">
                <a:avLst/>
              </a:prstGeom>
              <a:solidFill>
                <a:srgbClr val="3366FF"/>
              </a:solidFill>
              <a:ln w="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" name="Rectangle 95"/>
              <p:cNvSpPr>
                <a:spLocks noChangeArrowheads="1"/>
              </p:cNvSpPr>
              <p:nvPr/>
            </p:nvSpPr>
            <p:spPr bwMode="auto">
              <a:xfrm>
                <a:off x="3214" y="2403"/>
                <a:ext cx="600" cy="343"/>
              </a:xfrm>
              <a:prstGeom prst="rect">
                <a:avLst/>
              </a:prstGeom>
              <a:solidFill>
                <a:srgbClr val="339966"/>
              </a:solidFill>
              <a:ln w="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" name="Rectangle 96"/>
              <p:cNvSpPr>
                <a:spLocks noChangeArrowheads="1"/>
              </p:cNvSpPr>
              <p:nvPr/>
            </p:nvSpPr>
            <p:spPr bwMode="auto">
              <a:xfrm>
                <a:off x="3214" y="2037"/>
                <a:ext cx="600" cy="366"/>
              </a:xfrm>
              <a:prstGeom prst="rect">
                <a:avLst/>
              </a:prstGeom>
              <a:solidFill>
                <a:srgbClr val="FF9900"/>
              </a:solidFill>
              <a:ln w="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" name="Rectangle 97"/>
              <p:cNvSpPr>
                <a:spLocks noChangeArrowheads="1"/>
              </p:cNvSpPr>
              <p:nvPr/>
            </p:nvSpPr>
            <p:spPr bwMode="auto">
              <a:xfrm>
                <a:off x="3214" y="1903"/>
                <a:ext cx="600" cy="134"/>
              </a:xfrm>
              <a:prstGeom prst="rect">
                <a:avLst/>
              </a:prstGeom>
              <a:solidFill>
                <a:srgbClr val="FF0000"/>
              </a:solidFill>
              <a:ln w="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" name="Rectangle 98"/>
              <p:cNvSpPr>
                <a:spLocks noChangeArrowheads="1"/>
              </p:cNvSpPr>
              <p:nvPr/>
            </p:nvSpPr>
            <p:spPr bwMode="auto">
              <a:xfrm>
                <a:off x="3214" y="1865"/>
                <a:ext cx="600" cy="38"/>
              </a:xfrm>
              <a:prstGeom prst="rect">
                <a:avLst/>
              </a:prstGeom>
              <a:solidFill>
                <a:srgbClr val="3366FF"/>
              </a:solidFill>
              <a:ln w="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Rectangle 99"/>
              <p:cNvSpPr>
                <a:spLocks noChangeArrowheads="1"/>
              </p:cNvSpPr>
              <p:nvPr/>
            </p:nvSpPr>
            <p:spPr bwMode="auto">
              <a:xfrm>
                <a:off x="3214" y="1679"/>
                <a:ext cx="600" cy="186"/>
              </a:xfrm>
              <a:prstGeom prst="rect">
                <a:avLst/>
              </a:prstGeom>
              <a:solidFill>
                <a:srgbClr val="339966"/>
              </a:solidFill>
              <a:ln w="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Rectangle 100"/>
              <p:cNvSpPr>
                <a:spLocks noChangeArrowheads="1"/>
              </p:cNvSpPr>
              <p:nvPr/>
            </p:nvSpPr>
            <p:spPr bwMode="auto">
              <a:xfrm>
                <a:off x="3214" y="1499"/>
                <a:ext cx="600" cy="180"/>
              </a:xfrm>
              <a:prstGeom prst="rect">
                <a:avLst/>
              </a:prstGeom>
              <a:solidFill>
                <a:srgbClr val="FF9900"/>
              </a:solidFill>
              <a:ln w="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Rectangle 101"/>
              <p:cNvSpPr>
                <a:spLocks noChangeArrowheads="1"/>
              </p:cNvSpPr>
              <p:nvPr/>
            </p:nvSpPr>
            <p:spPr bwMode="auto">
              <a:xfrm>
                <a:off x="3214" y="1432"/>
                <a:ext cx="600" cy="67"/>
              </a:xfrm>
              <a:prstGeom prst="rect">
                <a:avLst/>
              </a:prstGeom>
              <a:solidFill>
                <a:srgbClr val="FF0000"/>
              </a:solidFill>
              <a:ln w="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Rectangle 102"/>
              <p:cNvSpPr>
                <a:spLocks noChangeArrowheads="1"/>
              </p:cNvSpPr>
              <p:nvPr/>
            </p:nvSpPr>
            <p:spPr bwMode="auto">
              <a:xfrm>
                <a:off x="3214" y="1417"/>
                <a:ext cx="600" cy="15"/>
              </a:xfrm>
              <a:prstGeom prst="rect">
                <a:avLst/>
              </a:prstGeom>
              <a:solidFill>
                <a:srgbClr val="3366FF"/>
              </a:solidFill>
              <a:ln w="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Rectangle 103"/>
              <p:cNvSpPr>
                <a:spLocks noChangeArrowheads="1"/>
              </p:cNvSpPr>
              <p:nvPr/>
            </p:nvSpPr>
            <p:spPr bwMode="auto">
              <a:xfrm>
                <a:off x="3214" y="1283"/>
                <a:ext cx="600" cy="134"/>
              </a:xfrm>
              <a:prstGeom prst="rect">
                <a:avLst/>
              </a:prstGeom>
              <a:solidFill>
                <a:srgbClr val="339966"/>
              </a:solidFill>
              <a:ln w="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" name="Rectangle 104"/>
              <p:cNvSpPr>
                <a:spLocks noChangeArrowheads="1"/>
              </p:cNvSpPr>
              <p:nvPr/>
            </p:nvSpPr>
            <p:spPr bwMode="auto">
              <a:xfrm>
                <a:off x="3214" y="1156"/>
                <a:ext cx="600" cy="127"/>
              </a:xfrm>
              <a:prstGeom prst="rect">
                <a:avLst/>
              </a:prstGeom>
              <a:solidFill>
                <a:srgbClr val="FF9900"/>
              </a:solidFill>
              <a:ln w="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" name="Rectangle 105"/>
              <p:cNvSpPr>
                <a:spLocks noChangeArrowheads="1"/>
              </p:cNvSpPr>
              <p:nvPr/>
            </p:nvSpPr>
            <p:spPr bwMode="auto">
              <a:xfrm>
                <a:off x="3214" y="1118"/>
                <a:ext cx="600" cy="38"/>
              </a:xfrm>
              <a:prstGeom prst="rect">
                <a:avLst/>
              </a:prstGeom>
              <a:solidFill>
                <a:srgbClr val="FF0000"/>
              </a:solidFill>
              <a:ln w="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" name="Rectangle 106"/>
              <p:cNvSpPr>
                <a:spLocks noChangeArrowheads="1"/>
              </p:cNvSpPr>
              <p:nvPr/>
            </p:nvSpPr>
            <p:spPr bwMode="auto">
              <a:xfrm>
                <a:off x="3214" y="1111"/>
                <a:ext cx="600" cy="7"/>
              </a:xfrm>
              <a:prstGeom prst="rect">
                <a:avLst/>
              </a:prstGeom>
              <a:solidFill>
                <a:srgbClr val="3366FF"/>
              </a:solidFill>
              <a:ln w="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" name="Rectangle 107"/>
              <p:cNvSpPr>
                <a:spLocks noChangeArrowheads="1"/>
              </p:cNvSpPr>
              <p:nvPr/>
            </p:nvSpPr>
            <p:spPr bwMode="auto">
              <a:xfrm>
                <a:off x="3214" y="1074"/>
                <a:ext cx="600" cy="37"/>
              </a:xfrm>
              <a:prstGeom prst="rect">
                <a:avLst/>
              </a:prstGeom>
              <a:solidFill>
                <a:srgbClr val="339966"/>
              </a:solidFill>
              <a:ln w="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" name="Rectangle 108"/>
              <p:cNvSpPr>
                <a:spLocks noChangeArrowheads="1"/>
              </p:cNvSpPr>
              <p:nvPr/>
            </p:nvSpPr>
            <p:spPr bwMode="auto">
              <a:xfrm>
                <a:off x="3214" y="1044"/>
                <a:ext cx="600" cy="30"/>
              </a:xfrm>
              <a:prstGeom prst="rect">
                <a:avLst/>
              </a:prstGeom>
              <a:solidFill>
                <a:srgbClr val="FF9900"/>
              </a:solidFill>
              <a:ln w="8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" name="Line 109"/>
              <p:cNvSpPr>
                <a:spLocks noChangeShapeType="1"/>
              </p:cNvSpPr>
              <p:nvPr/>
            </p:nvSpPr>
            <p:spPr bwMode="auto">
              <a:xfrm>
                <a:off x="3214" y="924"/>
                <a:ext cx="0" cy="18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" name="Line 110"/>
              <p:cNvSpPr>
                <a:spLocks noChangeShapeType="1"/>
              </p:cNvSpPr>
              <p:nvPr/>
            </p:nvSpPr>
            <p:spPr bwMode="auto">
              <a:xfrm>
                <a:off x="3192" y="2784"/>
                <a:ext cx="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" name="Line 111"/>
              <p:cNvSpPr>
                <a:spLocks noChangeShapeType="1"/>
              </p:cNvSpPr>
              <p:nvPr/>
            </p:nvSpPr>
            <p:spPr bwMode="auto">
              <a:xfrm>
                <a:off x="3192" y="2597"/>
                <a:ext cx="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" name="Line 112"/>
              <p:cNvSpPr>
                <a:spLocks noChangeShapeType="1"/>
              </p:cNvSpPr>
              <p:nvPr/>
            </p:nvSpPr>
            <p:spPr bwMode="auto">
              <a:xfrm>
                <a:off x="3192" y="2410"/>
                <a:ext cx="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" name="Line 113"/>
              <p:cNvSpPr>
                <a:spLocks noChangeShapeType="1"/>
              </p:cNvSpPr>
              <p:nvPr/>
            </p:nvSpPr>
            <p:spPr bwMode="auto">
              <a:xfrm>
                <a:off x="3192" y="2224"/>
                <a:ext cx="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" name="Line 114"/>
              <p:cNvSpPr>
                <a:spLocks noChangeShapeType="1"/>
              </p:cNvSpPr>
              <p:nvPr/>
            </p:nvSpPr>
            <p:spPr bwMode="auto">
              <a:xfrm>
                <a:off x="3192" y="2037"/>
                <a:ext cx="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" name="Line 115"/>
              <p:cNvSpPr>
                <a:spLocks noChangeShapeType="1"/>
              </p:cNvSpPr>
              <p:nvPr/>
            </p:nvSpPr>
            <p:spPr bwMode="auto">
              <a:xfrm>
                <a:off x="3192" y="1858"/>
                <a:ext cx="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" name="Line 116"/>
              <p:cNvSpPr>
                <a:spLocks noChangeShapeType="1"/>
              </p:cNvSpPr>
              <p:nvPr/>
            </p:nvSpPr>
            <p:spPr bwMode="auto">
              <a:xfrm>
                <a:off x="3192" y="1671"/>
                <a:ext cx="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" name="Line 117"/>
              <p:cNvSpPr>
                <a:spLocks noChangeShapeType="1"/>
              </p:cNvSpPr>
              <p:nvPr/>
            </p:nvSpPr>
            <p:spPr bwMode="auto">
              <a:xfrm>
                <a:off x="3192" y="1484"/>
                <a:ext cx="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" name="Line 118"/>
              <p:cNvSpPr>
                <a:spLocks noChangeShapeType="1"/>
              </p:cNvSpPr>
              <p:nvPr/>
            </p:nvSpPr>
            <p:spPr bwMode="auto">
              <a:xfrm>
                <a:off x="3192" y="1298"/>
                <a:ext cx="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" name="Line 119"/>
              <p:cNvSpPr>
                <a:spLocks noChangeShapeType="1"/>
              </p:cNvSpPr>
              <p:nvPr/>
            </p:nvSpPr>
            <p:spPr bwMode="auto">
              <a:xfrm>
                <a:off x="3192" y="1111"/>
                <a:ext cx="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Line 120"/>
              <p:cNvSpPr>
                <a:spLocks noChangeShapeType="1"/>
              </p:cNvSpPr>
              <p:nvPr/>
            </p:nvSpPr>
            <p:spPr bwMode="auto">
              <a:xfrm>
                <a:off x="3192" y="924"/>
                <a:ext cx="2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" name="Rectangle 121"/>
              <p:cNvSpPr>
                <a:spLocks noChangeArrowheads="1"/>
              </p:cNvSpPr>
              <p:nvPr/>
            </p:nvSpPr>
            <p:spPr bwMode="auto">
              <a:xfrm>
                <a:off x="3080" y="738"/>
                <a:ext cx="1349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Gain total de consommation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Rectangle 122"/>
              <p:cNvSpPr>
                <a:spLocks noChangeArrowheads="1"/>
              </p:cNvSpPr>
              <p:nvPr/>
            </p:nvSpPr>
            <p:spPr bwMode="auto">
              <a:xfrm>
                <a:off x="3402" y="2522"/>
                <a:ext cx="285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15nds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" name="Rectangle 123"/>
              <p:cNvSpPr>
                <a:spLocks noChangeArrowheads="1"/>
              </p:cNvSpPr>
              <p:nvPr/>
            </p:nvSpPr>
            <p:spPr bwMode="auto">
              <a:xfrm>
                <a:off x="3402" y="2164"/>
                <a:ext cx="285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18nds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" name="Rectangle 124"/>
              <p:cNvSpPr>
                <a:spLocks noChangeArrowheads="1"/>
              </p:cNvSpPr>
              <p:nvPr/>
            </p:nvSpPr>
            <p:spPr bwMode="auto">
              <a:xfrm>
                <a:off x="3402" y="1918"/>
                <a:ext cx="285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21nds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Rectangle 125"/>
              <p:cNvSpPr>
                <a:spLocks noChangeArrowheads="1"/>
              </p:cNvSpPr>
              <p:nvPr/>
            </p:nvSpPr>
            <p:spPr bwMode="auto">
              <a:xfrm>
                <a:off x="3402" y="1716"/>
                <a:ext cx="285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15nds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Rectangle 126"/>
              <p:cNvSpPr>
                <a:spLocks noChangeArrowheads="1"/>
              </p:cNvSpPr>
              <p:nvPr/>
            </p:nvSpPr>
            <p:spPr bwMode="auto">
              <a:xfrm>
                <a:off x="3402" y="1537"/>
                <a:ext cx="285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18nds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6" name="Rectangle 127"/>
              <p:cNvSpPr>
                <a:spLocks noChangeArrowheads="1"/>
              </p:cNvSpPr>
              <p:nvPr/>
            </p:nvSpPr>
            <p:spPr bwMode="auto">
              <a:xfrm>
                <a:off x="3402" y="1298"/>
                <a:ext cx="285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15nds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7" name="Rectangle 128"/>
              <p:cNvSpPr>
                <a:spLocks noChangeArrowheads="1"/>
              </p:cNvSpPr>
              <p:nvPr/>
            </p:nvSpPr>
            <p:spPr bwMode="auto">
              <a:xfrm>
                <a:off x="3402" y="1163"/>
                <a:ext cx="285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18nds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8" name="Rectangle 129"/>
              <p:cNvSpPr>
                <a:spLocks noChangeArrowheads="1"/>
              </p:cNvSpPr>
              <p:nvPr/>
            </p:nvSpPr>
            <p:spPr bwMode="auto">
              <a:xfrm>
                <a:off x="3035" y="2732"/>
                <a:ext cx="165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0%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" name="Rectangle 130"/>
              <p:cNvSpPr>
                <a:spLocks noChangeArrowheads="1"/>
              </p:cNvSpPr>
              <p:nvPr/>
            </p:nvSpPr>
            <p:spPr bwMode="auto">
              <a:xfrm>
                <a:off x="3035" y="2545"/>
                <a:ext cx="165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1%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" name="Rectangle 131"/>
              <p:cNvSpPr>
                <a:spLocks noChangeArrowheads="1"/>
              </p:cNvSpPr>
              <p:nvPr/>
            </p:nvSpPr>
            <p:spPr bwMode="auto">
              <a:xfrm>
                <a:off x="3035" y="2358"/>
                <a:ext cx="165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2%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" name="Rectangle 132"/>
              <p:cNvSpPr>
                <a:spLocks noChangeArrowheads="1"/>
              </p:cNvSpPr>
              <p:nvPr/>
            </p:nvSpPr>
            <p:spPr bwMode="auto">
              <a:xfrm>
                <a:off x="3035" y="2171"/>
                <a:ext cx="165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3%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" name="Rectangle 133"/>
              <p:cNvSpPr>
                <a:spLocks noChangeArrowheads="1"/>
              </p:cNvSpPr>
              <p:nvPr/>
            </p:nvSpPr>
            <p:spPr bwMode="auto">
              <a:xfrm>
                <a:off x="3035" y="1985"/>
                <a:ext cx="165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4%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" name="Rectangle 134"/>
              <p:cNvSpPr>
                <a:spLocks noChangeArrowheads="1"/>
              </p:cNvSpPr>
              <p:nvPr/>
            </p:nvSpPr>
            <p:spPr bwMode="auto">
              <a:xfrm>
                <a:off x="3035" y="1805"/>
                <a:ext cx="165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5%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4" name="Rectangle 135"/>
              <p:cNvSpPr>
                <a:spLocks noChangeArrowheads="1"/>
              </p:cNvSpPr>
              <p:nvPr/>
            </p:nvSpPr>
            <p:spPr bwMode="auto">
              <a:xfrm>
                <a:off x="3035" y="1619"/>
                <a:ext cx="165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6%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" name="Rectangle 136"/>
              <p:cNvSpPr>
                <a:spLocks noChangeArrowheads="1"/>
              </p:cNvSpPr>
              <p:nvPr/>
            </p:nvSpPr>
            <p:spPr bwMode="auto">
              <a:xfrm>
                <a:off x="3035" y="1432"/>
                <a:ext cx="165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7%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" name="Rectangle 137"/>
              <p:cNvSpPr>
                <a:spLocks noChangeArrowheads="1"/>
              </p:cNvSpPr>
              <p:nvPr/>
            </p:nvSpPr>
            <p:spPr bwMode="auto">
              <a:xfrm>
                <a:off x="3035" y="1245"/>
                <a:ext cx="165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8%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" name="Rectangle 138"/>
              <p:cNvSpPr>
                <a:spLocks noChangeArrowheads="1"/>
              </p:cNvSpPr>
              <p:nvPr/>
            </p:nvSpPr>
            <p:spPr bwMode="auto">
              <a:xfrm>
                <a:off x="3035" y="1059"/>
                <a:ext cx="165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9%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8" name="Rectangle 139"/>
              <p:cNvSpPr>
                <a:spLocks noChangeArrowheads="1"/>
              </p:cNvSpPr>
              <p:nvPr/>
            </p:nvSpPr>
            <p:spPr bwMode="auto">
              <a:xfrm>
                <a:off x="2990" y="872"/>
                <a:ext cx="218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10%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" name="Freeform 141"/>
              <p:cNvSpPr>
                <a:spLocks/>
              </p:cNvSpPr>
              <p:nvPr/>
            </p:nvSpPr>
            <p:spPr bwMode="auto">
              <a:xfrm>
                <a:off x="3825" y="1906"/>
                <a:ext cx="75" cy="882"/>
              </a:xfrm>
              <a:custGeom>
                <a:avLst/>
                <a:gdLst>
                  <a:gd name="T0" fmla="*/ 0 w 160"/>
                  <a:gd name="T1" fmla="*/ 0 h 1888"/>
                  <a:gd name="T2" fmla="*/ 80 w 160"/>
                  <a:gd name="T3" fmla="*/ 158 h 1888"/>
                  <a:gd name="T4" fmla="*/ 80 w 160"/>
                  <a:gd name="T5" fmla="*/ 787 h 1888"/>
                  <a:gd name="T6" fmla="*/ 160 w 160"/>
                  <a:gd name="T7" fmla="*/ 944 h 1888"/>
                  <a:gd name="T8" fmla="*/ 80 w 160"/>
                  <a:gd name="T9" fmla="*/ 1102 h 1888"/>
                  <a:gd name="T10" fmla="*/ 80 w 160"/>
                  <a:gd name="T11" fmla="*/ 1731 h 1888"/>
                  <a:gd name="T12" fmla="*/ 0 w 160"/>
                  <a:gd name="T13" fmla="*/ 1888 h 1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888">
                    <a:moveTo>
                      <a:pt x="0" y="0"/>
                    </a:moveTo>
                    <a:cubicBezTo>
                      <a:pt x="45" y="0"/>
                      <a:pt x="80" y="71"/>
                      <a:pt x="80" y="158"/>
                    </a:cubicBezTo>
                    <a:lnTo>
                      <a:pt x="80" y="787"/>
                    </a:lnTo>
                    <a:cubicBezTo>
                      <a:pt x="80" y="874"/>
                      <a:pt x="116" y="944"/>
                      <a:pt x="160" y="944"/>
                    </a:cubicBezTo>
                    <a:cubicBezTo>
                      <a:pt x="116" y="944"/>
                      <a:pt x="80" y="1015"/>
                      <a:pt x="80" y="1102"/>
                    </a:cubicBezTo>
                    <a:lnTo>
                      <a:pt x="80" y="1731"/>
                    </a:lnTo>
                    <a:cubicBezTo>
                      <a:pt x="80" y="1818"/>
                      <a:pt x="45" y="1888"/>
                      <a:pt x="0" y="1888"/>
                    </a:cubicBezTo>
                  </a:path>
                </a:pathLst>
              </a:custGeom>
              <a:noFill/>
              <a:ln w="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" name="Freeform 142"/>
              <p:cNvSpPr>
                <a:spLocks/>
              </p:cNvSpPr>
              <p:nvPr/>
            </p:nvSpPr>
            <p:spPr bwMode="auto">
              <a:xfrm>
                <a:off x="3825" y="1443"/>
                <a:ext cx="75" cy="463"/>
              </a:xfrm>
              <a:custGeom>
                <a:avLst/>
                <a:gdLst>
                  <a:gd name="T0" fmla="*/ 0 w 160"/>
                  <a:gd name="T1" fmla="*/ 0 h 992"/>
                  <a:gd name="T2" fmla="*/ 80 w 160"/>
                  <a:gd name="T3" fmla="*/ 83 h 992"/>
                  <a:gd name="T4" fmla="*/ 80 w 160"/>
                  <a:gd name="T5" fmla="*/ 414 h 992"/>
                  <a:gd name="T6" fmla="*/ 160 w 160"/>
                  <a:gd name="T7" fmla="*/ 496 h 992"/>
                  <a:gd name="T8" fmla="*/ 80 w 160"/>
                  <a:gd name="T9" fmla="*/ 579 h 992"/>
                  <a:gd name="T10" fmla="*/ 80 w 160"/>
                  <a:gd name="T11" fmla="*/ 910 h 992"/>
                  <a:gd name="T12" fmla="*/ 0 w 160"/>
                  <a:gd name="T13" fmla="*/ 992 h 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992">
                    <a:moveTo>
                      <a:pt x="0" y="0"/>
                    </a:moveTo>
                    <a:cubicBezTo>
                      <a:pt x="45" y="0"/>
                      <a:pt x="80" y="37"/>
                      <a:pt x="80" y="83"/>
                    </a:cubicBezTo>
                    <a:lnTo>
                      <a:pt x="80" y="414"/>
                    </a:lnTo>
                    <a:cubicBezTo>
                      <a:pt x="80" y="459"/>
                      <a:pt x="116" y="496"/>
                      <a:pt x="160" y="496"/>
                    </a:cubicBezTo>
                    <a:cubicBezTo>
                      <a:pt x="116" y="496"/>
                      <a:pt x="80" y="533"/>
                      <a:pt x="80" y="579"/>
                    </a:cubicBezTo>
                    <a:lnTo>
                      <a:pt x="80" y="910"/>
                    </a:lnTo>
                    <a:cubicBezTo>
                      <a:pt x="80" y="955"/>
                      <a:pt x="45" y="992"/>
                      <a:pt x="0" y="992"/>
                    </a:cubicBezTo>
                  </a:path>
                </a:pathLst>
              </a:custGeom>
              <a:noFill/>
              <a:ln w="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" name="Freeform 143"/>
              <p:cNvSpPr>
                <a:spLocks/>
              </p:cNvSpPr>
              <p:nvPr/>
            </p:nvSpPr>
            <p:spPr bwMode="auto">
              <a:xfrm>
                <a:off x="3825" y="1137"/>
                <a:ext cx="75" cy="306"/>
              </a:xfrm>
              <a:custGeom>
                <a:avLst/>
                <a:gdLst>
                  <a:gd name="T0" fmla="*/ 0 w 160"/>
                  <a:gd name="T1" fmla="*/ 0 h 656"/>
                  <a:gd name="T2" fmla="*/ 80 w 160"/>
                  <a:gd name="T3" fmla="*/ 55 h 656"/>
                  <a:gd name="T4" fmla="*/ 80 w 160"/>
                  <a:gd name="T5" fmla="*/ 274 h 656"/>
                  <a:gd name="T6" fmla="*/ 160 w 160"/>
                  <a:gd name="T7" fmla="*/ 328 h 656"/>
                  <a:gd name="T8" fmla="*/ 80 w 160"/>
                  <a:gd name="T9" fmla="*/ 383 h 656"/>
                  <a:gd name="T10" fmla="*/ 80 w 160"/>
                  <a:gd name="T11" fmla="*/ 602 h 656"/>
                  <a:gd name="T12" fmla="*/ 0 w 160"/>
                  <a:gd name="T13" fmla="*/ 656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656">
                    <a:moveTo>
                      <a:pt x="0" y="0"/>
                    </a:moveTo>
                    <a:cubicBezTo>
                      <a:pt x="45" y="0"/>
                      <a:pt x="80" y="25"/>
                      <a:pt x="80" y="55"/>
                    </a:cubicBezTo>
                    <a:lnTo>
                      <a:pt x="80" y="274"/>
                    </a:lnTo>
                    <a:cubicBezTo>
                      <a:pt x="80" y="304"/>
                      <a:pt x="116" y="328"/>
                      <a:pt x="160" y="328"/>
                    </a:cubicBezTo>
                    <a:cubicBezTo>
                      <a:pt x="116" y="328"/>
                      <a:pt x="80" y="353"/>
                      <a:pt x="80" y="383"/>
                    </a:cubicBezTo>
                    <a:lnTo>
                      <a:pt x="80" y="602"/>
                    </a:lnTo>
                    <a:cubicBezTo>
                      <a:pt x="80" y="632"/>
                      <a:pt x="45" y="656"/>
                      <a:pt x="0" y="656"/>
                    </a:cubicBezTo>
                  </a:path>
                </a:pathLst>
              </a:custGeom>
              <a:noFill/>
              <a:ln w="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" name="Rectangle 144"/>
              <p:cNvSpPr>
                <a:spLocks noChangeArrowheads="1"/>
              </p:cNvSpPr>
              <p:nvPr/>
            </p:nvSpPr>
            <p:spPr bwMode="auto">
              <a:xfrm>
                <a:off x="3963" y="2298"/>
                <a:ext cx="263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9.5m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" name="Rectangle 145"/>
              <p:cNvSpPr>
                <a:spLocks noChangeArrowheads="1"/>
              </p:cNvSpPr>
              <p:nvPr/>
            </p:nvSpPr>
            <p:spPr bwMode="auto">
              <a:xfrm>
                <a:off x="3963" y="1619"/>
                <a:ext cx="233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12m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" name="Rectangle 146"/>
              <p:cNvSpPr>
                <a:spLocks noChangeArrowheads="1"/>
              </p:cNvSpPr>
              <p:nvPr/>
            </p:nvSpPr>
            <p:spPr bwMode="auto">
              <a:xfrm>
                <a:off x="3963" y="1230"/>
                <a:ext cx="233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13m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" name="Rectangle 147"/>
              <p:cNvSpPr>
                <a:spLocks noChangeArrowheads="1"/>
              </p:cNvSpPr>
              <p:nvPr/>
            </p:nvSpPr>
            <p:spPr bwMode="auto">
              <a:xfrm>
                <a:off x="3963" y="1021"/>
                <a:ext cx="233" cy="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14m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" name="Freeform 148"/>
              <p:cNvSpPr>
                <a:spLocks/>
              </p:cNvSpPr>
              <p:nvPr/>
            </p:nvSpPr>
            <p:spPr bwMode="auto">
              <a:xfrm>
                <a:off x="3825" y="1047"/>
                <a:ext cx="75" cy="90"/>
              </a:xfrm>
              <a:custGeom>
                <a:avLst/>
                <a:gdLst>
                  <a:gd name="T0" fmla="*/ 0 w 160"/>
                  <a:gd name="T1" fmla="*/ 0 h 192"/>
                  <a:gd name="T2" fmla="*/ 80 w 160"/>
                  <a:gd name="T3" fmla="*/ 16 h 192"/>
                  <a:gd name="T4" fmla="*/ 80 w 160"/>
                  <a:gd name="T5" fmla="*/ 80 h 192"/>
                  <a:gd name="T6" fmla="*/ 160 w 160"/>
                  <a:gd name="T7" fmla="*/ 96 h 192"/>
                  <a:gd name="T8" fmla="*/ 80 w 160"/>
                  <a:gd name="T9" fmla="*/ 112 h 192"/>
                  <a:gd name="T10" fmla="*/ 80 w 160"/>
                  <a:gd name="T11" fmla="*/ 176 h 192"/>
                  <a:gd name="T12" fmla="*/ 0 w 160"/>
                  <a:gd name="T13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" h="192">
                    <a:moveTo>
                      <a:pt x="0" y="0"/>
                    </a:moveTo>
                    <a:cubicBezTo>
                      <a:pt x="45" y="0"/>
                      <a:pt x="80" y="8"/>
                      <a:pt x="80" y="16"/>
                    </a:cubicBezTo>
                    <a:lnTo>
                      <a:pt x="80" y="80"/>
                    </a:lnTo>
                    <a:cubicBezTo>
                      <a:pt x="80" y="89"/>
                      <a:pt x="116" y="96"/>
                      <a:pt x="160" y="96"/>
                    </a:cubicBezTo>
                    <a:cubicBezTo>
                      <a:pt x="116" y="96"/>
                      <a:pt x="80" y="104"/>
                      <a:pt x="80" y="112"/>
                    </a:cubicBezTo>
                    <a:lnTo>
                      <a:pt x="80" y="176"/>
                    </a:lnTo>
                    <a:cubicBezTo>
                      <a:pt x="80" y="185"/>
                      <a:pt x="45" y="192"/>
                      <a:pt x="0" y="192"/>
                    </a:cubicBezTo>
                  </a:path>
                </a:pathLst>
              </a:custGeom>
              <a:noFill/>
              <a:ln w="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0" name="Rectangle 150"/>
            <p:cNvSpPr>
              <a:spLocks noChangeArrowheads="1"/>
            </p:cNvSpPr>
            <p:nvPr/>
          </p:nvSpPr>
          <p:spPr bwMode="auto">
            <a:xfrm>
              <a:off x="8809037" y="4456113"/>
              <a:ext cx="157163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151"/>
            <p:cNvSpPr>
              <a:spLocks noChangeArrowheads="1"/>
            </p:cNvSpPr>
            <p:nvPr/>
          </p:nvSpPr>
          <p:spPr bwMode="auto">
            <a:xfrm>
              <a:off x="7124700" y="1090613"/>
              <a:ext cx="1684338" cy="35734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52"/>
            <p:cNvSpPr>
              <a:spLocks noChangeArrowheads="1"/>
            </p:cNvSpPr>
            <p:nvPr/>
          </p:nvSpPr>
          <p:spPr bwMode="auto">
            <a:xfrm>
              <a:off x="7518400" y="1166813"/>
              <a:ext cx="152400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153"/>
            <p:cNvSpPr>
              <a:spLocks noChangeArrowheads="1"/>
            </p:cNvSpPr>
            <p:nvPr/>
          </p:nvSpPr>
          <p:spPr bwMode="auto">
            <a:xfrm>
              <a:off x="7602537" y="1166813"/>
              <a:ext cx="885825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orme initiale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154"/>
            <p:cNvSpPr>
              <a:spLocks noChangeArrowheads="1"/>
            </p:cNvSpPr>
            <p:nvPr/>
          </p:nvSpPr>
          <p:spPr bwMode="auto">
            <a:xfrm>
              <a:off x="8418512" y="1166813"/>
              <a:ext cx="104775" cy="19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5" name="Picture 15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950" y="1357313"/>
              <a:ext cx="1684338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5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950" y="2159000"/>
              <a:ext cx="1684338" cy="769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15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950" y="2990850"/>
              <a:ext cx="1684338" cy="773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5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1837" y="3814763"/>
              <a:ext cx="1684338" cy="773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Freeform 159"/>
            <p:cNvSpPr>
              <a:spLocks noEditPoints="1"/>
            </p:cNvSpPr>
            <p:nvPr/>
          </p:nvSpPr>
          <p:spPr bwMode="auto">
            <a:xfrm>
              <a:off x="5854700" y="4062413"/>
              <a:ext cx="1270000" cy="130175"/>
            </a:xfrm>
            <a:custGeom>
              <a:avLst/>
              <a:gdLst>
                <a:gd name="T0" fmla="*/ 4238 w 4274"/>
                <a:gd name="T1" fmla="*/ 435 h 436"/>
                <a:gd name="T2" fmla="*/ 331 w 4274"/>
                <a:gd name="T3" fmla="*/ 229 h 436"/>
                <a:gd name="T4" fmla="*/ 300 w 4274"/>
                <a:gd name="T5" fmla="*/ 194 h 436"/>
                <a:gd name="T6" fmla="*/ 335 w 4274"/>
                <a:gd name="T7" fmla="*/ 163 h 436"/>
                <a:gd name="T8" fmla="*/ 4242 w 4274"/>
                <a:gd name="T9" fmla="*/ 369 h 436"/>
                <a:gd name="T10" fmla="*/ 4273 w 4274"/>
                <a:gd name="T11" fmla="*/ 404 h 436"/>
                <a:gd name="T12" fmla="*/ 4238 w 4274"/>
                <a:gd name="T13" fmla="*/ 435 h 436"/>
                <a:gd name="T14" fmla="*/ 389 w 4274"/>
                <a:gd name="T15" fmla="*/ 399 h 436"/>
                <a:gd name="T16" fmla="*/ 0 w 4274"/>
                <a:gd name="T17" fmla="*/ 178 h 436"/>
                <a:gd name="T18" fmla="*/ 410 w 4274"/>
                <a:gd name="T19" fmla="*/ 0 h 436"/>
                <a:gd name="T20" fmla="*/ 389 w 4274"/>
                <a:gd name="T21" fmla="*/ 399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74" h="436">
                  <a:moveTo>
                    <a:pt x="4238" y="435"/>
                  </a:moveTo>
                  <a:lnTo>
                    <a:pt x="331" y="229"/>
                  </a:lnTo>
                  <a:cubicBezTo>
                    <a:pt x="313" y="228"/>
                    <a:pt x="299" y="213"/>
                    <a:pt x="300" y="194"/>
                  </a:cubicBezTo>
                  <a:cubicBezTo>
                    <a:pt x="301" y="176"/>
                    <a:pt x="316" y="162"/>
                    <a:pt x="335" y="163"/>
                  </a:cubicBezTo>
                  <a:lnTo>
                    <a:pt x="4242" y="369"/>
                  </a:lnTo>
                  <a:cubicBezTo>
                    <a:pt x="4260" y="369"/>
                    <a:pt x="4274" y="385"/>
                    <a:pt x="4273" y="404"/>
                  </a:cubicBezTo>
                  <a:cubicBezTo>
                    <a:pt x="4272" y="422"/>
                    <a:pt x="4257" y="436"/>
                    <a:pt x="4238" y="435"/>
                  </a:cubicBezTo>
                  <a:close/>
                  <a:moveTo>
                    <a:pt x="389" y="399"/>
                  </a:moveTo>
                  <a:lnTo>
                    <a:pt x="0" y="178"/>
                  </a:lnTo>
                  <a:lnTo>
                    <a:pt x="410" y="0"/>
                  </a:lnTo>
                  <a:lnTo>
                    <a:pt x="389" y="399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60"/>
            <p:cNvSpPr>
              <a:spLocks noEditPoints="1"/>
            </p:cNvSpPr>
            <p:nvPr/>
          </p:nvSpPr>
          <p:spPr bwMode="auto">
            <a:xfrm>
              <a:off x="5907087" y="3373438"/>
              <a:ext cx="1187450" cy="192087"/>
            </a:xfrm>
            <a:custGeom>
              <a:avLst/>
              <a:gdLst>
                <a:gd name="T0" fmla="*/ 3967 w 3998"/>
                <a:gd name="T1" fmla="*/ 68 h 650"/>
                <a:gd name="T2" fmla="*/ 335 w 3998"/>
                <a:gd name="T3" fmla="*/ 493 h 650"/>
                <a:gd name="T4" fmla="*/ 298 w 3998"/>
                <a:gd name="T5" fmla="*/ 463 h 650"/>
                <a:gd name="T6" fmla="*/ 327 w 3998"/>
                <a:gd name="T7" fmla="*/ 426 h 650"/>
                <a:gd name="T8" fmla="*/ 3959 w 3998"/>
                <a:gd name="T9" fmla="*/ 2 h 650"/>
                <a:gd name="T10" fmla="*/ 3996 w 3998"/>
                <a:gd name="T11" fmla="*/ 31 h 650"/>
                <a:gd name="T12" fmla="*/ 3967 w 3998"/>
                <a:gd name="T13" fmla="*/ 68 h 650"/>
                <a:gd name="T14" fmla="*/ 420 w 3998"/>
                <a:gd name="T15" fmla="*/ 650 h 650"/>
                <a:gd name="T16" fmla="*/ 0 w 3998"/>
                <a:gd name="T17" fmla="*/ 498 h 650"/>
                <a:gd name="T18" fmla="*/ 374 w 3998"/>
                <a:gd name="T19" fmla="*/ 253 h 650"/>
                <a:gd name="T20" fmla="*/ 420 w 3998"/>
                <a:gd name="T21" fmla="*/ 65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98" h="650">
                  <a:moveTo>
                    <a:pt x="3967" y="68"/>
                  </a:moveTo>
                  <a:lnTo>
                    <a:pt x="335" y="493"/>
                  </a:lnTo>
                  <a:cubicBezTo>
                    <a:pt x="316" y="495"/>
                    <a:pt x="300" y="482"/>
                    <a:pt x="298" y="463"/>
                  </a:cubicBezTo>
                  <a:cubicBezTo>
                    <a:pt x="296" y="445"/>
                    <a:pt x="309" y="428"/>
                    <a:pt x="327" y="426"/>
                  </a:cubicBezTo>
                  <a:lnTo>
                    <a:pt x="3959" y="2"/>
                  </a:lnTo>
                  <a:cubicBezTo>
                    <a:pt x="3978" y="0"/>
                    <a:pt x="3994" y="13"/>
                    <a:pt x="3996" y="31"/>
                  </a:cubicBezTo>
                  <a:cubicBezTo>
                    <a:pt x="3998" y="49"/>
                    <a:pt x="3985" y="66"/>
                    <a:pt x="3967" y="68"/>
                  </a:cubicBezTo>
                  <a:close/>
                  <a:moveTo>
                    <a:pt x="420" y="650"/>
                  </a:moveTo>
                  <a:lnTo>
                    <a:pt x="0" y="498"/>
                  </a:lnTo>
                  <a:lnTo>
                    <a:pt x="374" y="253"/>
                  </a:lnTo>
                  <a:lnTo>
                    <a:pt x="420" y="65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61"/>
            <p:cNvSpPr>
              <a:spLocks noEditPoints="1"/>
            </p:cNvSpPr>
            <p:nvPr/>
          </p:nvSpPr>
          <p:spPr bwMode="auto">
            <a:xfrm>
              <a:off x="5913437" y="2684463"/>
              <a:ext cx="1187450" cy="193675"/>
            </a:xfrm>
            <a:custGeom>
              <a:avLst/>
              <a:gdLst>
                <a:gd name="T0" fmla="*/ 3967 w 3998"/>
                <a:gd name="T1" fmla="*/ 68 h 651"/>
                <a:gd name="T2" fmla="*/ 335 w 3998"/>
                <a:gd name="T3" fmla="*/ 493 h 651"/>
                <a:gd name="T4" fmla="*/ 298 w 3998"/>
                <a:gd name="T5" fmla="*/ 464 h 651"/>
                <a:gd name="T6" fmla="*/ 327 w 3998"/>
                <a:gd name="T7" fmla="*/ 427 h 651"/>
                <a:gd name="T8" fmla="*/ 3959 w 3998"/>
                <a:gd name="T9" fmla="*/ 2 h 651"/>
                <a:gd name="T10" fmla="*/ 3996 w 3998"/>
                <a:gd name="T11" fmla="*/ 31 h 651"/>
                <a:gd name="T12" fmla="*/ 3967 w 3998"/>
                <a:gd name="T13" fmla="*/ 68 h 651"/>
                <a:gd name="T14" fmla="*/ 420 w 3998"/>
                <a:gd name="T15" fmla="*/ 651 h 651"/>
                <a:gd name="T16" fmla="*/ 0 w 3998"/>
                <a:gd name="T17" fmla="*/ 498 h 651"/>
                <a:gd name="T18" fmla="*/ 374 w 3998"/>
                <a:gd name="T19" fmla="*/ 253 h 651"/>
                <a:gd name="T20" fmla="*/ 420 w 3998"/>
                <a:gd name="T21" fmla="*/ 651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98" h="651">
                  <a:moveTo>
                    <a:pt x="3967" y="68"/>
                  </a:moveTo>
                  <a:lnTo>
                    <a:pt x="335" y="493"/>
                  </a:lnTo>
                  <a:cubicBezTo>
                    <a:pt x="316" y="495"/>
                    <a:pt x="300" y="482"/>
                    <a:pt x="298" y="464"/>
                  </a:cubicBezTo>
                  <a:cubicBezTo>
                    <a:pt x="296" y="445"/>
                    <a:pt x="309" y="429"/>
                    <a:pt x="327" y="427"/>
                  </a:cubicBezTo>
                  <a:lnTo>
                    <a:pt x="3959" y="2"/>
                  </a:lnTo>
                  <a:cubicBezTo>
                    <a:pt x="3978" y="0"/>
                    <a:pt x="3994" y="13"/>
                    <a:pt x="3996" y="31"/>
                  </a:cubicBezTo>
                  <a:cubicBezTo>
                    <a:pt x="3998" y="50"/>
                    <a:pt x="3985" y="66"/>
                    <a:pt x="3967" y="68"/>
                  </a:cubicBezTo>
                  <a:close/>
                  <a:moveTo>
                    <a:pt x="420" y="651"/>
                  </a:moveTo>
                  <a:lnTo>
                    <a:pt x="0" y="498"/>
                  </a:lnTo>
                  <a:lnTo>
                    <a:pt x="374" y="253"/>
                  </a:lnTo>
                  <a:lnTo>
                    <a:pt x="420" y="651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62"/>
            <p:cNvSpPr>
              <a:spLocks noEditPoints="1"/>
            </p:cNvSpPr>
            <p:nvPr/>
          </p:nvSpPr>
          <p:spPr bwMode="auto">
            <a:xfrm>
              <a:off x="5919787" y="1792288"/>
              <a:ext cx="1206500" cy="741362"/>
            </a:xfrm>
            <a:custGeom>
              <a:avLst/>
              <a:gdLst>
                <a:gd name="T0" fmla="*/ 4044 w 4065"/>
                <a:gd name="T1" fmla="*/ 66 h 2498"/>
                <a:gd name="T2" fmla="*/ 302 w 4065"/>
                <a:gd name="T3" fmla="*/ 2352 h 2498"/>
                <a:gd name="T4" fmla="*/ 256 w 4065"/>
                <a:gd name="T5" fmla="*/ 2341 h 2498"/>
                <a:gd name="T6" fmla="*/ 267 w 4065"/>
                <a:gd name="T7" fmla="*/ 2296 h 2498"/>
                <a:gd name="T8" fmla="*/ 4009 w 4065"/>
                <a:gd name="T9" fmla="*/ 9 h 2498"/>
                <a:gd name="T10" fmla="*/ 4055 w 4065"/>
                <a:gd name="T11" fmla="*/ 20 h 2498"/>
                <a:gd name="T12" fmla="*/ 4044 w 4065"/>
                <a:gd name="T13" fmla="*/ 66 h 2498"/>
                <a:gd name="T14" fmla="*/ 445 w 4065"/>
                <a:gd name="T15" fmla="*/ 2460 h 2498"/>
                <a:gd name="T16" fmla="*/ 0 w 4065"/>
                <a:gd name="T17" fmla="*/ 2498 h 2498"/>
                <a:gd name="T18" fmla="*/ 237 w 4065"/>
                <a:gd name="T19" fmla="*/ 2119 h 2498"/>
                <a:gd name="T20" fmla="*/ 445 w 4065"/>
                <a:gd name="T21" fmla="*/ 2460 h 2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5" h="2498">
                  <a:moveTo>
                    <a:pt x="4044" y="66"/>
                  </a:moveTo>
                  <a:lnTo>
                    <a:pt x="302" y="2352"/>
                  </a:lnTo>
                  <a:cubicBezTo>
                    <a:pt x="286" y="2362"/>
                    <a:pt x="265" y="2357"/>
                    <a:pt x="256" y="2341"/>
                  </a:cubicBezTo>
                  <a:cubicBezTo>
                    <a:pt x="246" y="2326"/>
                    <a:pt x="251" y="2305"/>
                    <a:pt x="267" y="2296"/>
                  </a:cubicBezTo>
                  <a:lnTo>
                    <a:pt x="4009" y="9"/>
                  </a:lnTo>
                  <a:cubicBezTo>
                    <a:pt x="4025" y="0"/>
                    <a:pt x="4045" y="5"/>
                    <a:pt x="4055" y="20"/>
                  </a:cubicBezTo>
                  <a:cubicBezTo>
                    <a:pt x="4065" y="36"/>
                    <a:pt x="4060" y="57"/>
                    <a:pt x="4044" y="66"/>
                  </a:cubicBezTo>
                  <a:close/>
                  <a:moveTo>
                    <a:pt x="445" y="2460"/>
                  </a:moveTo>
                  <a:lnTo>
                    <a:pt x="0" y="2498"/>
                  </a:lnTo>
                  <a:lnTo>
                    <a:pt x="237" y="2119"/>
                  </a:lnTo>
                  <a:lnTo>
                    <a:pt x="445" y="246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582" y="4618832"/>
            <a:ext cx="3767339" cy="191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97978"/>
            <a:ext cx="7893050" cy="654050"/>
          </a:xfrm>
        </p:spPr>
        <p:txBody>
          <a:bodyPr/>
          <a:lstStyle/>
          <a:p>
            <a:pPr eaLnBrk="1" hangingPunct="1"/>
            <a:r>
              <a:rPr lang="en-GB" dirty="0" smtClean="0"/>
              <a:t>Slow steaming and change of bulbous bow</a:t>
            </a:r>
          </a:p>
        </p:txBody>
      </p:sp>
      <p:sp>
        <p:nvSpPr>
          <p:cNvPr id="88" name="AutoShape 7"/>
          <p:cNvSpPr>
            <a:spLocks noChangeArrowheads="1"/>
          </p:cNvSpPr>
          <p:nvPr/>
        </p:nvSpPr>
        <p:spPr bwMode="auto">
          <a:xfrm rot="20450108">
            <a:off x="1115652" y="2013709"/>
            <a:ext cx="6507711" cy="874783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7F44C6">
                  <a:shade val="30000"/>
                  <a:satMod val="115000"/>
                </a:srgbClr>
              </a:gs>
              <a:gs pos="50000">
                <a:srgbClr val="7F44C6">
                  <a:shade val="67500"/>
                  <a:satMod val="115000"/>
                </a:srgbClr>
              </a:gs>
              <a:gs pos="100000">
                <a:srgbClr val="7F44C6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lIns="73025" tIns="91440" rIns="73025" bIns="91440" anchor="ctr" anchorCtr="1"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fr-FR" sz="2400" dirty="0" err="1" smtClean="0">
                <a:solidFill>
                  <a:srgbClr val="FFFFFF"/>
                </a:solidFill>
                <a:latin typeface="Century Gothic" pitchFamily="34" charset="0"/>
              </a:rPr>
              <a:t>Potential</a:t>
            </a:r>
            <a:r>
              <a:rPr lang="fr-FR" sz="2400" dirty="0" smtClean="0">
                <a:solidFill>
                  <a:srgbClr val="FFFFFF"/>
                </a:solidFill>
                <a:latin typeface="Century Gothic" pitchFamily="34" charset="0"/>
              </a:rPr>
              <a:t> total power </a:t>
            </a:r>
            <a:r>
              <a:rPr lang="fr-FR" sz="2400" dirty="0" err="1" smtClean="0">
                <a:solidFill>
                  <a:srgbClr val="FFFFFF"/>
                </a:solidFill>
                <a:latin typeface="Century Gothic" pitchFamily="34" charset="0"/>
              </a:rPr>
              <a:t>saving</a:t>
            </a:r>
            <a:r>
              <a:rPr lang="fr-FR" sz="2400" dirty="0" smtClean="0">
                <a:solidFill>
                  <a:srgbClr val="FFFFFF"/>
                </a:solidFill>
                <a:latin typeface="Century Gothic" pitchFamily="34" charset="0"/>
              </a:rPr>
              <a:t> of</a:t>
            </a:r>
            <a:r>
              <a:rPr lang="fr-FR" sz="2400" b="1" dirty="0" smtClean="0">
                <a:solidFill>
                  <a:srgbClr val="FFFFFF"/>
                </a:solidFill>
                <a:latin typeface="Century Gothic" pitchFamily="34" charset="0"/>
              </a:rPr>
              <a:t>  -10 % !</a:t>
            </a:r>
            <a:endParaRPr lang="en-US" sz="2400" b="1" dirty="0" smtClean="0">
              <a:solidFill>
                <a:srgbClr val="FFFFF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89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7" name="Picture 5" descr="houston avercamp 16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598" name="Rectangle 2"/>
          <p:cNvSpPr>
            <a:spLocks noChangeArrowheads="1"/>
          </p:cNvSpPr>
          <p:nvPr/>
        </p:nvSpPr>
        <p:spPr bwMode="gray">
          <a:xfrm>
            <a:off x="190500" y="558800"/>
            <a:ext cx="8824913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4400" b="1">
                <a:solidFill>
                  <a:srgbClr val="990033"/>
                </a:solidFill>
              </a:rPr>
              <a:t>  Let’s drive innovation</a:t>
            </a:r>
            <a:br>
              <a:rPr lang="en-GB" sz="4400" b="1">
                <a:solidFill>
                  <a:srgbClr val="990033"/>
                </a:solidFill>
              </a:rPr>
            </a:br>
            <a:r>
              <a:rPr lang="en-GB" sz="4400" b="1">
                <a:solidFill>
                  <a:srgbClr val="990033"/>
                </a:solidFill>
              </a:rPr>
              <a:t>with confidence !</a:t>
            </a:r>
          </a:p>
        </p:txBody>
      </p:sp>
    </p:spTree>
    <p:extLst>
      <p:ext uri="{BB962C8B-B14F-4D97-AF65-F5344CB8AC3E}">
        <p14:creationId xmlns:p14="http://schemas.microsoft.com/office/powerpoint/2010/main" val="564516634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821" name="Rectangle 5"/>
          <p:cNvSpPr>
            <a:spLocks noChangeArrowheads="1"/>
          </p:cNvSpPr>
          <p:nvPr/>
        </p:nvSpPr>
        <p:spPr bwMode="auto">
          <a:xfrm>
            <a:off x="4699000" y="3314700"/>
            <a:ext cx="40703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lnSpc>
                <a:spcPct val="90000"/>
              </a:lnSpc>
              <a:buClr>
                <a:srgbClr val="B0002D"/>
              </a:buClr>
              <a:buSzPct val="85000"/>
              <a:buFont typeface="Arial" charset="0"/>
              <a:buNone/>
              <a:defRPr/>
            </a:pPr>
            <a:endParaRPr lang="fr-FR" dirty="0">
              <a:solidFill>
                <a:srgbClr val="14293F">
                  <a:lumMod val="90000"/>
                  <a:lumOff val="10000"/>
                </a:srgbClr>
              </a:solidFill>
              <a:latin typeface="Century Gothic"/>
              <a:cs typeface="Century Gothic"/>
            </a:endParaRP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525259" y="2816631"/>
            <a:ext cx="9345363" cy="1180405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Arial" pitchFamily="34" charset="0"/>
              <a:buNone/>
              <a:defRPr sz="2800" b="1">
                <a:solidFill>
                  <a:srgbClr val="1E3E5F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/>
                <a:ea typeface="MS PGothic" pitchFamily="34" charset="-128"/>
                <a:cs typeface="Century Gothic"/>
              </a:defRPr>
            </a:lvl1pPr>
            <a:lvl2pPr marL="712788" indent="-169863" algn="just" rtl="0" eaLnBrk="0" fontAlgn="base" hangingPunct="0">
              <a:lnSpc>
                <a:spcPct val="50000"/>
              </a:lnSpc>
              <a:spcBef>
                <a:spcPct val="70000"/>
              </a:spcBef>
              <a:spcAft>
                <a:spcPct val="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>
                <a:solidFill>
                  <a:srgbClr val="1E3E5F"/>
                </a:solidFill>
                <a:latin typeface="Century Gothic"/>
                <a:ea typeface="MS PGothic" pitchFamily="34" charset="-128"/>
                <a:cs typeface="Century Gothic"/>
              </a:defRPr>
            </a:lvl2pPr>
            <a:lvl3pPr marL="1169988" indent="-180975" algn="just" rtl="0" eaLnBrk="0" fontAlgn="base" hangingPunct="0">
              <a:lnSpc>
                <a:spcPct val="50000"/>
              </a:lnSpc>
              <a:spcBef>
                <a:spcPct val="70000"/>
              </a:spcBef>
              <a:spcAft>
                <a:spcPct val="0"/>
              </a:spcAft>
              <a:buClr>
                <a:srgbClr val="8000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1E3E5F"/>
                </a:solidFill>
                <a:latin typeface="Century Gothic"/>
                <a:ea typeface="MS PGothic" pitchFamily="34" charset="-128"/>
                <a:cs typeface="Century Gothic"/>
              </a:defRPr>
            </a:lvl3pPr>
            <a:lvl4pPr marL="1520825" indent="-180975" algn="l" rtl="0" eaLnBrk="0" fontAlgn="base" hangingPunct="0">
              <a:lnSpc>
                <a:spcPct val="50000"/>
              </a:lnSpc>
              <a:spcBef>
                <a:spcPct val="70000"/>
              </a:spcBef>
              <a:spcAft>
                <a:spcPct val="0"/>
              </a:spcAft>
              <a:buClr>
                <a:srgbClr val="80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1E3E5F"/>
                </a:solidFill>
                <a:latin typeface="Century Gothic"/>
                <a:ea typeface="MS PGothic" pitchFamily="34" charset="-128"/>
                <a:cs typeface="Century Gothic"/>
              </a:defRPr>
            </a:lvl4pPr>
            <a:lvl5pPr marL="1457325" indent="-314325" algn="l" rtl="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rgbClr val="1E3E5F"/>
                </a:solidFill>
                <a:latin typeface="Century Gothic"/>
                <a:ea typeface="MS PGothic" pitchFamily="34" charset="-128"/>
                <a:cs typeface="Century Gothic"/>
              </a:defRPr>
            </a:lvl5pPr>
            <a:lvl6pPr marL="1914525" indent="-314325" algn="l" rtl="0"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71725" indent="-314325" algn="l" rtl="0"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828925" indent="-314325" algn="l" rtl="0"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86125" indent="-314325" algn="l" rtl="0"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1600" i="1" dirty="0"/>
              <a:t>„</a:t>
            </a:r>
            <a:r>
              <a:rPr lang="en-US" sz="1600" i="1" dirty="0" err="1"/>
              <a:t>Liebe</a:t>
            </a:r>
            <a:r>
              <a:rPr lang="en-US" sz="1600" i="1" dirty="0"/>
              <a:t> </a:t>
            </a:r>
            <a:r>
              <a:rPr lang="en-US" sz="1600" i="1" dirty="0" err="1"/>
              <a:t>Nachwelt</a:t>
            </a:r>
            <a:r>
              <a:rPr lang="en-US" sz="1600" i="1" dirty="0"/>
              <a:t>!</a:t>
            </a:r>
          </a:p>
          <a:p>
            <a:r>
              <a:rPr lang="de-DE" sz="1600" i="1" dirty="0"/>
              <a:t>Wenn Ihr nicht gerechter, friedlicher und überhaupt</a:t>
            </a:r>
          </a:p>
          <a:p>
            <a:r>
              <a:rPr lang="de-DE" sz="1600" i="1" dirty="0"/>
              <a:t>vernünftiger sein werdet, als wir es sind bzw. gewesen sind, so</a:t>
            </a:r>
          </a:p>
          <a:p>
            <a:r>
              <a:rPr lang="de-DE" sz="1600" i="1" dirty="0"/>
              <a:t>soll Euch der Teufel holen!“</a:t>
            </a:r>
          </a:p>
          <a:p>
            <a:r>
              <a:rPr lang="de-DE" sz="1600" i="1" dirty="0"/>
              <a:t>Diesen frommen Wunsch mit aller Hochachtung geäußert</a:t>
            </a:r>
          </a:p>
          <a:p>
            <a:r>
              <a:rPr lang="de-DE" sz="1600" i="1" dirty="0"/>
              <a:t>habend, bin ich Euer (ehemaliger</a:t>
            </a:r>
            <a:r>
              <a:rPr lang="de-DE" sz="1600" i="1" dirty="0" smtClean="0"/>
              <a:t>)</a:t>
            </a:r>
            <a:endParaRPr lang="en-US" sz="1600" kern="0" dirty="0"/>
          </a:p>
          <a:p>
            <a:endParaRPr lang="de-DE" sz="1600" kern="0" dirty="0" smtClean="0"/>
          </a:p>
          <a:p>
            <a:endParaRPr lang="en-US" sz="1400" kern="0" dirty="0" smtClean="0"/>
          </a:p>
          <a:p>
            <a:pPr algn="just">
              <a:lnSpc>
                <a:spcPct val="120000"/>
              </a:lnSpc>
              <a:buClr>
                <a:srgbClr val="B0002D"/>
              </a:buClr>
              <a:defRPr/>
            </a:pPr>
            <a:r>
              <a:rPr lang="en-US" sz="1400" kern="0" dirty="0"/>
              <a:t>	</a:t>
            </a:r>
            <a:r>
              <a:rPr lang="en-US" sz="1400" kern="0" dirty="0" smtClean="0"/>
              <a:t>			</a:t>
            </a:r>
            <a:endParaRPr lang="en-US" sz="1400" kern="0" dirty="0"/>
          </a:p>
        </p:txBody>
      </p:sp>
      <p:sp>
        <p:nvSpPr>
          <p:cNvPr id="2" name="Rectangle 1"/>
          <p:cNvSpPr/>
          <p:nvPr/>
        </p:nvSpPr>
        <p:spPr>
          <a:xfrm>
            <a:off x="631311" y="5449218"/>
            <a:ext cx="17940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Albert Einstein.“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679" y="4323806"/>
            <a:ext cx="2371488" cy="225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51668" y="6388532"/>
            <a:ext cx="11160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Source: BAUM e.V.</a:t>
            </a:r>
            <a:endParaRPr lang="en-US" sz="800" dirty="0"/>
          </a:p>
        </p:txBody>
      </p:sp>
      <p:pic>
        <p:nvPicPr>
          <p:cNvPr id="20482" name="Picture 2" descr="http://www.unilever.de/Images/Nachhaltigkeit464x261_tcm212-3561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70" y="227510"/>
            <a:ext cx="2939629" cy="165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ww.umweltbildung.at/uploads/pics/nachhaltigkeit_arbe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312" y="5222439"/>
            <a:ext cx="1895929" cy="135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51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Picture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98942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 descr="BV_NewLogo2007_Qvec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32" y="5017523"/>
            <a:ext cx="2989968" cy="151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15708" y="5451760"/>
            <a:ext cx="3828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Dipl Ing. Ramona Zettelmaier</a:t>
            </a:r>
          </a:p>
          <a:p>
            <a:endParaRPr lang="de-DE" sz="1200" dirty="0" smtClean="0">
              <a:solidFill>
                <a:schemeClr val="bg1"/>
              </a:solidFill>
            </a:endParaRPr>
          </a:p>
          <a:p>
            <a:r>
              <a:rPr lang="de-DE" sz="1200" dirty="0" smtClean="0">
                <a:solidFill>
                  <a:schemeClr val="bg1"/>
                </a:solidFill>
              </a:rPr>
              <a:t>Email: ramona.zettelmaier@de.bureauveritas.com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9671" y="26126"/>
            <a:ext cx="34403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dirty="0" smtClean="0">
                <a:solidFill>
                  <a:schemeClr val="bg1"/>
                </a:solidFill>
              </a:rPr>
              <a:t>Thank you 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812193"/>
      </p:ext>
    </p:ext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Century Gothic" pitchFamily="34" charset="0"/>
              </a:rPr>
              <a:t> 		</a:t>
            </a:r>
            <a:r>
              <a:rPr lang="fr-FR" sz="3200" dirty="0" smtClean="0">
                <a:latin typeface="Century Gothic" pitchFamily="34" charset="0"/>
              </a:rPr>
              <a:t>	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What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is</a:t>
            </a:r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fr-FR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Sustainability</a:t>
            </a: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?</a:t>
            </a:r>
            <a:r>
              <a:rPr lang="fr-FR" dirty="0" smtClean="0">
                <a:latin typeface="Century Gothic" pitchFamily="34" charset="0"/>
              </a:rPr>
              <a:t/>
            </a:r>
            <a:br>
              <a:rPr lang="fr-FR" dirty="0" smtClean="0">
                <a:latin typeface="Century Gothic" pitchFamily="34" charset="0"/>
              </a:rPr>
            </a:br>
            <a:endParaRPr lang="fr-FR" dirty="0" smtClean="0">
              <a:latin typeface="Century Gothic" pitchFamily="34" charset="0"/>
            </a:endParaRPr>
          </a:p>
        </p:txBody>
      </p:sp>
      <p:sp>
        <p:nvSpPr>
          <p:cNvPr id="6149" name="Line 4"/>
          <p:cNvSpPr>
            <a:spLocks noChangeShapeType="1"/>
          </p:cNvSpPr>
          <p:nvPr/>
        </p:nvSpPr>
        <p:spPr bwMode="gray">
          <a:xfrm>
            <a:off x="3703638" y="29718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Line 5"/>
          <p:cNvSpPr>
            <a:spLocks noChangeShapeType="1"/>
          </p:cNvSpPr>
          <p:nvPr/>
        </p:nvSpPr>
        <p:spPr bwMode="gray">
          <a:xfrm>
            <a:off x="3703638" y="29718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6"/>
          <p:cNvSpPr>
            <a:spLocks noChangeShapeType="1"/>
          </p:cNvSpPr>
          <p:nvPr/>
        </p:nvSpPr>
        <p:spPr bwMode="gray">
          <a:xfrm>
            <a:off x="3703638" y="29718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Rectangle 1"/>
          <p:cNvSpPr>
            <a:spLocks noChangeArrowheads="1"/>
          </p:cNvSpPr>
          <p:nvPr/>
        </p:nvSpPr>
        <p:spPr bwMode="auto">
          <a:xfrm>
            <a:off x="577850" y="42926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  <a:buFontTx/>
              <a:buChar char="•"/>
            </a:pP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511" y="943166"/>
            <a:ext cx="8558213" cy="51990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de-DE" sz="2400" b="1" i="1" dirty="0" smtClean="0"/>
              <a:t>The 3 Dimension of Sustainability</a:t>
            </a:r>
            <a:endParaRPr lang="de-DE" sz="2400" b="1" i="1" dirty="0"/>
          </a:p>
          <a:p>
            <a:pPr marL="0" indent="0">
              <a:buNone/>
            </a:pPr>
            <a:r>
              <a:rPr lang="de-DE" sz="1800" i="1" dirty="0" smtClean="0"/>
              <a:t>Brundtlandkommission: </a:t>
            </a:r>
            <a:r>
              <a:rPr lang="de-DE" sz="1800" dirty="0" smtClean="0"/>
              <a:t>Nachhaltig ist eine Entwicklung, „die den Bedürfnissen der heutigen Generation entspricht, ohne die Möglichkeiten künftiger Generationen zu gefährden, ihre eigenen Bedürfnisse zu befriedigen und ihren Lebensstil zu wählen.“</a:t>
            </a:r>
          </a:p>
          <a:p>
            <a:endParaRPr lang="de-DE" sz="2800" dirty="0" smtClean="0"/>
          </a:p>
          <a:p>
            <a:r>
              <a:rPr lang="de-DE" sz="2400" dirty="0" smtClean="0"/>
              <a:t>Human Being</a:t>
            </a:r>
          </a:p>
          <a:p>
            <a:r>
              <a:rPr lang="de-DE" sz="2400" dirty="0" smtClean="0"/>
              <a:t>Environment</a:t>
            </a:r>
          </a:p>
          <a:p>
            <a:r>
              <a:rPr lang="de-DE" sz="2400" dirty="0" smtClean="0"/>
              <a:t>Economy</a:t>
            </a:r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980" y="2603595"/>
            <a:ext cx="3384581" cy="330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577850" y="1972491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3811" y="5735134"/>
            <a:ext cx="1144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 smtClean="0"/>
              <a:t>Source: BAUM e.V</a:t>
            </a:r>
            <a:r>
              <a:rPr lang="de-DE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4748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Line 4"/>
          <p:cNvSpPr>
            <a:spLocks noChangeShapeType="1"/>
          </p:cNvSpPr>
          <p:nvPr/>
        </p:nvSpPr>
        <p:spPr bwMode="gray">
          <a:xfrm>
            <a:off x="3703638" y="29718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Line 5"/>
          <p:cNvSpPr>
            <a:spLocks noChangeShapeType="1"/>
          </p:cNvSpPr>
          <p:nvPr/>
        </p:nvSpPr>
        <p:spPr bwMode="gray">
          <a:xfrm>
            <a:off x="3703638" y="29718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6"/>
          <p:cNvSpPr>
            <a:spLocks noChangeShapeType="1"/>
          </p:cNvSpPr>
          <p:nvPr/>
        </p:nvSpPr>
        <p:spPr bwMode="gray">
          <a:xfrm>
            <a:off x="3703638" y="29718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Rectangle 1"/>
          <p:cNvSpPr>
            <a:spLocks noChangeArrowheads="1"/>
          </p:cNvSpPr>
          <p:nvPr/>
        </p:nvSpPr>
        <p:spPr bwMode="auto">
          <a:xfrm>
            <a:off x="577850" y="42926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70000"/>
              </a:spcBef>
              <a:buFontTx/>
              <a:buChar char="•"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412" y="101600"/>
            <a:ext cx="8891587" cy="654050"/>
          </a:xfrm>
        </p:spPr>
        <p:txBody>
          <a:bodyPr/>
          <a:lstStyle/>
          <a:p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Motive force of economy to sustainable direction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07" y="2656478"/>
            <a:ext cx="4951530" cy="3664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56" y="980621"/>
            <a:ext cx="2979782" cy="22348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570" y="4005217"/>
            <a:ext cx="2159000" cy="2159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749" y="762155"/>
            <a:ext cx="4168062" cy="306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0171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821" name="Rectangle 5"/>
          <p:cNvSpPr>
            <a:spLocks noChangeArrowheads="1"/>
          </p:cNvSpPr>
          <p:nvPr/>
        </p:nvSpPr>
        <p:spPr bwMode="auto">
          <a:xfrm>
            <a:off x="4699000" y="3314700"/>
            <a:ext cx="40703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lnSpc>
                <a:spcPct val="90000"/>
              </a:lnSpc>
              <a:buClr>
                <a:srgbClr val="B0002D"/>
              </a:buClr>
              <a:buSzPct val="85000"/>
              <a:buFont typeface="Arial" charset="0"/>
              <a:buNone/>
              <a:defRPr/>
            </a:pPr>
            <a:endParaRPr lang="fr-FR" dirty="0">
              <a:solidFill>
                <a:srgbClr val="14293F">
                  <a:lumMod val="90000"/>
                  <a:lumOff val="10000"/>
                </a:srgbClr>
              </a:solidFill>
              <a:latin typeface="Century Gothic"/>
              <a:cs typeface="Century Gothic"/>
            </a:endParaRP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542299" y="2607230"/>
            <a:ext cx="6877402" cy="1180405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Arial" pitchFamily="34" charset="0"/>
              <a:buNone/>
              <a:defRPr sz="2800" b="1">
                <a:solidFill>
                  <a:srgbClr val="1E3E5F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/>
                <a:ea typeface="MS PGothic" pitchFamily="34" charset="-128"/>
                <a:cs typeface="Century Gothic"/>
              </a:defRPr>
            </a:lvl1pPr>
            <a:lvl2pPr marL="712788" indent="-169863" algn="just" rtl="0" eaLnBrk="0" fontAlgn="base" hangingPunct="0">
              <a:lnSpc>
                <a:spcPct val="50000"/>
              </a:lnSpc>
              <a:spcBef>
                <a:spcPct val="70000"/>
              </a:spcBef>
              <a:spcAft>
                <a:spcPct val="0"/>
              </a:spcAft>
              <a:buClr>
                <a:srgbClr val="800000"/>
              </a:buClr>
              <a:buSzPct val="100000"/>
              <a:buFont typeface="Wingdings" pitchFamily="2" charset="2"/>
              <a:buChar char="§"/>
              <a:defRPr>
                <a:solidFill>
                  <a:srgbClr val="1E3E5F"/>
                </a:solidFill>
                <a:latin typeface="Century Gothic"/>
                <a:ea typeface="MS PGothic" pitchFamily="34" charset="-128"/>
                <a:cs typeface="Century Gothic"/>
              </a:defRPr>
            </a:lvl2pPr>
            <a:lvl3pPr marL="1169988" indent="-180975" algn="just" rtl="0" eaLnBrk="0" fontAlgn="base" hangingPunct="0">
              <a:lnSpc>
                <a:spcPct val="50000"/>
              </a:lnSpc>
              <a:spcBef>
                <a:spcPct val="70000"/>
              </a:spcBef>
              <a:spcAft>
                <a:spcPct val="0"/>
              </a:spcAft>
              <a:buClr>
                <a:srgbClr val="800000"/>
              </a:buClr>
              <a:buSzPct val="90000"/>
              <a:buFont typeface="Wingdings" pitchFamily="2" charset="2"/>
              <a:buChar char="§"/>
              <a:defRPr sz="1600">
                <a:solidFill>
                  <a:srgbClr val="1E3E5F"/>
                </a:solidFill>
                <a:latin typeface="Century Gothic"/>
                <a:ea typeface="MS PGothic" pitchFamily="34" charset="-128"/>
                <a:cs typeface="Century Gothic"/>
              </a:defRPr>
            </a:lvl3pPr>
            <a:lvl4pPr marL="1520825" indent="-180975" algn="l" rtl="0" eaLnBrk="0" fontAlgn="base" hangingPunct="0">
              <a:lnSpc>
                <a:spcPct val="50000"/>
              </a:lnSpc>
              <a:spcBef>
                <a:spcPct val="70000"/>
              </a:spcBef>
              <a:spcAft>
                <a:spcPct val="0"/>
              </a:spcAft>
              <a:buClr>
                <a:srgbClr val="800000"/>
              </a:buClr>
              <a:buSzPct val="80000"/>
              <a:buFont typeface="Wingdings" pitchFamily="2" charset="2"/>
              <a:buChar char="§"/>
              <a:defRPr sz="1400">
                <a:solidFill>
                  <a:srgbClr val="1E3E5F"/>
                </a:solidFill>
                <a:latin typeface="Century Gothic"/>
                <a:ea typeface="MS PGothic" pitchFamily="34" charset="-128"/>
                <a:cs typeface="Century Gothic"/>
              </a:defRPr>
            </a:lvl4pPr>
            <a:lvl5pPr marL="1457325" indent="-314325" algn="l" rtl="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rgbClr val="1E3E5F"/>
                </a:solidFill>
                <a:latin typeface="Century Gothic"/>
                <a:ea typeface="MS PGothic" pitchFamily="34" charset="-128"/>
                <a:cs typeface="Century Gothic"/>
              </a:defRPr>
            </a:lvl5pPr>
            <a:lvl6pPr marL="1914525" indent="-314325" algn="l" rtl="0"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371725" indent="-314325" algn="l" rtl="0"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828925" indent="-314325" algn="l" rtl="0"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286125" indent="-314325" algn="l" rtl="0" fontAlgn="base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20000"/>
              </a:lnSpc>
              <a:buClr>
                <a:srgbClr val="B0002D"/>
              </a:buClr>
              <a:defRPr/>
            </a:pPr>
            <a:r>
              <a:rPr lang="en-US" sz="3000" kern="0" dirty="0" smtClean="0"/>
              <a:t>POLITICAL FRAMEWORK- </a:t>
            </a:r>
          </a:p>
          <a:p>
            <a:pPr algn="ctr">
              <a:lnSpc>
                <a:spcPct val="120000"/>
              </a:lnSpc>
              <a:buClr>
                <a:srgbClr val="B0002D"/>
              </a:buClr>
              <a:defRPr/>
            </a:pPr>
            <a:r>
              <a:rPr lang="en-US" sz="3000" kern="0" dirty="0" smtClean="0"/>
              <a:t>Regulatory compliance </a:t>
            </a:r>
          </a:p>
          <a:p>
            <a:pPr algn="ctr">
              <a:lnSpc>
                <a:spcPct val="120000"/>
              </a:lnSpc>
              <a:buClr>
                <a:srgbClr val="B0002D"/>
              </a:buClr>
              <a:defRPr/>
            </a:pPr>
            <a:r>
              <a:rPr lang="fr-FR" sz="3000" kern="0" dirty="0"/>
              <a:t>	</a:t>
            </a:r>
            <a:endParaRPr lang="en-US" sz="3000" kern="0" dirty="0" smtClean="0"/>
          </a:p>
          <a:p>
            <a:pPr algn="just">
              <a:lnSpc>
                <a:spcPct val="120000"/>
              </a:lnSpc>
              <a:buClr>
                <a:srgbClr val="B0002D"/>
              </a:buClr>
              <a:defRPr/>
            </a:pPr>
            <a:r>
              <a:rPr lang="en-US" sz="3000" kern="0" dirty="0"/>
              <a:t>	</a:t>
            </a:r>
            <a:r>
              <a:rPr lang="en-US" sz="3000" kern="0" dirty="0" smtClean="0"/>
              <a:t>			</a:t>
            </a:r>
            <a:endParaRPr lang="en-US" sz="3000" kern="0" dirty="0"/>
          </a:p>
        </p:txBody>
      </p:sp>
      <p:pic>
        <p:nvPicPr>
          <p:cNvPr id="6" name="Picture 2" descr="C:\Temp\IE\Low\Content.IE5\QDPD5CQU\P012491002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137" y="4647358"/>
            <a:ext cx="3065213" cy="207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7956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-357188" y="3355975"/>
            <a:ext cx="9628188" cy="51276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-357188" y="3409950"/>
            <a:ext cx="9628188" cy="560388"/>
          </a:xfrm>
          <a:prstGeom prst="rect">
            <a:avLst/>
          </a:prstGeom>
          <a:solidFill>
            <a:srgbClr val="91011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258948" name="Text Box 4"/>
          <p:cNvSpPr txBox="1">
            <a:spLocks noChangeArrowheads="1"/>
          </p:cNvSpPr>
          <p:nvPr/>
        </p:nvSpPr>
        <p:spPr bwMode="gray">
          <a:xfrm>
            <a:off x="685800" y="1295400"/>
            <a:ext cx="339090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8150" indent="-1746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60425" indent="-2889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141413" indent="-2794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457325" indent="-3143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9145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3717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8289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2861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GB" smtClean="0"/>
          </a:p>
        </p:txBody>
      </p:sp>
      <p:graphicFrame>
        <p:nvGraphicFramePr>
          <p:cNvPr id="2259008" name="Group 64"/>
          <p:cNvGraphicFramePr>
            <a:graphicFrameLocks noGrp="1"/>
          </p:cNvGraphicFramePr>
          <p:nvPr/>
        </p:nvGraphicFramePr>
        <p:xfrm>
          <a:off x="155575" y="963613"/>
          <a:ext cx="8836025" cy="2184400"/>
        </p:xfrm>
        <a:graphic>
          <a:graphicData uri="http://schemas.openxmlformats.org/drawingml/2006/table">
            <a:tbl>
              <a:tblPr>
                <a:tableStyleId>{E929F9F4-4A8F-4326-A1B4-22849713DDAB}</a:tableStyleId>
              </a:tblPr>
              <a:tblGrid>
                <a:gridCol w="3089017"/>
                <a:gridCol w="2878402"/>
                <a:gridCol w="2868606"/>
              </a:tblGrid>
              <a:tr h="33832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ko-KR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/>
                          <a:cs typeface="Century Gothic"/>
                        </a:rPr>
                        <a:t>Total shipping emissions</a:t>
                      </a:r>
                      <a:endParaRPr kumimoji="0" lang="fr-FR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/>
                        <a:ea typeface="Batang" charset="0"/>
                        <a:cs typeface="Century Gothic"/>
                      </a:endParaRPr>
                    </a:p>
                  </a:txBody>
                  <a:tcPr marL="91452" marR="91452" horzOverflow="overflow">
                    <a:lnR>
                      <a:noFill/>
                    </a:ln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ko-KR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/>
                          <a:cs typeface="Century Gothic"/>
                        </a:rPr>
                        <a:t>Amount</a:t>
                      </a:r>
                      <a:endParaRPr kumimoji="0" lang="en-GB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/>
                        <a:ea typeface="Batang" charset="0"/>
                        <a:cs typeface="Century Gothic"/>
                      </a:endParaRPr>
                    </a:p>
                  </a:txBody>
                  <a:tcPr marL="91452" marR="9145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83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ko-KR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/>
                          <a:cs typeface="Century Gothic"/>
                        </a:rPr>
                        <a:t>in million tonnes</a:t>
                      </a:r>
                      <a:endParaRPr kumimoji="0" lang="en-GB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/>
                        <a:ea typeface="Batang" charset="0"/>
                        <a:cs typeface="Century Gothic"/>
                      </a:endParaRPr>
                    </a:p>
                  </a:txBody>
                  <a:tcPr marL="91452" marR="91452" horzOverflow="overflow">
                    <a:lnL>
                      <a:noFill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ko-KR" sz="180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/>
                          <a:cs typeface="Century Gothic"/>
                        </a:rPr>
                        <a:t>% of global emissions</a:t>
                      </a:r>
                      <a:endParaRPr kumimoji="0" lang="en-GB" altLang="ko-KR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/>
                        <a:ea typeface="Batang" charset="0"/>
                        <a:cs typeface="Century Gothic"/>
                      </a:endParaRPr>
                    </a:p>
                  </a:txBody>
                  <a:tcPr marL="91452" marR="91452" horzOverflow="overflow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75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/>
                          <a:cs typeface="Century Gothic"/>
                        </a:rPr>
                        <a:t>CO</a:t>
                      </a:r>
                      <a:r>
                        <a:rPr kumimoji="0" lang="en-US" altLang="ko-KR" sz="1600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Century Gothic"/>
                          <a:cs typeface="Century Gothic"/>
                        </a:rPr>
                        <a:t>2</a:t>
                      </a:r>
                      <a:endParaRPr kumimoji="0" lang="fr-FR" altLang="ko-KR" sz="1600" u="none" strike="noStrike" cap="none" normalizeH="0" baseline="-25000" dirty="0">
                        <a:ln>
                          <a:noFill/>
                        </a:ln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ko-KR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/>
                          <a:cs typeface="Century Gothic"/>
                        </a:rPr>
                        <a:t>(International shipping)</a:t>
                      </a:r>
                      <a:endParaRPr kumimoji="0" lang="en-GB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/>
                        <a:ea typeface="굴림" charset="0"/>
                        <a:cs typeface="Century Gothic"/>
                      </a:endParaRPr>
                    </a:p>
                  </a:txBody>
                  <a:tcPr marL="91452" marR="91452" horzOverflow="overflow">
                    <a:lnR w="12700" cap="flat" cmpd="sng" algn="ctr">
                      <a:solidFill>
                        <a:srgbClr val="4F74AA">
                          <a:lumMod val="60000"/>
                          <a:lumOff val="4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F74AA">
                          <a:lumMod val="60000"/>
                          <a:lumOff val="4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ko-KR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/>
                          <a:cs typeface="Century Gothic"/>
                        </a:rPr>
                        <a:t>1,046</a:t>
                      </a:r>
                      <a:endParaRPr kumimoji="0" lang="fr-FR" altLang="ko-KR" sz="1600" u="none" strike="noStrike" cap="none" normalizeH="0" baseline="0" dirty="0">
                        <a:ln>
                          <a:noFill/>
                        </a:ln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ko-KR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/>
                          <a:cs typeface="Century Gothic"/>
                        </a:rPr>
                        <a:t>(870)</a:t>
                      </a:r>
                      <a:endParaRPr kumimoji="0" lang="en-GB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/>
                        <a:ea typeface="굴림" charset="0"/>
                        <a:cs typeface="Century Gothic"/>
                      </a:endParaRPr>
                    </a:p>
                  </a:txBody>
                  <a:tcPr marL="91452" marR="91452" horzOverflow="overflow">
                    <a:lnL w="12700" cap="flat" cmpd="sng" algn="ctr">
                      <a:solidFill>
                        <a:srgbClr val="4F74AA">
                          <a:lumMod val="60000"/>
                          <a:lumOff val="4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4AA">
                          <a:lumMod val="60000"/>
                          <a:lumOff val="4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4AA">
                          <a:lumMod val="60000"/>
                          <a:lumOff val="4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ko-KR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/>
                          <a:cs typeface="Century Gothic"/>
                        </a:rPr>
                        <a:t>3.3</a:t>
                      </a:r>
                      <a:endParaRPr kumimoji="0" lang="fr-FR" altLang="ko-KR" sz="1600" u="none" strike="noStrike" cap="none" normalizeH="0" baseline="0" dirty="0">
                        <a:ln>
                          <a:noFill/>
                        </a:ln>
                        <a:effectLst/>
                        <a:latin typeface="Century Gothic"/>
                        <a:cs typeface="Century Gothic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ko-KR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/>
                          <a:cs typeface="Century Gothic"/>
                        </a:rPr>
                        <a:t>(2.7)</a:t>
                      </a:r>
                      <a:endParaRPr kumimoji="0" lang="en-GB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/>
                        <a:ea typeface="굴림" charset="0"/>
                        <a:cs typeface="Century Gothic"/>
                      </a:endParaRPr>
                    </a:p>
                  </a:txBody>
                  <a:tcPr marL="91452" marR="91452" horzOverflow="overflow">
                    <a:lnL w="12700" cap="flat" cmpd="sng" algn="ctr">
                      <a:solidFill>
                        <a:srgbClr val="4F74AA">
                          <a:lumMod val="60000"/>
                          <a:lumOff val="4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4AA">
                          <a:lumMod val="60000"/>
                          <a:lumOff val="4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ko-KR" sz="16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Century Gothic"/>
                          <a:cs typeface="Century Gothic"/>
                        </a:rPr>
                        <a:t>NOx</a:t>
                      </a:r>
                      <a:endParaRPr kumimoji="0" lang="en-GB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/>
                        <a:ea typeface="Batang" charset="0"/>
                        <a:cs typeface="Century Gothic"/>
                      </a:endParaRPr>
                    </a:p>
                  </a:txBody>
                  <a:tcPr marL="91452" marR="91452" horzOverflow="overflow">
                    <a:lnR w="12700" cap="flat" cmpd="sng" algn="ctr">
                      <a:solidFill>
                        <a:srgbClr val="4F74AA">
                          <a:lumMod val="60000"/>
                          <a:lumOff val="4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74AA">
                          <a:lumMod val="60000"/>
                          <a:lumOff val="4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4AA">
                          <a:lumMod val="60000"/>
                          <a:lumOff val="4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ko-KR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/>
                          <a:cs typeface="Century Gothic"/>
                        </a:rPr>
                        <a:t>20</a:t>
                      </a:r>
                      <a:endParaRPr kumimoji="0" lang="en-GB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/>
                        <a:ea typeface="Batang" charset="0"/>
                        <a:cs typeface="Century Gothic"/>
                      </a:endParaRPr>
                    </a:p>
                  </a:txBody>
                  <a:tcPr marL="91452" marR="91452" horzOverflow="overflow">
                    <a:lnL w="12700" cap="flat" cmpd="sng" algn="ctr">
                      <a:solidFill>
                        <a:srgbClr val="4F74AA">
                          <a:lumMod val="60000"/>
                          <a:lumOff val="4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4AA">
                          <a:lumMod val="60000"/>
                          <a:lumOff val="4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74AA">
                          <a:lumMod val="60000"/>
                          <a:lumOff val="4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4AA">
                          <a:lumMod val="60000"/>
                          <a:lumOff val="4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ko-KR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/>
                          <a:cs typeface="Century Gothic"/>
                        </a:rPr>
                        <a:t>20 to 30</a:t>
                      </a:r>
                      <a:endParaRPr kumimoji="0" lang="en-GB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/>
                        <a:ea typeface="Batang" charset="0"/>
                        <a:cs typeface="Century Gothic"/>
                      </a:endParaRPr>
                    </a:p>
                  </a:txBody>
                  <a:tcPr marL="91452" marR="91452" horzOverflow="overflow">
                    <a:lnL w="12700" cap="flat" cmpd="sng" algn="ctr">
                      <a:solidFill>
                        <a:srgbClr val="4F74AA">
                          <a:lumMod val="60000"/>
                          <a:lumOff val="4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74AA">
                          <a:lumMod val="60000"/>
                          <a:lumOff val="4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4AA">
                          <a:lumMod val="60000"/>
                          <a:lumOff val="4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ko-KR" sz="1600" u="none" strike="noStrike" cap="none" normalizeH="0" baseline="0">
                          <a:ln>
                            <a:noFill/>
                          </a:ln>
                          <a:effectLst/>
                          <a:latin typeface="Century Gothic"/>
                          <a:cs typeface="Century Gothic"/>
                        </a:rPr>
                        <a:t>SOx</a:t>
                      </a:r>
                      <a:endParaRPr kumimoji="0" lang="en-GB" altLang="ko-K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/>
                        <a:ea typeface="Batang" charset="0"/>
                        <a:cs typeface="Century Gothic"/>
                      </a:endParaRPr>
                    </a:p>
                  </a:txBody>
                  <a:tcPr marL="91452" marR="91452" horzOverflow="overflow">
                    <a:lnR w="12700" cap="flat" cmpd="sng" algn="ctr">
                      <a:solidFill>
                        <a:srgbClr val="4F74AA">
                          <a:lumMod val="60000"/>
                          <a:lumOff val="4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74AA">
                          <a:lumMod val="60000"/>
                          <a:lumOff val="4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4AA">
                          <a:lumMod val="60000"/>
                          <a:lumOff val="4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ko-KR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/>
                          <a:cs typeface="Century Gothic"/>
                        </a:rPr>
                        <a:t>12</a:t>
                      </a:r>
                      <a:endParaRPr kumimoji="0" lang="en-GB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/>
                        <a:ea typeface="Batang" charset="0"/>
                        <a:cs typeface="Century Gothic"/>
                      </a:endParaRPr>
                    </a:p>
                  </a:txBody>
                  <a:tcPr marL="91452" marR="91452" horzOverflow="overflow">
                    <a:lnL w="12700" cap="flat" cmpd="sng" algn="ctr">
                      <a:solidFill>
                        <a:srgbClr val="4F74AA">
                          <a:lumMod val="60000"/>
                          <a:lumOff val="4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4AA">
                          <a:lumMod val="60000"/>
                          <a:lumOff val="4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74AA">
                          <a:lumMod val="60000"/>
                          <a:lumOff val="4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4AA">
                          <a:lumMod val="60000"/>
                          <a:lumOff val="4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ko-KR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/>
                          <a:cs typeface="Century Gothic"/>
                        </a:rPr>
                        <a:t>10</a:t>
                      </a:r>
                      <a:endParaRPr kumimoji="0" lang="en-GB" altLang="ko-KR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/>
                        <a:ea typeface="Batang" charset="0"/>
                        <a:cs typeface="Century Gothic"/>
                      </a:endParaRPr>
                    </a:p>
                  </a:txBody>
                  <a:tcPr marL="91452" marR="91452" horzOverflow="overflow">
                    <a:lnL w="12700" cap="flat" cmpd="sng" algn="ctr">
                      <a:solidFill>
                        <a:srgbClr val="4F74AA">
                          <a:lumMod val="60000"/>
                          <a:lumOff val="4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74AA">
                          <a:lumMod val="60000"/>
                          <a:lumOff val="4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74AA">
                          <a:lumMod val="60000"/>
                          <a:lumOff val="4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0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ko-KR" sz="1600" u="none" strike="noStrike" cap="none" normalizeH="0" baseline="0">
                          <a:ln>
                            <a:noFill/>
                          </a:ln>
                          <a:effectLst/>
                          <a:latin typeface="Century Gothic"/>
                          <a:cs typeface="Century Gothic"/>
                        </a:rPr>
                        <a:t>PM</a:t>
                      </a:r>
                      <a:endParaRPr kumimoji="0" lang="en-GB" altLang="ko-K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/>
                        <a:ea typeface="Batang" charset="0"/>
                        <a:cs typeface="Century Gothic"/>
                      </a:endParaRPr>
                    </a:p>
                  </a:txBody>
                  <a:tcPr marL="91452" marR="91452" horzOverflow="overflow">
                    <a:lnR w="12700" cap="flat" cmpd="sng" algn="ctr">
                      <a:solidFill>
                        <a:srgbClr val="4F74AA">
                          <a:lumMod val="60000"/>
                          <a:lumOff val="4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74AA">
                          <a:lumMod val="60000"/>
                          <a:lumOff val="4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Century Gothic"/>
                          <a:cs typeface="Century Gothic"/>
                        </a:rPr>
                        <a:t>1.5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/>
                        <a:ea typeface="ＭＳ Ｐゴシック" charset="0"/>
                        <a:cs typeface="Century Gothic"/>
                      </a:endParaRPr>
                    </a:p>
                  </a:txBody>
                  <a:tcPr marL="91452" marR="91452" horzOverflow="overflow">
                    <a:lnL w="12700" cap="flat" cmpd="sng" algn="ctr">
                      <a:solidFill>
                        <a:srgbClr val="4F74AA">
                          <a:lumMod val="60000"/>
                          <a:lumOff val="4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74AA">
                          <a:lumMod val="60000"/>
                          <a:lumOff val="4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74AA">
                          <a:lumMod val="60000"/>
                          <a:lumOff val="4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Arial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/>
                        <a:ea typeface="ＭＳ Ｐゴシック" charset="0"/>
                        <a:cs typeface="Century Gothic"/>
                      </a:endParaRPr>
                    </a:p>
                  </a:txBody>
                  <a:tcPr marL="91452" marR="91452" horzOverflow="overflow">
                    <a:lnL w="12700" cap="flat" cmpd="sng" algn="ctr">
                      <a:solidFill>
                        <a:srgbClr val="4F74AA">
                          <a:lumMod val="60000"/>
                          <a:lumOff val="4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74AA">
                          <a:lumMod val="60000"/>
                          <a:lumOff val="4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258992" name="Picture 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385" y="4317863"/>
            <a:ext cx="2451100" cy="12588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258993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64" y="4660710"/>
            <a:ext cx="1439862" cy="1773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258995" name="AutoShape 51"/>
          <p:cNvSpPr>
            <a:spLocks noChangeArrowheads="1"/>
          </p:cNvSpPr>
          <p:nvPr/>
        </p:nvSpPr>
        <p:spPr bwMode="gray">
          <a:xfrm>
            <a:off x="295275" y="4119563"/>
            <a:ext cx="1463675" cy="1011237"/>
          </a:xfrm>
          <a:prstGeom prst="cloudCallout">
            <a:avLst>
              <a:gd name="adj1" fmla="val -22884"/>
              <a:gd name="adj2" fmla="val 51727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Tx/>
              <a:buNone/>
              <a:defRPr/>
            </a:pPr>
            <a:endParaRPr lang="en-GB" sz="1400" b="1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58996" name="AutoShape 52"/>
          <p:cNvSpPr>
            <a:spLocks noChangeArrowheads="1"/>
          </p:cNvSpPr>
          <p:nvPr/>
        </p:nvSpPr>
        <p:spPr bwMode="gray">
          <a:xfrm>
            <a:off x="2632075" y="5397500"/>
            <a:ext cx="1347788" cy="1039813"/>
          </a:xfrm>
          <a:prstGeom prst="cloudCallout">
            <a:avLst>
              <a:gd name="adj1" fmla="val 47880"/>
              <a:gd name="adj2" fmla="val -88625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Tx/>
              <a:buNone/>
              <a:defRPr/>
            </a:pPr>
            <a:endParaRPr lang="en-GB">
              <a:latin typeface="Arial" charset="0"/>
              <a:ea typeface="ＭＳ Ｐゴシック" charset="0"/>
            </a:endParaRPr>
          </a:p>
        </p:txBody>
      </p:sp>
      <p:sp>
        <p:nvSpPr>
          <p:cNvPr id="2258997" name="Text Box 53"/>
          <p:cNvSpPr txBox="1">
            <a:spLocks noChangeArrowheads="1"/>
          </p:cNvSpPr>
          <p:nvPr/>
        </p:nvSpPr>
        <p:spPr bwMode="gray">
          <a:xfrm>
            <a:off x="341313" y="4397375"/>
            <a:ext cx="13144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8150" indent="-1746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60425" indent="-2889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141413" indent="-2794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457325" indent="-3143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9145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3717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8289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2861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50g </a:t>
            </a:r>
            <a:r>
              <a:rPr lang="en-US" b="1" dirty="0" smtClean="0">
                <a:solidFill>
                  <a:schemeClr val="bg1"/>
                </a:solidFill>
              </a:rPr>
              <a:t>CO</a:t>
            </a:r>
            <a:r>
              <a:rPr lang="en-US" b="1" baseline="-25000" dirty="0" smtClean="0">
                <a:solidFill>
                  <a:schemeClr val="bg1"/>
                </a:solidFill>
              </a:rPr>
              <a:t>2</a:t>
            </a:r>
            <a:r>
              <a:rPr lang="en-US" sz="1400" b="1" baseline="-25000" dirty="0" smtClean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/ton/km</a:t>
            </a:r>
            <a:endParaRPr lang="en-GB" sz="1400" b="1" dirty="0" smtClean="0">
              <a:solidFill>
                <a:schemeClr val="bg1"/>
              </a:solidFill>
            </a:endParaRPr>
          </a:p>
        </p:txBody>
      </p:sp>
      <p:sp>
        <p:nvSpPr>
          <p:cNvPr id="2258998" name="Text Box 54"/>
          <p:cNvSpPr txBox="1">
            <a:spLocks noChangeArrowheads="1"/>
          </p:cNvSpPr>
          <p:nvPr/>
        </p:nvSpPr>
        <p:spPr bwMode="gray">
          <a:xfrm>
            <a:off x="2559050" y="5610225"/>
            <a:ext cx="1465263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8150" indent="-1746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60425" indent="-2889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141413" indent="-2794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457325" indent="-3143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9145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3717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8289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2861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&gt;500g </a:t>
            </a:r>
            <a:r>
              <a:rPr lang="en-US" b="1" dirty="0" smtClean="0">
                <a:solidFill>
                  <a:schemeClr val="bg1"/>
                </a:solidFill>
              </a:rPr>
              <a:t>CO</a:t>
            </a:r>
            <a:r>
              <a:rPr lang="en-US" b="1" baseline="-25000" dirty="0" smtClean="0">
                <a:solidFill>
                  <a:schemeClr val="bg1"/>
                </a:solidFill>
              </a:rPr>
              <a:t>2</a:t>
            </a:r>
          </a:p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/ton/km</a:t>
            </a:r>
            <a:endParaRPr lang="en-GB" sz="1400" b="1" dirty="0" smtClean="0">
              <a:solidFill>
                <a:schemeClr val="bg1"/>
              </a:solidFill>
            </a:endParaRPr>
          </a:p>
        </p:txBody>
      </p:sp>
      <p:pic>
        <p:nvPicPr>
          <p:cNvPr id="2259000" name="Picture 56" descr="Ferries_RoR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398" y="4995725"/>
            <a:ext cx="2159000" cy="1438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259001" name="AutoShape 57"/>
          <p:cNvSpPr>
            <a:spLocks noChangeArrowheads="1"/>
          </p:cNvSpPr>
          <p:nvPr/>
        </p:nvSpPr>
        <p:spPr bwMode="gray">
          <a:xfrm>
            <a:off x="5181600" y="4419600"/>
            <a:ext cx="1241425" cy="746125"/>
          </a:xfrm>
          <a:prstGeom prst="cloudCallout">
            <a:avLst>
              <a:gd name="adj1" fmla="val 19949"/>
              <a:gd name="adj2" fmla="val 59574"/>
            </a:avLst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Tx/>
              <a:buNone/>
              <a:defRPr/>
            </a:pPr>
            <a:endParaRPr lang="en-GB" sz="1400" b="1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59002" name="Text Box 58"/>
          <p:cNvSpPr txBox="1">
            <a:spLocks noChangeArrowheads="1"/>
          </p:cNvSpPr>
          <p:nvPr/>
        </p:nvSpPr>
        <p:spPr bwMode="gray">
          <a:xfrm>
            <a:off x="5394325" y="4465638"/>
            <a:ext cx="131445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8150" indent="-1746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60425" indent="-2889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141413" indent="-2794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457325" indent="-3143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9145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3717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8289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2861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15g </a:t>
            </a:r>
            <a:r>
              <a:rPr lang="en-US" b="1" dirty="0" smtClean="0">
                <a:solidFill>
                  <a:schemeClr val="bg1"/>
                </a:solidFill>
              </a:rPr>
              <a:t>CO</a:t>
            </a:r>
            <a:r>
              <a:rPr lang="en-US" b="1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/>
              <a:t> 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/ton/km</a:t>
            </a:r>
            <a:endParaRPr lang="en-GB" sz="1400" b="1" dirty="0" smtClean="0">
              <a:solidFill>
                <a:schemeClr val="bg1"/>
              </a:solidFill>
            </a:endParaRPr>
          </a:p>
        </p:txBody>
      </p:sp>
      <p:pic>
        <p:nvPicPr>
          <p:cNvPr id="2259004" name="Picture 60" descr="Tanker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163" y="4998929"/>
            <a:ext cx="1846263" cy="1439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259005" name="AutoShape 61"/>
          <p:cNvSpPr>
            <a:spLocks noChangeArrowheads="1"/>
          </p:cNvSpPr>
          <p:nvPr/>
        </p:nvSpPr>
        <p:spPr bwMode="gray">
          <a:xfrm>
            <a:off x="7539038" y="4095750"/>
            <a:ext cx="1241425" cy="746125"/>
          </a:xfrm>
          <a:prstGeom prst="cloudCallout">
            <a:avLst>
              <a:gd name="adj1" fmla="val -12403"/>
              <a:gd name="adj2" fmla="val 92764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Tx/>
              <a:buNone/>
              <a:defRPr/>
            </a:pPr>
            <a:endParaRPr lang="en-GB" sz="1400" b="1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59006" name="Text Box 62"/>
          <p:cNvSpPr txBox="1">
            <a:spLocks noChangeArrowheads="1"/>
          </p:cNvSpPr>
          <p:nvPr/>
        </p:nvSpPr>
        <p:spPr bwMode="gray">
          <a:xfrm>
            <a:off x="7751763" y="4141788"/>
            <a:ext cx="131445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8150" indent="-1746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60425" indent="-2889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141413" indent="-2794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457325" indent="-3143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9145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3717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8289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286125" indent="-3143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400" b="1" smtClean="0">
                <a:solidFill>
                  <a:schemeClr val="bg1"/>
                </a:solidFill>
              </a:rPr>
              <a:t>5g </a:t>
            </a:r>
            <a:r>
              <a:rPr lang="en-US" b="1" smtClean="0">
                <a:solidFill>
                  <a:schemeClr val="bg1"/>
                </a:solidFill>
              </a:rPr>
              <a:t>CO</a:t>
            </a:r>
            <a:r>
              <a:rPr lang="en-US" b="1" baseline="-25000" smtClean="0">
                <a:solidFill>
                  <a:schemeClr val="bg1"/>
                </a:solidFill>
              </a:rPr>
              <a:t>2</a:t>
            </a:r>
            <a:r>
              <a:rPr lang="en-US" smtClean="0"/>
              <a:t> </a:t>
            </a:r>
            <a:endParaRPr lang="en-US" sz="1400" b="1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400" b="1" smtClean="0">
                <a:solidFill>
                  <a:schemeClr val="bg1"/>
                </a:solidFill>
              </a:rPr>
              <a:t>/ton/km</a:t>
            </a:r>
            <a:endParaRPr lang="en-GB" sz="1400" b="1" smtClean="0">
              <a:solidFill>
                <a:schemeClr val="bg1"/>
              </a:solidFill>
            </a:endParaRPr>
          </a:p>
        </p:txBody>
      </p:sp>
      <p:sp>
        <p:nvSpPr>
          <p:cNvPr id="37928" name="TextBox 48"/>
          <p:cNvSpPr txBox="1">
            <a:spLocks noChangeArrowheads="1"/>
          </p:cNvSpPr>
          <p:nvPr/>
        </p:nvSpPr>
        <p:spPr bwMode="auto">
          <a:xfrm>
            <a:off x="0" y="3494088"/>
            <a:ext cx="9144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7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800">
                <a:solidFill>
                  <a:srgbClr val="FFFFFF"/>
                </a:solidFill>
                <a:latin typeface="Century Gothic" pitchFamily="34" charset="0"/>
              </a:rPr>
              <a:t>Shipping is the most energy efficient mode of transportation</a:t>
            </a:r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gray">
          <a:xfrm>
            <a:off x="252413" y="101600"/>
            <a:ext cx="789305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sz="2400" b="1" dirty="0">
                <a:solidFill>
                  <a:srgbClr val="800000"/>
                </a:solidFill>
                <a:latin typeface="Century Gothic"/>
                <a:ea typeface="ＭＳ Ｐゴシック" charset="0"/>
                <a:cs typeface="Century Gothic"/>
              </a:rPr>
              <a:t>Shipping Emissions</a:t>
            </a:r>
          </a:p>
        </p:txBody>
      </p:sp>
    </p:spTree>
    <p:extLst>
      <p:ext uri="{BB962C8B-B14F-4D97-AF65-F5344CB8AC3E}">
        <p14:creationId xmlns:p14="http://schemas.microsoft.com/office/powerpoint/2010/main" val="6651131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06388" y="712787"/>
            <a:ext cx="8513762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eaLnBrk="0" hangingPunct="0">
              <a:lnSpc>
                <a:spcPct val="150000"/>
              </a:lnSpc>
              <a:spcBef>
                <a:spcPts val="300"/>
              </a:spcBef>
              <a:buClr>
                <a:schemeClr val="hlink"/>
              </a:buClr>
              <a:buSzPct val="85000"/>
              <a:buFontTx/>
              <a:buNone/>
              <a:defRPr/>
            </a:pPr>
            <a:r>
              <a:rPr lang="en-GB" sz="1800" dirty="0">
                <a:latin typeface="Arial" charset="0"/>
                <a:ea typeface="ＭＳ Ｐゴシック" pitchFamily="-108" charset="-128"/>
              </a:rPr>
              <a:t>IMO and other regulations are becoming more and more stringent:</a:t>
            </a:r>
          </a:p>
          <a:p>
            <a:pPr marL="381000" indent="-381000" eaLnBrk="0" hangingPunct="0">
              <a:spcBef>
                <a:spcPts val="300"/>
              </a:spcBef>
              <a:buClr>
                <a:schemeClr val="hlink"/>
              </a:buClr>
              <a:buSzPct val="85000"/>
              <a:buFont typeface="Arial" charset="0"/>
              <a:buChar char="►"/>
              <a:defRPr/>
            </a:pPr>
            <a:r>
              <a:rPr lang="en-GB" sz="1800" dirty="0">
                <a:latin typeface="Arial" charset="0"/>
                <a:ea typeface="ＭＳ Ｐゴシック" pitchFamily="-108" charset="-128"/>
              </a:rPr>
              <a:t>Progressive reduction of air emissions (</a:t>
            </a:r>
            <a:r>
              <a:rPr lang="en-GB" sz="1800" dirty="0" err="1">
                <a:latin typeface="Arial" charset="0"/>
                <a:ea typeface="ＭＳ Ｐゴシック" pitchFamily="-108" charset="-128"/>
              </a:rPr>
              <a:t>SOx</a:t>
            </a:r>
            <a:r>
              <a:rPr lang="en-GB" sz="1800" dirty="0">
                <a:latin typeface="Arial" charset="0"/>
                <a:ea typeface="ＭＳ Ｐゴシック" pitchFamily="-108" charset="-128"/>
              </a:rPr>
              <a:t>, </a:t>
            </a:r>
            <a:r>
              <a:rPr lang="en-GB" sz="1800" dirty="0" err="1">
                <a:latin typeface="Arial" charset="0"/>
                <a:ea typeface="ＭＳ Ｐゴシック" pitchFamily="-108" charset="-128"/>
              </a:rPr>
              <a:t>NOx</a:t>
            </a:r>
            <a:r>
              <a:rPr lang="en-GB" sz="1800" dirty="0">
                <a:latin typeface="Arial" charset="0"/>
                <a:ea typeface="ＭＳ Ｐゴシック" pitchFamily="-108" charset="-128"/>
              </a:rPr>
              <a:t>, particulate matters, greenhouse gases including CO2).</a:t>
            </a:r>
          </a:p>
          <a:p>
            <a:pPr marL="381000" indent="-381000" eaLnBrk="0" hangingPunct="0">
              <a:spcBef>
                <a:spcPts val="300"/>
              </a:spcBef>
              <a:buClr>
                <a:schemeClr val="hlink"/>
              </a:buClr>
              <a:buSzPct val="85000"/>
              <a:buFont typeface="Arial" charset="0"/>
              <a:buChar char="►"/>
              <a:defRPr/>
            </a:pPr>
            <a:r>
              <a:rPr lang="en-GB" sz="1800" dirty="0">
                <a:latin typeface="Arial" charset="0"/>
                <a:ea typeface="ＭＳ Ｐゴシック" pitchFamily="-108" charset="-128"/>
              </a:rPr>
              <a:t>Trend to extend the Emission Control Area (ECA for </a:t>
            </a:r>
            <a:r>
              <a:rPr lang="en-GB" sz="1800" dirty="0" err="1">
                <a:latin typeface="Arial" charset="0"/>
                <a:ea typeface="ＭＳ Ｐゴシック" pitchFamily="-108" charset="-128"/>
              </a:rPr>
              <a:t>SOx</a:t>
            </a:r>
            <a:r>
              <a:rPr lang="en-GB" sz="1800" dirty="0">
                <a:latin typeface="Arial" charset="0"/>
                <a:ea typeface="ＭＳ Ｐゴシック" pitchFamily="-108" charset="-128"/>
              </a:rPr>
              <a:t>, </a:t>
            </a:r>
            <a:r>
              <a:rPr lang="en-GB" sz="1800" dirty="0" err="1">
                <a:latin typeface="Arial" charset="0"/>
                <a:ea typeface="ＭＳ Ｐゴシック" pitchFamily="-108" charset="-128"/>
              </a:rPr>
              <a:t>NOx</a:t>
            </a:r>
            <a:r>
              <a:rPr lang="en-GB" sz="1800" dirty="0">
                <a:latin typeface="Arial" charset="0"/>
                <a:ea typeface="ＭＳ Ｐゴシック" pitchFamily="-108" charset="-128"/>
              </a:rPr>
              <a:t> or particulate matters or all three types of emissions).</a:t>
            </a:r>
          </a:p>
          <a:p>
            <a:pPr marL="381000" indent="-381000" eaLnBrk="0" hangingPunct="0">
              <a:spcBef>
                <a:spcPts val="300"/>
              </a:spcBef>
              <a:buClr>
                <a:schemeClr val="hlink"/>
              </a:buClr>
              <a:buSzPct val="85000"/>
              <a:buFont typeface="Arial" charset="0"/>
              <a:buChar char="►"/>
              <a:defRPr/>
            </a:pPr>
            <a:r>
              <a:rPr lang="en-GB" sz="1800" dirty="0">
                <a:latin typeface="Arial" charset="0"/>
                <a:ea typeface="ＭＳ Ｐゴシック" pitchFamily="-108" charset="-128"/>
              </a:rPr>
              <a:t>Trend of local or regional legislations to reduce </a:t>
            </a:r>
            <a:r>
              <a:rPr lang="en-GB" sz="1800" dirty="0" err="1">
                <a:latin typeface="Arial" charset="0"/>
                <a:ea typeface="ＭＳ Ｐゴシック" pitchFamily="-108" charset="-128"/>
              </a:rPr>
              <a:t>SOx</a:t>
            </a:r>
            <a:r>
              <a:rPr lang="en-GB" sz="1800" dirty="0">
                <a:latin typeface="Arial" charset="0"/>
                <a:ea typeface="ＭＳ Ｐゴシック" pitchFamily="-108" charset="-128"/>
              </a:rPr>
              <a:t> emissions at port, e.g. in the US, in the EU.</a:t>
            </a: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gray">
          <a:xfrm>
            <a:off x="252413" y="101600"/>
            <a:ext cx="7893050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457200" indent="-457200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2400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Regulatory context: gradually more stringent rules</a:t>
            </a:r>
          </a:p>
        </p:txBody>
      </p:sp>
      <p:pic>
        <p:nvPicPr>
          <p:cNvPr id="20484" name="Picture 4" descr="Approximate locations of Emission control are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13" y="2979254"/>
            <a:ext cx="7031627" cy="27915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690588" y="5824547"/>
            <a:ext cx="7313612" cy="677864"/>
            <a:chOff x="61" y="3499"/>
            <a:chExt cx="5319" cy="427"/>
          </a:xfrm>
        </p:grpSpPr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61" y="3499"/>
              <a:ext cx="5319" cy="427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620713" indent="-174625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7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7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7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7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lvl="1"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85000"/>
                <a:buFont typeface="Marlett" pitchFamily="2" charset="2"/>
                <a:buNone/>
              </a:pPr>
              <a:r>
                <a:rPr lang="en-GB" sz="1000" b="1" dirty="0"/>
                <a:t>Existing ECAs: Baltic Sea (May 2006); North Sea &amp; English Channel (Nov 2007), for </a:t>
              </a:r>
              <a:r>
                <a:rPr lang="en-GB" sz="1000" b="1" dirty="0" err="1"/>
                <a:t>SOx</a:t>
              </a:r>
              <a:endParaRPr lang="en-GB" sz="1000" b="1" dirty="0"/>
            </a:p>
            <a:p>
              <a:pPr lvl="1"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85000"/>
                <a:buFont typeface="Marlett" pitchFamily="2" charset="2"/>
                <a:buNone/>
              </a:pPr>
              <a:r>
                <a:rPr lang="en-GB" sz="1000" b="1" dirty="0"/>
                <a:t>Newly designated ECAs: US and Canadian coastal waters, for </a:t>
              </a:r>
              <a:r>
                <a:rPr lang="en-GB" sz="1000" b="1" dirty="0" err="1"/>
                <a:t>NOx</a:t>
              </a:r>
              <a:r>
                <a:rPr lang="en-GB" sz="1000" b="1" dirty="0"/>
                <a:t>, </a:t>
              </a:r>
              <a:r>
                <a:rPr lang="en-GB" sz="1000" b="1" dirty="0" err="1"/>
                <a:t>SOx</a:t>
              </a:r>
              <a:r>
                <a:rPr lang="en-GB" sz="1000" b="1" dirty="0"/>
                <a:t> and PM (adoption MEPC 59, Jul 2009)</a:t>
              </a:r>
            </a:p>
            <a:p>
              <a:pPr lvl="1"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85000"/>
                <a:buFont typeface="Marlett" pitchFamily="2" charset="2"/>
                <a:buNone/>
              </a:pPr>
              <a:r>
                <a:rPr lang="en-US" sz="1000" b="1" dirty="0"/>
                <a:t>EU ECAs (</a:t>
              </a:r>
              <a:r>
                <a:rPr lang="en-US" sz="1000" b="1" dirty="0" err="1"/>
                <a:t>SOx</a:t>
              </a:r>
              <a:r>
                <a:rPr lang="en-US" sz="1000" b="1" dirty="0"/>
                <a:t> only)</a:t>
              </a:r>
            </a:p>
            <a:p>
              <a:pPr lvl="1" eaLnBrk="1" hangingPunct="1">
                <a:lnSpc>
                  <a:spcPct val="80000"/>
                </a:lnSpc>
                <a:spcBef>
                  <a:spcPct val="20000"/>
                </a:spcBef>
                <a:buClr>
                  <a:schemeClr val="folHlink"/>
                </a:buClr>
                <a:buSzPct val="85000"/>
                <a:buFont typeface="Marlett" pitchFamily="2" charset="2"/>
                <a:buNone/>
              </a:pPr>
              <a:r>
                <a:rPr lang="en-GB" sz="1000" b="1" dirty="0"/>
                <a:t>Future ECAs may include: Mediterranean Sea, Black Sea, port areas with heavy traffic, etc.  </a:t>
              </a:r>
              <a:endParaRPr lang="en-US" sz="1000" b="1" dirty="0"/>
            </a:p>
          </p:txBody>
        </p:sp>
        <p:sp>
          <p:nvSpPr>
            <p:cNvPr id="20487" name="Rectangle 7"/>
            <p:cNvSpPr>
              <a:spLocks noChangeArrowheads="1"/>
            </p:cNvSpPr>
            <p:nvPr/>
          </p:nvSpPr>
          <p:spPr bwMode="auto">
            <a:xfrm>
              <a:off x="164" y="3539"/>
              <a:ext cx="213" cy="74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000"/>
            </a:p>
          </p:txBody>
        </p:sp>
        <p:sp>
          <p:nvSpPr>
            <p:cNvPr id="20488" name="Rectangle 8"/>
            <p:cNvSpPr>
              <a:spLocks noChangeArrowheads="1"/>
            </p:cNvSpPr>
            <p:nvPr/>
          </p:nvSpPr>
          <p:spPr bwMode="auto">
            <a:xfrm>
              <a:off x="171" y="3675"/>
              <a:ext cx="213" cy="7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000"/>
            </a:p>
          </p:txBody>
        </p:sp>
        <p:sp>
          <p:nvSpPr>
            <p:cNvPr id="20489" name="Rectangle 9"/>
            <p:cNvSpPr>
              <a:spLocks noChangeArrowheads="1"/>
            </p:cNvSpPr>
            <p:nvPr/>
          </p:nvSpPr>
          <p:spPr bwMode="auto">
            <a:xfrm>
              <a:off x="171" y="3818"/>
              <a:ext cx="213" cy="74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000"/>
            </a:p>
          </p:txBody>
        </p:sp>
      </p:grpSp>
    </p:spTree>
    <p:extLst>
      <p:ext uri="{BB962C8B-B14F-4D97-AF65-F5344CB8AC3E}">
        <p14:creationId xmlns:p14="http://schemas.microsoft.com/office/powerpoint/2010/main" val="4458725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vironment Services UK TC 02072013">
  <a:themeElements>
    <a:clrScheme name="Modèle par défaut 1">
      <a:dk1>
        <a:srgbClr val="19324B"/>
      </a:dk1>
      <a:lt1>
        <a:srgbClr val="FFFFFF"/>
      </a:lt1>
      <a:dk2>
        <a:srgbClr val="EC9BA2"/>
      </a:dk2>
      <a:lt2>
        <a:srgbClr val="68665C"/>
      </a:lt2>
      <a:accent1>
        <a:srgbClr val="4F74AA"/>
      </a:accent1>
      <a:accent2>
        <a:srgbClr val="BBBAB1"/>
      </a:accent2>
      <a:accent3>
        <a:srgbClr val="FFFFFF"/>
      </a:accent3>
      <a:accent4>
        <a:srgbClr val="14293F"/>
      </a:accent4>
      <a:accent5>
        <a:srgbClr val="B2BCD2"/>
      </a:accent5>
      <a:accent6>
        <a:srgbClr val="A9A8A0"/>
      </a:accent6>
      <a:hlink>
        <a:srgbClr val="B0002D"/>
      </a:hlink>
      <a:folHlink>
        <a:srgbClr val="DBAC13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70000"/>
          </a:spcBef>
          <a:spcAft>
            <a:spcPct val="0"/>
          </a:spcAft>
          <a:buClrTx/>
          <a:buSzTx/>
          <a:buFontTx/>
          <a:buChar char="•"/>
          <a:tabLst/>
          <a:defRPr kumimoji="0" lang="fr-FR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70000"/>
          </a:spcBef>
          <a:spcAft>
            <a:spcPct val="0"/>
          </a:spcAft>
          <a:buClrTx/>
          <a:buSzTx/>
          <a:buFontTx/>
          <a:buChar char="•"/>
          <a:tabLst/>
          <a:defRPr kumimoji="0" lang="fr-FR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19324B"/>
        </a:dk1>
        <a:lt1>
          <a:srgbClr val="FFFFFF"/>
        </a:lt1>
        <a:dk2>
          <a:srgbClr val="EC9BA2"/>
        </a:dk2>
        <a:lt2>
          <a:srgbClr val="68665C"/>
        </a:lt2>
        <a:accent1>
          <a:srgbClr val="4F74AA"/>
        </a:accent1>
        <a:accent2>
          <a:srgbClr val="BBBAB1"/>
        </a:accent2>
        <a:accent3>
          <a:srgbClr val="FFFFFF"/>
        </a:accent3>
        <a:accent4>
          <a:srgbClr val="14293F"/>
        </a:accent4>
        <a:accent5>
          <a:srgbClr val="B2BCD2"/>
        </a:accent5>
        <a:accent6>
          <a:srgbClr val="A9A8A0"/>
        </a:accent6>
        <a:hlink>
          <a:srgbClr val="B0002D"/>
        </a:hlink>
        <a:folHlink>
          <a:srgbClr val="DBAC1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ésentation Martial CLAUDEPIERRE SEEMP 17062012">
  <a:themeElements>
    <a:clrScheme name="COP 6 - SEEMP PURPOSE AND OBJECTIVES 1">
      <a:dk1>
        <a:srgbClr val="19324B"/>
      </a:dk1>
      <a:lt1>
        <a:srgbClr val="FFFFFF"/>
      </a:lt1>
      <a:dk2>
        <a:srgbClr val="EC9BA2"/>
      </a:dk2>
      <a:lt2>
        <a:srgbClr val="68665C"/>
      </a:lt2>
      <a:accent1>
        <a:srgbClr val="4F74AA"/>
      </a:accent1>
      <a:accent2>
        <a:srgbClr val="BBBAB1"/>
      </a:accent2>
      <a:accent3>
        <a:srgbClr val="FFFFFF"/>
      </a:accent3>
      <a:accent4>
        <a:srgbClr val="14293F"/>
      </a:accent4>
      <a:accent5>
        <a:srgbClr val="B2BCD2"/>
      </a:accent5>
      <a:accent6>
        <a:srgbClr val="A9A8A0"/>
      </a:accent6>
      <a:hlink>
        <a:srgbClr val="B0002D"/>
      </a:hlink>
      <a:folHlink>
        <a:srgbClr val="DBAC13"/>
      </a:folHlink>
    </a:clrScheme>
    <a:fontScheme name="COP 6 - SEEMP PURPOSE AND OBJECTIV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P 6 - SEEMP PURPOSE AND OBJECTIVES 1">
        <a:dk1>
          <a:srgbClr val="19324B"/>
        </a:dk1>
        <a:lt1>
          <a:srgbClr val="FFFFFF"/>
        </a:lt1>
        <a:dk2>
          <a:srgbClr val="EC9BA2"/>
        </a:dk2>
        <a:lt2>
          <a:srgbClr val="68665C"/>
        </a:lt2>
        <a:accent1>
          <a:srgbClr val="4F74AA"/>
        </a:accent1>
        <a:accent2>
          <a:srgbClr val="BBBAB1"/>
        </a:accent2>
        <a:accent3>
          <a:srgbClr val="FFFFFF"/>
        </a:accent3>
        <a:accent4>
          <a:srgbClr val="14293F"/>
        </a:accent4>
        <a:accent5>
          <a:srgbClr val="B2BCD2"/>
        </a:accent5>
        <a:accent6>
          <a:srgbClr val="A9A8A0"/>
        </a:accent6>
        <a:hlink>
          <a:srgbClr val="B0002D"/>
        </a:hlink>
        <a:folHlink>
          <a:srgbClr val="DBAC1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Présentation Martial CLAUDEPIERRE SEEMP 17062012">
  <a:themeElements>
    <a:clrScheme name="COP 6 - SEEMP PURPOSE AND OBJECTIVES 1">
      <a:dk1>
        <a:srgbClr val="19324B"/>
      </a:dk1>
      <a:lt1>
        <a:srgbClr val="FFFFFF"/>
      </a:lt1>
      <a:dk2>
        <a:srgbClr val="EC9BA2"/>
      </a:dk2>
      <a:lt2>
        <a:srgbClr val="68665C"/>
      </a:lt2>
      <a:accent1>
        <a:srgbClr val="4F74AA"/>
      </a:accent1>
      <a:accent2>
        <a:srgbClr val="BBBAB1"/>
      </a:accent2>
      <a:accent3>
        <a:srgbClr val="FFFFFF"/>
      </a:accent3>
      <a:accent4>
        <a:srgbClr val="14293F"/>
      </a:accent4>
      <a:accent5>
        <a:srgbClr val="B2BCD2"/>
      </a:accent5>
      <a:accent6>
        <a:srgbClr val="A9A8A0"/>
      </a:accent6>
      <a:hlink>
        <a:srgbClr val="B0002D"/>
      </a:hlink>
      <a:folHlink>
        <a:srgbClr val="DBAC13"/>
      </a:folHlink>
    </a:clrScheme>
    <a:fontScheme name="COP 6 - SEEMP PURPOSE AND OBJECTIV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P 6 - SEEMP PURPOSE AND OBJECTIVES 1">
        <a:dk1>
          <a:srgbClr val="19324B"/>
        </a:dk1>
        <a:lt1>
          <a:srgbClr val="FFFFFF"/>
        </a:lt1>
        <a:dk2>
          <a:srgbClr val="EC9BA2"/>
        </a:dk2>
        <a:lt2>
          <a:srgbClr val="68665C"/>
        </a:lt2>
        <a:accent1>
          <a:srgbClr val="4F74AA"/>
        </a:accent1>
        <a:accent2>
          <a:srgbClr val="BBBAB1"/>
        </a:accent2>
        <a:accent3>
          <a:srgbClr val="FFFFFF"/>
        </a:accent3>
        <a:accent4>
          <a:srgbClr val="14293F"/>
        </a:accent4>
        <a:accent5>
          <a:srgbClr val="B2BCD2"/>
        </a:accent5>
        <a:accent6>
          <a:srgbClr val="A9A8A0"/>
        </a:accent6>
        <a:hlink>
          <a:srgbClr val="B0002D"/>
        </a:hlink>
        <a:folHlink>
          <a:srgbClr val="DBAC1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Environment Services UK TC 02072013</Template>
  <TotalTime>914</TotalTime>
  <Words>2592</Words>
  <Application>Microsoft Office PowerPoint</Application>
  <PresentationFormat>On-screen Show (4:3)</PresentationFormat>
  <Paragraphs>523</Paragraphs>
  <Slides>43</Slides>
  <Notes>23</Notes>
  <HiddenSlides>1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Environment Services UK TC 02072013</vt:lpstr>
      <vt:lpstr>Thème Office</vt:lpstr>
      <vt:lpstr>Présentation Martial CLAUDEPIERRE SEEMP 17062012</vt:lpstr>
      <vt:lpstr>1_Présentation Martial CLAUDEPIERRE SEEMP 17062012</vt:lpstr>
      <vt:lpstr>Equation</vt:lpstr>
      <vt:lpstr>PowerPoint Presentation</vt:lpstr>
      <vt:lpstr>PowerPoint Presentation</vt:lpstr>
      <vt:lpstr>PowerPoint Presentation</vt:lpstr>
      <vt:lpstr>                          What is NOT sutsainable !!</vt:lpstr>
      <vt:lpstr>    What is Sustainability? </vt:lpstr>
      <vt:lpstr>Motive force of economy to sustainable direction</vt:lpstr>
      <vt:lpstr>PowerPoint Presentation</vt:lpstr>
      <vt:lpstr>PowerPoint Presentation</vt:lpstr>
      <vt:lpstr>PowerPoint Presentation</vt:lpstr>
      <vt:lpstr>International Regulations for SOx emissions </vt:lpstr>
      <vt:lpstr>Regulations for NOx emissions</vt:lpstr>
      <vt:lpstr>BIODIVERSITY - Ballast Water Management</vt:lpstr>
      <vt:lpstr>PowerPoint Presentation</vt:lpstr>
      <vt:lpstr> MEDIA  stronger interest on environmental themes</vt:lpstr>
      <vt:lpstr> Buying PUBLIC more strategic &amp; asking for transparency</vt:lpstr>
      <vt:lpstr>SHIPPING  Present situation in 2013 </vt:lpstr>
      <vt:lpstr>PowerPoint Presentation</vt:lpstr>
      <vt:lpstr>PowerPoint Presentation</vt:lpstr>
      <vt:lpstr>PowerPoint Presentation</vt:lpstr>
      <vt:lpstr>Target Years &amp; Reduction Rates</vt:lpstr>
      <vt:lpstr>Solutions for reducing CO2 : Energy Efficiency</vt:lpstr>
      <vt:lpstr>PowerPoint Presentation</vt:lpstr>
      <vt:lpstr>Hull form &amp; appendages optimization</vt:lpstr>
      <vt:lpstr>Energy Saving Devices (ESD) - Some options</vt:lpstr>
      <vt:lpstr>Other  Green Measures</vt:lpstr>
      <vt:lpstr>PowerPoint Presentation</vt:lpstr>
      <vt:lpstr>PowerPoint Presentation</vt:lpstr>
      <vt:lpstr>PowerPoint Presentation</vt:lpstr>
      <vt:lpstr>Green Rating for Each Individual Index</vt:lpstr>
      <vt:lpstr>PowerPoint Presentation</vt:lpstr>
      <vt:lpstr> Sustainability issues  Typically facing the Shipping Companies - </vt:lpstr>
      <vt:lpstr>PowerPoint Presentation</vt:lpstr>
      <vt:lpstr>Guillaume Hagi – Brittany Ferries </vt:lpstr>
      <vt:lpstr>Optimisation measures adopted onboard Cap Finistère</vt:lpstr>
      <vt:lpstr>PowerPoint Presentation</vt:lpstr>
      <vt:lpstr>PowerPoint Presentation</vt:lpstr>
      <vt:lpstr>Cooling of the main engine onboard a 8000 TEU</vt:lpstr>
      <vt:lpstr>PowerPoint Presentation</vt:lpstr>
      <vt:lpstr>PowerPoint Presentation</vt:lpstr>
      <vt:lpstr>Slow steaming and change of bulbous bow</vt:lpstr>
      <vt:lpstr>PowerPoint Presentation</vt:lpstr>
      <vt:lpstr>PowerPoint Presentation</vt:lpstr>
      <vt:lpstr>PowerPoint Presentation</vt:lpstr>
    </vt:vector>
  </TitlesOfParts>
  <Company>Bureau Veritas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Martial CLAUDEPIERRE</dc:creator>
  <cp:lastModifiedBy>Ramona ZETTELMAIER</cp:lastModifiedBy>
  <cp:revision>58</cp:revision>
  <cp:lastPrinted>2013-09-30T08:00:22Z</cp:lastPrinted>
  <dcterms:created xsi:type="dcterms:W3CDTF">2013-07-25T13:53:59Z</dcterms:created>
  <dcterms:modified xsi:type="dcterms:W3CDTF">2013-09-30T11:57:54Z</dcterms:modified>
</cp:coreProperties>
</file>