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0" r:id="rId3"/>
  </p:sldMasterIdLst>
  <p:notesMasterIdLst>
    <p:notesMasterId r:id="rId30"/>
  </p:notesMasterIdLst>
  <p:sldIdLst>
    <p:sldId id="267" r:id="rId4"/>
    <p:sldId id="257" r:id="rId5"/>
    <p:sldId id="259" r:id="rId6"/>
    <p:sldId id="276" r:id="rId7"/>
    <p:sldId id="279" r:id="rId8"/>
    <p:sldId id="290" r:id="rId9"/>
    <p:sldId id="280" r:id="rId10"/>
    <p:sldId id="266" r:id="rId11"/>
    <p:sldId id="262" r:id="rId12"/>
    <p:sldId id="270" r:id="rId13"/>
    <p:sldId id="286" r:id="rId14"/>
    <p:sldId id="263" r:id="rId15"/>
    <p:sldId id="264" r:id="rId16"/>
    <p:sldId id="268" r:id="rId17"/>
    <p:sldId id="258" r:id="rId18"/>
    <p:sldId id="271" r:id="rId19"/>
    <p:sldId id="287" r:id="rId20"/>
    <p:sldId id="277" r:id="rId21"/>
    <p:sldId id="288" r:id="rId22"/>
    <p:sldId id="278" r:id="rId23"/>
    <p:sldId id="281" r:id="rId24"/>
    <p:sldId id="256" r:id="rId25"/>
    <p:sldId id="289" r:id="rId26"/>
    <p:sldId id="261" r:id="rId27"/>
    <p:sldId id="275" r:id="rId28"/>
    <p:sldId id="284" r:id="rId29"/>
  </p:sldIdLst>
  <p:sldSz cx="13004800" cy="97536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Sans" charset="0"/>
        <a:ea typeface="ヒラギノ角ゴ ProN W3" charset="0"/>
        <a:cs typeface="ヒラギノ角ゴ ProN W3" charset="0"/>
        <a:sym typeface="GillSans" charset="0"/>
      </a:defRPr>
    </a:lvl1pPr>
    <a:lvl2pPr marL="4572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Sans" charset="0"/>
        <a:ea typeface="ヒラギノ角ゴ ProN W3" charset="0"/>
        <a:cs typeface="ヒラギノ角ゴ ProN W3" charset="0"/>
        <a:sym typeface="GillSans" charset="0"/>
      </a:defRPr>
    </a:lvl2pPr>
    <a:lvl3pPr marL="9144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Sans" charset="0"/>
        <a:ea typeface="ヒラギノ角ゴ ProN W3" charset="0"/>
        <a:cs typeface="ヒラギノ角ゴ ProN W3" charset="0"/>
        <a:sym typeface="GillSans" charset="0"/>
      </a:defRPr>
    </a:lvl3pPr>
    <a:lvl4pPr marL="13716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Sans" charset="0"/>
        <a:ea typeface="ヒラギノ角ゴ ProN W3" charset="0"/>
        <a:cs typeface="ヒラギノ角ゴ ProN W3" charset="0"/>
        <a:sym typeface="GillSans" charset="0"/>
      </a:defRPr>
    </a:lvl4pPr>
    <a:lvl5pPr marL="18288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Sans" charset="0"/>
        <a:ea typeface="ヒラギノ角ゴ ProN W3" charset="0"/>
        <a:cs typeface="ヒラギノ角ゴ ProN W3" charset="0"/>
        <a:sym typeface="GillSans" charset="0"/>
      </a:defRPr>
    </a:lvl5pPr>
    <a:lvl6pPr marL="2286000" algn="l" defTabSz="914400" rtl="0" eaLnBrk="1" latinLnBrk="0" hangingPunct="1">
      <a:defRPr sz="4200" kern="1200">
        <a:solidFill>
          <a:srgbClr val="000000"/>
        </a:solidFill>
        <a:latin typeface="GillSans" charset="0"/>
        <a:ea typeface="ヒラギノ角ゴ ProN W3" charset="0"/>
        <a:cs typeface="ヒラギノ角ゴ ProN W3" charset="0"/>
        <a:sym typeface="GillSans" charset="0"/>
      </a:defRPr>
    </a:lvl6pPr>
    <a:lvl7pPr marL="2743200" algn="l" defTabSz="914400" rtl="0" eaLnBrk="1" latinLnBrk="0" hangingPunct="1">
      <a:defRPr sz="4200" kern="1200">
        <a:solidFill>
          <a:srgbClr val="000000"/>
        </a:solidFill>
        <a:latin typeface="GillSans" charset="0"/>
        <a:ea typeface="ヒラギノ角ゴ ProN W3" charset="0"/>
        <a:cs typeface="ヒラギノ角ゴ ProN W3" charset="0"/>
        <a:sym typeface="GillSans" charset="0"/>
      </a:defRPr>
    </a:lvl7pPr>
    <a:lvl8pPr marL="3200400" algn="l" defTabSz="914400" rtl="0" eaLnBrk="1" latinLnBrk="0" hangingPunct="1">
      <a:defRPr sz="4200" kern="1200">
        <a:solidFill>
          <a:srgbClr val="000000"/>
        </a:solidFill>
        <a:latin typeface="GillSans" charset="0"/>
        <a:ea typeface="ヒラギノ角ゴ ProN W3" charset="0"/>
        <a:cs typeface="ヒラギノ角ゴ ProN W3" charset="0"/>
        <a:sym typeface="GillSans" charset="0"/>
      </a:defRPr>
    </a:lvl8pPr>
    <a:lvl9pPr marL="3657600" algn="l" defTabSz="914400" rtl="0" eaLnBrk="1" latinLnBrk="0" hangingPunct="1">
      <a:defRPr sz="4200" kern="1200">
        <a:solidFill>
          <a:srgbClr val="000000"/>
        </a:solidFill>
        <a:latin typeface="GillSans" charset="0"/>
        <a:ea typeface="ヒラギノ角ゴ ProN W3" charset="0"/>
        <a:cs typeface="ヒラギノ角ゴ ProN W3" charset="0"/>
        <a:sym typeface="Gill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-948" y="-84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5602" name="Rectangle 2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Sans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Sans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Sans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Sans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San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z="2200">
                <a:solidFill>
                  <a:srgbClr val="000000"/>
                </a:solidFill>
                <a:latin typeface="Lucida Grande" charset="0"/>
                <a:ea typeface="Lucida Grande" charset="0"/>
                <a:cs typeface="Lucida Grande" charset="0"/>
                <a:sym typeface="Lucida Grande" charset="0"/>
              </a:rPr>
              <a:t>Schiffer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9pPr>
    </p:titleStyle>
    <p:bodyStyle>
      <a:lvl1pPr marL="8890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1pPr>
      <a:lvl2pPr marL="13335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2pPr>
      <a:lvl3pPr marL="17780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3pPr>
      <a:lvl4pPr marL="22225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4pPr>
      <a:lvl5pPr marL="26670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9pPr>
    </p:titleStyle>
    <p:bodyStyle>
      <a:lvl1pPr marL="8890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1pPr>
      <a:lvl2pPr marL="13335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2pPr>
      <a:lvl3pPr marL="17780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3pPr>
      <a:lvl4pPr marL="22225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4pPr>
      <a:lvl5pPr marL="26670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Sans" charset="0"/>
        </a:defRPr>
      </a:lvl1pPr>
      <a:lvl2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2pPr>
      <a:lvl3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3pPr>
      <a:lvl4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4pPr>
      <a:lvl5pPr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Sans" charset="0"/>
          <a:ea typeface="ヒラギノ角ゴ ProN W3" charset="0"/>
          <a:cs typeface="ヒラギノ角ゴ ProN W3" charset="0"/>
          <a:sym typeface="GillSans" charset="0"/>
        </a:defRPr>
      </a:lvl9pPr>
    </p:titleStyle>
    <p:bodyStyle>
      <a:lvl1pPr marL="8890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1pPr>
      <a:lvl2pPr marL="13335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2pPr>
      <a:lvl3pPr marL="17780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3pPr>
      <a:lvl4pPr marL="22225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4pPr>
      <a:lvl5pPr marL="26670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Sans" charset="0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3" Type="http://schemas.openxmlformats.org/officeDocument/2006/relationships/image" Target="../media/image45.jpe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5" Type="http://schemas.openxmlformats.org/officeDocument/2006/relationships/image" Target="../media/image57.jpe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/>
          </p:cNvSpPr>
          <p:nvPr/>
        </p:nvSpPr>
        <p:spPr bwMode="auto">
          <a:xfrm>
            <a:off x="190500" y="7854950"/>
            <a:ext cx="6794500" cy="12700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sz="3600">
                <a:solidFill>
                  <a:srgbClr val="004198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Gruppen-Profil</a:t>
            </a:r>
          </a:p>
          <a:p>
            <a:r>
              <a:rPr lang="en-US" sz="4800">
                <a:solidFill>
                  <a:srgbClr val="004198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2013</a:t>
            </a:r>
          </a:p>
        </p:txBody>
      </p:sp>
      <p:pic>
        <p:nvPicPr>
          <p:cNvPr id="4098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422400"/>
            <a:ext cx="12623800" cy="57785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3" name="Group 7"/>
          <p:cNvGrpSpPr>
            <a:grpSpLocks/>
          </p:cNvGrpSpPr>
          <p:nvPr/>
        </p:nvGrpSpPr>
        <p:grpSpPr bwMode="auto">
          <a:xfrm>
            <a:off x="177800" y="1547813"/>
            <a:ext cx="12623800" cy="7874000"/>
            <a:chOff x="0" y="0"/>
            <a:chExt cx="7952" cy="4960"/>
          </a:xfrm>
        </p:grpSpPr>
        <p:pic>
          <p:nvPicPr>
            <p:cNvPr id="14337" name="Picture 1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76" y="2687"/>
              <a:ext cx="3976" cy="2272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pic>
          <p:nvPicPr>
            <p:cNvPr id="14338" name="Picture 2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2687"/>
              <a:ext cx="3976" cy="2272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pic>
          <p:nvPicPr>
            <p:cNvPr id="14339" name="Picture 3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3976" cy="2687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pic>
          <p:nvPicPr>
            <p:cNvPr id="14340" name="Picture 4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76" y="0"/>
              <a:ext cx="3976" cy="2687"/>
            </a:xfrm>
            <a:prstGeom prst="rect">
              <a:avLst/>
            </a:prstGeom>
            <a:noFill/>
            <a:ln w="12700" cap="flat">
              <a:noFill/>
              <a:miter lim="800000"/>
              <a:headEnd/>
              <a:tailEnd/>
            </a:ln>
          </p:spPr>
        </p:pic>
        <p:sp>
          <p:nvSpPr>
            <p:cNvPr id="14341" name="Line 5"/>
            <p:cNvSpPr>
              <a:spLocks noChangeShapeType="1"/>
            </p:cNvSpPr>
            <p:nvPr/>
          </p:nvSpPr>
          <p:spPr bwMode="auto">
            <a:xfrm>
              <a:off x="0" y="2687"/>
              <a:ext cx="7952" cy="0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de-DE"/>
            </a:p>
          </p:txBody>
        </p:sp>
        <p:sp>
          <p:nvSpPr>
            <p:cNvPr id="14342" name="Line 6"/>
            <p:cNvSpPr>
              <a:spLocks noChangeShapeType="1"/>
            </p:cNvSpPr>
            <p:nvPr/>
          </p:nvSpPr>
          <p:spPr bwMode="auto">
            <a:xfrm rot="10800000">
              <a:off x="3976" y="0"/>
              <a:ext cx="0" cy="4960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de-DE"/>
            </a:p>
          </p:txBody>
        </p:sp>
      </p:grpSp>
      <p:sp>
        <p:nvSpPr>
          <p:cNvPr id="14344" name="Rectangle 8"/>
          <p:cNvSpPr>
            <a:spLocks/>
          </p:cNvSpPr>
          <p:nvPr/>
        </p:nvSpPr>
        <p:spPr bwMode="auto">
          <a:xfrm>
            <a:off x="262508" y="9010650"/>
            <a:ext cx="6311900" cy="40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Erweiterung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für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das 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Tchibo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Online 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Geschäft</a:t>
            </a:r>
            <a:endParaRPr lang="en-US" sz="2400" dirty="0">
              <a:solidFill>
                <a:srgbClr val="FFFFFF"/>
              </a:solidFill>
              <a:latin typeface="Calibri Bold" charset="0"/>
              <a:ea typeface="Calibri Bold" charset="0"/>
              <a:cs typeface="Calibri Bold" charset="0"/>
              <a:sym typeface="Calibri Bold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549400"/>
            <a:ext cx="12623800" cy="7874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15362" name="Rectangle 2"/>
          <p:cNvSpPr>
            <a:spLocks/>
          </p:cNvSpPr>
          <p:nvPr/>
        </p:nvSpPr>
        <p:spPr bwMode="auto">
          <a:xfrm>
            <a:off x="254992" y="9017000"/>
            <a:ext cx="7975600" cy="40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>
              <a:tabLst>
                <a:tab pos="1066800" algn="l"/>
              </a:tabLst>
            </a:pPr>
            <a:r>
              <a:rPr lang="en-US" sz="2400" dirty="0">
                <a:solidFill>
                  <a:srgbClr val="25408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Konica Minolta </a:t>
            </a:r>
            <a:r>
              <a:rPr lang="en-US" sz="2400" dirty="0" err="1">
                <a:solidFill>
                  <a:srgbClr val="25408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im</a:t>
            </a:r>
            <a:r>
              <a:rPr lang="en-US" sz="2400" dirty="0">
                <a:solidFill>
                  <a:srgbClr val="25408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Distributions Center in </a:t>
            </a:r>
            <a:r>
              <a:rPr lang="en-US" sz="2400" dirty="0" err="1">
                <a:solidFill>
                  <a:srgbClr val="25408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Emmerich</a:t>
            </a:r>
            <a:endParaRPr lang="en-US" sz="2400" dirty="0">
              <a:solidFill>
                <a:srgbClr val="25408F"/>
              </a:solidFill>
              <a:latin typeface="Calibri Bold" charset="0"/>
              <a:ea typeface="Calibri Bold" charset="0"/>
              <a:cs typeface="Calibri Bold" charset="0"/>
              <a:sym typeface="Calibri Bold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549400"/>
            <a:ext cx="12623800" cy="7874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16386" name="Rectangle 2"/>
          <p:cNvSpPr>
            <a:spLocks/>
          </p:cNvSpPr>
          <p:nvPr/>
        </p:nvSpPr>
        <p:spPr bwMode="auto">
          <a:xfrm>
            <a:off x="240556" y="9017000"/>
            <a:ext cx="4965700" cy="40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>
              <a:tabLst>
                <a:tab pos="1066800" algn="l"/>
              </a:tabLst>
            </a:pP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Coldstore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in Bremerhaven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549400"/>
            <a:ext cx="12623800" cy="7874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17410" name="Rectangle 2"/>
          <p:cNvSpPr>
            <a:spLocks/>
          </p:cNvSpPr>
          <p:nvPr/>
        </p:nvSpPr>
        <p:spPr bwMode="auto">
          <a:xfrm>
            <a:off x="249808" y="9017000"/>
            <a:ext cx="6324600" cy="40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>
              <a:tabLst>
                <a:tab pos="1066800" algn="l"/>
              </a:tabLst>
            </a:pP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Autoteilelogistik</a:t>
            </a:r>
            <a:endParaRPr lang="en-US" sz="2400" dirty="0">
              <a:solidFill>
                <a:srgbClr val="FFFFFF"/>
              </a:solidFill>
              <a:latin typeface="Calibri Bold" charset="0"/>
              <a:ea typeface="Calibri Bold" charset="0"/>
              <a:cs typeface="Calibri Bold" charset="0"/>
              <a:sym typeface="Calibri Bold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549400"/>
            <a:ext cx="12623800" cy="7874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18434" name="Rectangle 2"/>
          <p:cNvSpPr>
            <a:spLocks/>
          </p:cNvSpPr>
          <p:nvPr/>
        </p:nvSpPr>
        <p:spPr bwMode="auto">
          <a:xfrm>
            <a:off x="264964" y="9017000"/>
            <a:ext cx="3213100" cy="40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>
              <a:tabLst>
                <a:tab pos="1066800" algn="l"/>
              </a:tabLst>
            </a:pP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BMW in 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Wackersdorf</a:t>
            </a:r>
            <a:endParaRPr lang="en-US" sz="2400" dirty="0">
              <a:solidFill>
                <a:srgbClr val="FFFFFF"/>
              </a:solidFill>
              <a:latin typeface="Calibri Bold" charset="0"/>
              <a:ea typeface="Calibri Bold" charset="0"/>
              <a:cs typeface="Calibri Bold" charset="0"/>
              <a:sym typeface="Calibri Bold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549400"/>
            <a:ext cx="12623800" cy="7874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19458" name="Rectangle 2"/>
          <p:cNvSpPr>
            <a:spLocks/>
          </p:cNvSpPr>
          <p:nvPr/>
        </p:nvSpPr>
        <p:spPr bwMode="auto">
          <a:xfrm>
            <a:off x="9753600" y="9017000"/>
            <a:ext cx="2971800" cy="40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r">
              <a:tabLst>
                <a:tab pos="1066800" algn="l"/>
              </a:tabLst>
            </a:pPr>
            <a:r>
              <a:rPr lang="en-US" sz="24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Produktionslogistik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549400"/>
            <a:ext cx="12623800" cy="7874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20482" name="Rectangle 2"/>
          <p:cNvSpPr>
            <a:spLocks/>
          </p:cNvSpPr>
          <p:nvPr/>
        </p:nvSpPr>
        <p:spPr bwMode="auto">
          <a:xfrm>
            <a:off x="259928" y="9017000"/>
            <a:ext cx="9194800" cy="40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>
              <a:tabLst>
                <a:tab pos="1066800" algn="l"/>
              </a:tabLst>
            </a:pP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Konventionelles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Stückgut-Geschäft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im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Neustädter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Hafen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in Bremen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549400"/>
            <a:ext cx="12623800" cy="7874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21506" name="Rectangle 2"/>
          <p:cNvSpPr>
            <a:spLocks/>
          </p:cNvSpPr>
          <p:nvPr/>
        </p:nvSpPr>
        <p:spPr bwMode="auto">
          <a:xfrm>
            <a:off x="5782320" y="9017000"/>
            <a:ext cx="6934200" cy="40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r">
              <a:tabLst>
                <a:tab pos="1066800" algn="l"/>
              </a:tabLst>
            </a:pP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Offshore-Terminal ABC-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Halbinsel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in Bremerhaven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549400"/>
            <a:ext cx="12623800" cy="7874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22530" name="Rectangle 2"/>
          <p:cNvSpPr>
            <a:spLocks/>
          </p:cNvSpPr>
          <p:nvPr/>
        </p:nvSpPr>
        <p:spPr bwMode="auto">
          <a:xfrm>
            <a:off x="174625" y="9010650"/>
            <a:ext cx="4445000" cy="40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50800" tIns="50800" rIns="50800" bIns="50800" anchor="ctr"/>
          <a:lstStyle/>
          <a:p>
            <a:pPr algn="l"/>
            <a:r>
              <a:rPr lang="en-US" sz="24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Offshore-Terminal Bremerhaven</a:t>
            </a:r>
          </a:p>
        </p:txBody>
      </p:sp>
      <p:sp>
        <p:nvSpPr>
          <p:cNvPr id="22531" name="Rectangle 3"/>
          <p:cNvSpPr>
            <a:spLocks/>
          </p:cNvSpPr>
          <p:nvPr/>
        </p:nvSpPr>
        <p:spPr bwMode="auto">
          <a:xfrm>
            <a:off x="9959975" y="7586663"/>
            <a:ext cx="2630488" cy="241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Windenergie-Unternehmen</a:t>
            </a:r>
          </a:p>
        </p:txBody>
      </p:sp>
      <p:sp>
        <p:nvSpPr>
          <p:cNvPr id="22532" name="Freeform 4"/>
          <p:cNvSpPr>
            <a:spLocks/>
          </p:cNvSpPr>
          <p:nvPr/>
        </p:nvSpPr>
        <p:spPr bwMode="auto">
          <a:xfrm>
            <a:off x="7759700" y="3211513"/>
            <a:ext cx="4406900" cy="4279900"/>
          </a:xfrm>
          <a:custGeom>
            <a:avLst/>
            <a:gdLst/>
            <a:ahLst/>
            <a:cxnLst>
              <a:cxn ang="0">
                <a:pos x="0" y="7092"/>
              </a:cxn>
              <a:cxn ang="0">
                <a:pos x="0" y="0"/>
              </a:cxn>
              <a:cxn ang="0">
                <a:pos x="7159" y="195"/>
              </a:cxn>
              <a:cxn ang="0">
                <a:pos x="10333" y="1627"/>
              </a:cxn>
              <a:cxn ang="0">
                <a:pos x="11827" y="3123"/>
              </a:cxn>
              <a:cxn ang="0">
                <a:pos x="12699" y="6376"/>
              </a:cxn>
              <a:cxn ang="0">
                <a:pos x="12512" y="6897"/>
              </a:cxn>
              <a:cxn ang="0">
                <a:pos x="13570" y="7027"/>
              </a:cxn>
              <a:cxn ang="0">
                <a:pos x="13383" y="9304"/>
              </a:cxn>
              <a:cxn ang="0">
                <a:pos x="16496" y="11256"/>
              </a:cxn>
              <a:cxn ang="0">
                <a:pos x="21600" y="17371"/>
              </a:cxn>
              <a:cxn ang="0">
                <a:pos x="21600" y="18542"/>
              </a:cxn>
              <a:cxn ang="0">
                <a:pos x="20978" y="18868"/>
              </a:cxn>
              <a:cxn ang="0">
                <a:pos x="19857" y="18022"/>
              </a:cxn>
              <a:cxn ang="0">
                <a:pos x="18612" y="18998"/>
              </a:cxn>
              <a:cxn ang="0">
                <a:pos x="19795" y="20884"/>
              </a:cxn>
              <a:cxn ang="0">
                <a:pos x="17118" y="21600"/>
              </a:cxn>
              <a:cxn ang="0">
                <a:pos x="11142" y="16070"/>
              </a:cxn>
              <a:cxn ang="0">
                <a:pos x="6785" y="13403"/>
              </a:cxn>
              <a:cxn ang="0">
                <a:pos x="10769" y="9824"/>
              </a:cxn>
              <a:cxn ang="0">
                <a:pos x="5727" y="9499"/>
              </a:cxn>
              <a:cxn ang="0">
                <a:pos x="5478" y="8848"/>
              </a:cxn>
              <a:cxn ang="0">
                <a:pos x="8154" y="8848"/>
              </a:cxn>
              <a:cxn ang="0">
                <a:pos x="8154" y="7157"/>
              </a:cxn>
              <a:cxn ang="0">
                <a:pos x="0" y="7092"/>
              </a:cxn>
              <a:cxn ang="0">
                <a:pos x="0" y="7092"/>
              </a:cxn>
            </a:cxnLst>
            <a:rect l="0" t="0" r="r" b="b"/>
            <a:pathLst>
              <a:path w="21600" h="21600">
                <a:moveTo>
                  <a:pt x="0" y="7092"/>
                </a:moveTo>
                <a:lnTo>
                  <a:pt x="0" y="0"/>
                </a:lnTo>
                <a:lnTo>
                  <a:pt x="7159" y="195"/>
                </a:lnTo>
                <a:lnTo>
                  <a:pt x="10333" y="1627"/>
                </a:lnTo>
                <a:lnTo>
                  <a:pt x="11827" y="3123"/>
                </a:lnTo>
                <a:lnTo>
                  <a:pt x="12699" y="6376"/>
                </a:lnTo>
                <a:lnTo>
                  <a:pt x="12512" y="6897"/>
                </a:lnTo>
                <a:lnTo>
                  <a:pt x="13570" y="7027"/>
                </a:lnTo>
                <a:lnTo>
                  <a:pt x="13383" y="9304"/>
                </a:lnTo>
                <a:lnTo>
                  <a:pt x="16496" y="11256"/>
                </a:lnTo>
                <a:lnTo>
                  <a:pt x="21600" y="17371"/>
                </a:lnTo>
                <a:lnTo>
                  <a:pt x="21600" y="18542"/>
                </a:lnTo>
                <a:lnTo>
                  <a:pt x="20978" y="18868"/>
                </a:lnTo>
                <a:lnTo>
                  <a:pt x="19857" y="18022"/>
                </a:lnTo>
                <a:lnTo>
                  <a:pt x="18612" y="18998"/>
                </a:lnTo>
                <a:lnTo>
                  <a:pt x="19795" y="20884"/>
                </a:lnTo>
                <a:lnTo>
                  <a:pt x="17118" y="21600"/>
                </a:lnTo>
                <a:lnTo>
                  <a:pt x="11142" y="16070"/>
                </a:lnTo>
                <a:lnTo>
                  <a:pt x="6785" y="13403"/>
                </a:lnTo>
                <a:lnTo>
                  <a:pt x="10769" y="9824"/>
                </a:lnTo>
                <a:lnTo>
                  <a:pt x="5727" y="9499"/>
                </a:lnTo>
                <a:lnTo>
                  <a:pt x="5478" y="8848"/>
                </a:lnTo>
                <a:lnTo>
                  <a:pt x="8154" y="8848"/>
                </a:lnTo>
                <a:lnTo>
                  <a:pt x="8154" y="7157"/>
                </a:lnTo>
                <a:lnTo>
                  <a:pt x="0" y="7092"/>
                </a:lnTo>
                <a:close/>
                <a:moveTo>
                  <a:pt x="0" y="7092"/>
                </a:moveTo>
              </a:path>
            </a:pathLst>
          </a:custGeom>
          <a:noFill/>
          <a:ln w="38100" cap="flat">
            <a:solidFill>
              <a:srgbClr val="EB122E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de-DE"/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800" y="1549400"/>
            <a:ext cx="3225800" cy="42291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22534" name="AutoShape 6"/>
          <p:cNvSpPr>
            <a:spLocks/>
          </p:cNvSpPr>
          <p:nvPr/>
        </p:nvSpPr>
        <p:spPr bwMode="auto">
          <a:xfrm rot="4821747">
            <a:off x="1606550" y="5910263"/>
            <a:ext cx="1714500" cy="622300"/>
          </a:xfrm>
          <a:prstGeom prst="rightArrow">
            <a:avLst>
              <a:gd name="adj1" fmla="val 32000"/>
              <a:gd name="adj2" fmla="val 89796"/>
            </a:avLst>
          </a:prstGeom>
          <a:solidFill>
            <a:srgbClr val="EB122E"/>
          </a:solid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84020608" presetClass="entr" presetSubtype="13049318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  <p:bldP spid="22531" grpId="0" autoUpdateAnimBg="0"/>
      <p:bldP spid="22532" grpId="0" animBg="1"/>
      <p:bldP spid="225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549400"/>
            <a:ext cx="4203700" cy="3937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0" y="1549400"/>
            <a:ext cx="4203700" cy="3937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85200" y="1549400"/>
            <a:ext cx="4203700" cy="3937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7800" y="5486400"/>
            <a:ext cx="4203700" cy="3937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81500" y="5486400"/>
            <a:ext cx="4203700" cy="3937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85200" y="5486400"/>
            <a:ext cx="4203700" cy="3937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23559" name="Rectangle 7"/>
          <p:cNvSpPr>
            <a:spLocks/>
          </p:cNvSpPr>
          <p:nvPr/>
        </p:nvSpPr>
        <p:spPr bwMode="auto">
          <a:xfrm>
            <a:off x="2717800" y="4732784"/>
            <a:ext cx="7556500" cy="914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r>
              <a:rPr lang="en-US" sz="6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CONTAINER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0398592" presetClass="entr" presetSubtype="8407752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40398592" presetClass="entr" presetSubtype="8407748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40398592" presetClass="entr" presetSubtype="13049382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40398592" presetClass="entr" presetSubtype="13049390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40398592" presetClass="entr" presetSubtype="13049395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40398592" presetClass="entr" presetSubtype="13049399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/>
          </p:cNvSpPr>
          <p:nvPr/>
        </p:nvSpPr>
        <p:spPr bwMode="auto">
          <a:xfrm>
            <a:off x="1422400" y="7531100"/>
            <a:ext cx="3314700" cy="1803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>
              <a:tabLst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</a:tabLst>
            </a:pPr>
            <a:r>
              <a:rPr lang="en-US" sz="1800">
                <a:solidFill>
                  <a:schemeClr val="tx1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See- &amp; Binnen-Terminals</a:t>
            </a:r>
          </a:p>
          <a:p>
            <a:pPr algn="l">
              <a:tabLst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</a:tabLst>
            </a:pPr>
            <a:r>
              <a:rPr lang="en-US" sz="1800">
                <a:solidFill>
                  <a:schemeClr val="tx1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Distribution &amp; Lagerung</a:t>
            </a:r>
          </a:p>
          <a:p>
            <a:pPr algn="l">
              <a:tabLst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</a:tabLst>
            </a:pPr>
            <a:r>
              <a:rPr lang="en-US" sz="1800">
                <a:solidFill>
                  <a:schemeClr val="tx1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Ro/Ro-Terminals</a:t>
            </a:r>
          </a:p>
          <a:p>
            <a:pPr algn="l">
              <a:tabLst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</a:tabLst>
            </a:pPr>
            <a:r>
              <a:rPr lang="en-US" sz="1800">
                <a:solidFill>
                  <a:schemeClr val="tx1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Technik-Zentren</a:t>
            </a:r>
          </a:p>
          <a:p>
            <a:pPr algn="l">
              <a:tabLst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</a:tabLst>
            </a:pPr>
            <a:r>
              <a:rPr lang="en-US" sz="1800">
                <a:solidFill>
                  <a:schemeClr val="tx1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Intermodale Transporte</a:t>
            </a:r>
          </a:p>
          <a:p>
            <a:pPr algn="l">
              <a:tabLst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  <a:tab pos="1066800" algn="l"/>
                <a:tab pos="3213100" algn="l"/>
              </a:tabLst>
            </a:pPr>
            <a:r>
              <a:rPr lang="en-US" sz="1800">
                <a:solidFill>
                  <a:schemeClr val="tx1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Speditionelle Dienstleistungen</a:t>
            </a:r>
          </a:p>
        </p:txBody>
      </p:sp>
      <p:sp>
        <p:nvSpPr>
          <p:cNvPr id="5122" name="Rectangle 2"/>
          <p:cNvSpPr>
            <a:spLocks/>
          </p:cNvSpPr>
          <p:nvPr/>
        </p:nvSpPr>
        <p:spPr bwMode="auto">
          <a:xfrm>
            <a:off x="5232400" y="7531100"/>
            <a:ext cx="3492500" cy="1511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>
              <a:tabLst>
                <a:tab pos="1066800" algn="l"/>
                <a:tab pos="3517900" algn="l"/>
                <a:tab pos="1066800" algn="l"/>
                <a:tab pos="3517900" algn="l"/>
                <a:tab pos="1066800" algn="l"/>
                <a:tab pos="3517900" algn="l"/>
              </a:tabLst>
            </a:pPr>
            <a:r>
              <a:rPr lang="en-US" sz="1800">
                <a:solidFill>
                  <a:schemeClr val="tx1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Autoteilelogistik</a:t>
            </a:r>
          </a:p>
          <a:p>
            <a:pPr algn="l">
              <a:tabLst>
                <a:tab pos="1066800" algn="l"/>
                <a:tab pos="3517900" algn="l"/>
                <a:tab pos="1066800" algn="l"/>
                <a:tab pos="3517900" algn="l"/>
                <a:tab pos="1066800" algn="l"/>
                <a:tab pos="3517900" algn="l"/>
              </a:tabLst>
            </a:pPr>
            <a:r>
              <a:rPr lang="en-US" sz="1800">
                <a:solidFill>
                  <a:schemeClr val="tx1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Industrie- &amp; Produktionslogistik</a:t>
            </a:r>
            <a:br>
              <a:rPr lang="en-US" sz="1800">
                <a:solidFill>
                  <a:schemeClr val="tx1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</a:br>
            <a:r>
              <a:rPr lang="en-US" sz="1800">
                <a:solidFill>
                  <a:schemeClr val="tx1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Handelslogistik</a:t>
            </a:r>
            <a:br>
              <a:rPr lang="en-US" sz="1800">
                <a:solidFill>
                  <a:schemeClr val="tx1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</a:br>
            <a:r>
              <a:rPr lang="en-US" sz="1800">
                <a:solidFill>
                  <a:schemeClr val="tx1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Seehafenlogistik</a:t>
            </a:r>
          </a:p>
          <a:p>
            <a:pPr algn="l">
              <a:tabLst>
                <a:tab pos="1066800" algn="l"/>
                <a:tab pos="3517900" algn="l"/>
                <a:tab pos="1066800" algn="l"/>
                <a:tab pos="3517900" algn="l"/>
                <a:tab pos="1066800" algn="l"/>
                <a:tab pos="3517900" algn="l"/>
              </a:tabLst>
            </a:pPr>
            <a:r>
              <a:rPr lang="en-US" sz="1800">
                <a:solidFill>
                  <a:schemeClr val="tx1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WindEnergy Logistics</a:t>
            </a:r>
          </a:p>
        </p:txBody>
      </p:sp>
      <p:sp>
        <p:nvSpPr>
          <p:cNvPr id="5123" name="Rectangle 3"/>
          <p:cNvSpPr>
            <a:spLocks/>
          </p:cNvSpPr>
          <p:nvPr/>
        </p:nvSpPr>
        <p:spPr bwMode="auto">
          <a:xfrm>
            <a:off x="8902700" y="7531100"/>
            <a:ext cx="3149600" cy="1511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>
              <a:tabLst>
                <a:tab pos="1066800" algn="l"/>
                <a:tab pos="3175000" algn="l"/>
                <a:tab pos="1066800" algn="l"/>
                <a:tab pos="3175000" algn="l"/>
                <a:tab pos="1066800" algn="l"/>
                <a:tab pos="3175000" algn="l"/>
                <a:tab pos="1066800" algn="l"/>
                <a:tab pos="3175000" algn="l"/>
                <a:tab pos="1066800" algn="l"/>
                <a:tab pos="3175000" algn="l"/>
              </a:tabLst>
            </a:pPr>
            <a:r>
              <a:rPr lang="en-US" sz="1800">
                <a:solidFill>
                  <a:schemeClr val="tx1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See- &amp; Binnen-Terminals</a:t>
            </a:r>
          </a:p>
          <a:p>
            <a:pPr algn="l">
              <a:tabLst>
                <a:tab pos="1066800" algn="l"/>
                <a:tab pos="3175000" algn="l"/>
                <a:tab pos="1066800" algn="l"/>
                <a:tab pos="3175000" algn="l"/>
                <a:tab pos="1066800" algn="l"/>
                <a:tab pos="3175000" algn="l"/>
                <a:tab pos="1066800" algn="l"/>
                <a:tab pos="3175000" algn="l"/>
                <a:tab pos="1066800" algn="l"/>
                <a:tab pos="3175000" algn="l"/>
              </a:tabLst>
            </a:pPr>
            <a:r>
              <a:rPr lang="en-US" sz="1800">
                <a:solidFill>
                  <a:schemeClr val="tx1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Intermodale Transporte</a:t>
            </a:r>
          </a:p>
          <a:p>
            <a:pPr algn="l">
              <a:tabLst>
                <a:tab pos="1066800" algn="l"/>
                <a:tab pos="3175000" algn="l"/>
                <a:tab pos="1066800" algn="l"/>
                <a:tab pos="3175000" algn="l"/>
                <a:tab pos="1066800" algn="l"/>
                <a:tab pos="3175000" algn="l"/>
                <a:tab pos="1066800" algn="l"/>
                <a:tab pos="3175000" algn="l"/>
                <a:tab pos="1066800" algn="l"/>
                <a:tab pos="3175000" algn="l"/>
              </a:tabLst>
            </a:pPr>
            <a:r>
              <a:rPr lang="en-US" sz="1800">
                <a:solidFill>
                  <a:schemeClr val="tx1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Logistik-Dienstleistungen</a:t>
            </a:r>
          </a:p>
          <a:p>
            <a:pPr algn="l">
              <a:tabLst>
                <a:tab pos="1066800" algn="l"/>
                <a:tab pos="3175000" algn="l"/>
                <a:tab pos="1066800" algn="l"/>
                <a:tab pos="3175000" algn="l"/>
                <a:tab pos="1066800" algn="l"/>
                <a:tab pos="3175000" algn="l"/>
                <a:tab pos="1066800" algn="l"/>
                <a:tab pos="3175000" algn="l"/>
                <a:tab pos="1066800" algn="l"/>
                <a:tab pos="3175000" algn="l"/>
              </a:tabLst>
            </a:pPr>
            <a:r>
              <a:rPr lang="en-US" sz="1800">
                <a:solidFill>
                  <a:schemeClr val="tx1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Maintenance &amp; Repair</a:t>
            </a:r>
          </a:p>
          <a:p>
            <a:pPr algn="l">
              <a:tabLst>
                <a:tab pos="1066800" algn="l"/>
                <a:tab pos="3175000" algn="l"/>
                <a:tab pos="1066800" algn="l"/>
                <a:tab pos="3175000" algn="l"/>
                <a:tab pos="1066800" algn="l"/>
                <a:tab pos="3175000" algn="l"/>
                <a:tab pos="1066800" algn="l"/>
                <a:tab pos="3175000" algn="l"/>
                <a:tab pos="1066800" algn="l"/>
                <a:tab pos="3175000" algn="l"/>
              </a:tabLst>
            </a:pPr>
            <a:r>
              <a:rPr lang="en-US" sz="1800">
                <a:solidFill>
                  <a:schemeClr val="tx1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Container-Depots</a:t>
            </a:r>
          </a:p>
        </p:txBody>
      </p:sp>
      <p:sp>
        <p:nvSpPr>
          <p:cNvPr id="5124" name="Rectangle 4"/>
          <p:cNvSpPr>
            <a:spLocks/>
          </p:cNvSpPr>
          <p:nvPr/>
        </p:nvSpPr>
        <p:spPr bwMode="auto">
          <a:xfrm>
            <a:off x="5232400" y="2019300"/>
            <a:ext cx="2540000" cy="5383213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25400" cap="flat">
            <a:solidFill>
              <a:srgbClr val="B1B1B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b"/>
          <a:lstStyle/>
          <a:p>
            <a:r>
              <a:rPr lang="en-US" sz="2800">
                <a:solidFill>
                  <a:srgbClr val="004198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CONTRACT</a:t>
            </a:r>
          </a:p>
        </p:txBody>
      </p:sp>
      <p:sp>
        <p:nvSpPr>
          <p:cNvPr id="5125" name="Rectangle 5"/>
          <p:cNvSpPr>
            <a:spLocks/>
          </p:cNvSpPr>
          <p:nvPr/>
        </p:nvSpPr>
        <p:spPr bwMode="auto">
          <a:xfrm>
            <a:off x="8915400" y="2019300"/>
            <a:ext cx="2540000" cy="5383213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25400" cap="flat">
            <a:solidFill>
              <a:srgbClr val="B1B1B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b"/>
          <a:lstStyle/>
          <a:p>
            <a:r>
              <a:rPr lang="en-US" sz="2800">
                <a:solidFill>
                  <a:srgbClr val="004198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CONTAINER</a:t>
            </a:r>
          </a:p>
        </p:txBody>
      </p:sp>
      <p:sp>
        <p:nvSpPr>
          <p:cNvPr id="5126" name="Rectangle 6"/>
          <p:cNvSpPr>
            <a:spLocks/>
          </p:cNvSpPr>
          <p:nvPr/>
        </p:nvSpPr>
        <p:spPr bwMode="auto">
          <a:xfrm>
            <a:off x="1435100" y="2019300"/>
            <a:ext cx="2540000" cy="5383213"/>
          </a:xfrm>
          <a:prstGeom prst="rect">
            <a:avLst/>
          </a:prstGeom>
          <a:blipFill dpi="0" rotWithShape="0">
            <a:blip r:embed="rId2" cstate="print"/>
            <a:srcRect/>
            <a:stretch>
              <a:fillRect/>
            </a:stretch>
          </a:blipFill>
          <a:ln w="25400" cap="flat">
            <a:solidFill>
              <a:srgbClr val="B1B1B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 anchor="b"/>
          <a:lstStyle/>
          <a:p>
            <a:r>
              <a:rPr lang="en-US" sz="2800">
                <a:solidFill>
                  <a:srgbClr val="004198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AUTOMOBILE</a:t>
            </a: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28100" y="2768600"/>
            <a:ext cx="2540000" cy="38735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5100" y="2768600"/>
            <a:ext cx="2540000" cy="38735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2768600"/>
            <a:ext cx="2540000" cy="38735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autoUpdateAnimBg="0"/>
      <p:bldP spid="5122" grpId="0" autoUpdateAnimBg="0"/>
      <p:bldP spid="5123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" y="139700"/>
            <a:ext cx="12623800" cy="94742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24578" name="Rectangle 2"/>
          <p:cNvSpPr>
            <a:spLocks/>
          </p:cNvSpPr>
          <p:nvPr/>
        </p:nvSpPr>
        <p:spPr bwMode="auto">
          <a:xfrm>
            <a:off x="5132160" y="4656951"/>
            <a:ext cx="2673809" cy="553998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3600" dirty="0" smtClean="0">
                <a:solidFill>
                  <a:srgbClr val="FF0F1E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13,3 </a:t>
            </a:r>
            <a:r>
              <a:rPr lang="en-US" sz="3600" dirty="0">
                <a:solidFill>
                  <a:srgbClr val="FF0F1E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Mio. TEU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2374900"/>
            <a:ext cx="1905000" cy="1409700"/>
          </a:xfrm>
          <a:prstGeom prst="rect">
            <a:avLst/>
          </a:prstGeom>
          <a:noFill/>
          <a:ln w="12700" cap="flat">
            <a:solidFill>
              <a:srgbClr val="EB122E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580" name="Oval 4"/>
          <p:cNvSpPr>
            <a:spLocks/>
          </p:cNvSpPr>
          <p:nvPr/>
        </p:nvSpPr>
        <p:spPr bwMode="auto">
          <a:xfrm>
            <a:off x="6057900" y="3378200"/>
            <a:ext cx="177800" cy="177800"/>
          </a:xfrm>
          <a:prstGeom prst="ellipse">
            <a:avLst/>
          </a:prstGeom>
          <a:solidFill>
            <a:srgbClr val="FF0F1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24581" name="Oval 5"/>
          <p:cNvSpPr>
            <a:spLocks/>
          </p:cNvSpPr>
          <p:nvPr/>
        </p:nvSpPr>
        <p:spPr bwMode="auto">
          <a:xfrm>
            <a:off x="6286500" y="3365500"/>
            <a:ext cx="177800" cy="177800"/>
          </a:xfrm>
          <a:prstGeom prst="ellipse">
            <a:avLst/>
          </a:prstGeom>
          <a:solidFill>
            <a:srgbClr val="FF0F1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24582" name="Rectangle 6"/>
          <p:cNvSpPr>
            <a:spLocks/>
          </p:cNvSpPr>
          <p:nvPr/>
        </p:nvSpPr>
        <p:spPr bwMode="auto">
          <a:xfrm rot="1200000">
            <a:off x="6489700" y="3521075"/>
            <a:ext cx="693738" cy="190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4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Hamburg</a:t>
            </a:r>
          </a:p>
        </p:txBody>
      </p:sp>
      <p:sp>
        <p:nvSpPr>
          <p:cNvPr id="24583" name="Rectangle 7"/>
          <p:cNvSpPr>
            <a:spLocks/>
          </p:cNvSpPr>
          <p:nvPr/>
        </p:nvSpPr>
        <p:spPr bwMode="auto">
          <a:xfrm rot="1200000">
            <a:off x="6154738" y="3648075"/>
            <a:ext cx="1008062" cy="190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4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Bremerhaven</a:t>
            </a:r>
          </a:p>
        </p:txBody>
      </p:sp>
      <p:sp>
        <p:nvSpPr>
          <p:cNvPr id="24584" name="Rectangle 8"/>
          <p:cNvSpPr>
            <a:spLocks/>
          </p:cNvSpPr>
          <p:nvPr/>
        </p:nvSpPr>
        <p:spPr bwMode="auto">
          <a:xfrm rot="1200000">
            <a:off x="5726113" y="3711575"/>
            <a:ext cx="1154112" cy="190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4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Wilhelmshaven</a:t>
            </a:r>
          </a:p>
        </p:txBody>
      </p:sp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6800" y="1587500"/>
            <a:ext cx="1905000" cy="1422400"/>
          </a:xfrm>
          <a:prstGeom prst="rect">
            <a:avLst/>
          </a:prstGeom>
          <a:noFill/>
          <a:ln w="12700" cap="flat">
            <a:solidFill>
              <a:srgbClr val="EB122E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586" name="Oval 10"/>
          <p:cNvSpPr>
            <a:spLocks/>
          </p:cNvSpPr>
          <p:nvPr/>
        </p:nvSpPr>
        <p:spPr bwMode="auto">
          <a:xfrm>
            <a:off x="6489700" y="6311900"/>
            <a:ext cx="177800" cy="177800"/>
          </a:xfrm>
          <a:prstGeom prst="ellipse">
            <a:avLst/>
          </a:prstGeom>
          <a:solidFill>
            <a:srgbClr val="FF0F1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24587" name="Oval 11"/>
          <p:cNvSpPr>
            <a:spLocks/>
          </p:cNvSpPr>
          <p:nvPr/>
        </p:nvSpPr>
        <p:spPr bwMode="auto">
          <a:xfrm>
            <a:off x="5816600" y="6311900"/>
            <a:ext cx="177800" cy="177800"/>
          </a:xfrm>
          <a:prstGeom prst="ellipse">
            <a:avLst/>
          </a:prstGeom>
          <a:solidFill>
            <a:srgbClr val="FF0F1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24588" name="Oval 12"/>
          <p:cNvSpPr>
            <a:spLocks/>
          </p:cNvSpPr>
          <p:nvPr/>
        </p:nvSpPr>
        <p:spPr bwMode="auto">
          <a:xfrm>
            <a:off x="7010400" y="7518400"/>
            <a:ext cx="177800" cy="177800"/>
          </a:xfrm>
          <a:prstGeom prst="ellipse">
            <a:avLst/>
          </a:prstGeom>
          <a:solidFill>
            <a:srgbClr val="FF0F1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24589" name="Oval 13"/>
          <p:cNvSpPr>
            <a:spLocks/>
          </p:cNvSpPr>
          <p:nvPr/>
        </p:nvSpPr>
        <p:spPr bwMode="auto">
          <a:xfrm>
            <a:off x="7505700" y="8509000"/>
            <a:ext cx="177800" cy="177800"/>
          </a:xfrm>
          <a:prstGeom prst="ellipse">
            <a:avLst/>
          </a:prstGeom>
          <a:solidFill>
            <a:srgbClr val="FF0F1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24590" name="Oval 14"/>
          <p:cNvSpPr>
            <a:spLocks/>
          </p:cNvSpPr>
          <p:nvPr/>
        </p:nvSpPr>
        <p:spPr bwMode="auto">
          <a:xfrm>
            <a:off x="5753100" y="8039100"/>
            <a:ext cx="177800" cy="177800"/>
          </a:xfrm>
          <a:prstGeom prst="ellipse">
            <a:avLst/>
          </a:prstGeom>
          <a:solidFill>
            <a:srgbClr val="FF0F1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24591" name="Oval 15"/>
          <p:cNvSpPr>
            <a:spLocks/>
          </p:cNvSpPr>
          <p:nvPr/>
        </p:nvSpPr>
        <p:spPr bwMode="auto">
          <a:xfrm>
            <a:off x="1041400" y="7416800"/>
            <a:ext cx="177800" cy="177800"/>
          </a:xfrm>
          <a:prstGeom prst="ellipse">
            <a:avLst/>
          </a:prstGeom>
          <a:solidFill>
            <a:srgbClr val="FF0F1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24592" name="Oval 16"/>
          <p:cNvSpPr>
            <a:spLocks/>
          </p:cNvSpPr>
          <p:nvPr/>
        </p:nvSpPr>
        <p:spPr bwMode="auto">
          <a:xfrm>
            <a:off x="1447800" y="8509000"/>
            <a:ext cx="177800" cy="177800"/>
          </a:xfrm>
          <a:prstGeom prst="ellipse">
            <a:avLst/>
          </a:prstGeom>
          <a:solidFill>
            <a:srgbClr val="FF0F1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24593" name="Oval 17"/>
          <p:cNvSpPr>
            <a:spLocks/>
          </p:cNvSpPr>
          <p:nvPr/>
        </p:nvSpPr>
        <p:spPr bwMode="auto">
          <a:xfrm>
            <a:off x="9486900" y="1130300"/>
            <a:ext cx="177800" cy="177800"/>
          </a:xfrm>
          <a:prstGeom prst="ellipse">
            <a:avLst/>
          </a:prstGeom>
          <a:solidFill>
            <a:srgbClr val="FF0F1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24594" name="Rectangle 18"/>
          <p:cNvSpPr>
            <a:spLocks/>
          </p:cNvSpPr>
          <p:nvPr/>
        </p:nvSpPr>
        <p:spPr bwMode="auto">
          <a:xfrm rot="1200000">
            <a:off x="9640888" y="1362075"/>
            <a:ext cx="639762" cy="190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4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Ust Luga</a:t>
            </a:r>
          </a:p>
        </p:txBody>
      </p:sp>
      <p:sp>
        <p:nvSpPr>
          <p:cNvPr id="24595" name="Rectangle 19"/>
          <p:cNvSpPr>
            <a:spLocks/>
          </p:cNvSpPr>
          <p:nvPr/>
        </p:nvSpPr>
        <p:spPr bwMode="auto">
          <a:xfrm rot="1200000">
            <a:off x="6677025" y="6442075"/>
            <a:ext cx="649288" cy="190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4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Ravenna</a:t>
            </a:r>
          </a:p>
        </p:txBody>
      </p:sp>
      <p:sp>
        <p:nvSpPr>
          <p:cNvPr id="24596" name="Rectangle 20"/>
          <p:cNvSpPr>
            <a:spLocks/>
          </p:cNvSpPr>
          <p:nvPr/>
        </p:nvSpPr>
        <p:spPr bwMode="auto">
          <a:xfrm rot="1200000">
            <a:off x="7680325" y="8728075"/>
            <a:ext cx="850900" cy="190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4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Gioia Tauro</a:t>
            </a:r>
          </a:p>
        </p:txBody>
      </p:sp>
      <p:sp>
        <p:nvSpPr>
          <p:cNvPr id="24597" name="Rectangle 21"/>
          <p:cNvSpPr>
            <a:spLocks/>
          </p:cNvSpPr>
          <p:nvPr/>
        </p:nvSpPr>
        <p:spPr bwMode="auto">
          <a:xfrm rot="1200000">
            <a:off x="5969000" y="8181975"/>
            <a:ext cx="560388" cy="190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4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Cagliari</a:t>
            </a:r>
          </a:p>
        </p:txBody>
      </p:sp>
      <p:sp>
        <p:nvSpPr>
          <p:cNvPr id="24598" name="Rectangle 22"/>
          <p:cNvSpPr>
            <a:spLocks/>
          </p:cNvSpPr>
          <p:nvPr/>
        </p:nvSpPr>
        <p:spPr bwMode="auto">
          <a:xfrm rot="1200000">
            <a:off x="7221538" y="7635875"/>
            <a:ext cx="571500" cy="190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4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Salerno</a:t>
            </a:r>
          </a:p>
        </p:txBody>
      </p:sp>
      <p:sp>
        <p:nvSpPr>
          <p:cNvPr id="24599" name="Rectangle 23"/>
          <p:cNvSpPr>
            <a:spLocks/>
          </p:cNvSpPr>
          <p:nvPr/>
        </p:nvSpPr>
        <p:spPr bwMode="auto">
          <a:xfrm rot="1200000">
            <a:off x="5448300" y="6021388"/>
            <a:ext cx="685800" cy="190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4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La Spezia</a:t>
            </a:r>
          </a:p>
        </p:txBody>
      </p:sp>
      <p:sp>
        <p:nvSpPr>
          <p:cNvPr id="24600" name="Rectangle 24"/>
          <p:cNvSpPr>
            <a:spLocks/>
          </p:cNvSpPr>
          <p:nvPr/>
        </p:nvSpPr>
        <p:spPr bwMode="auto">
          <a:xfrm rot="1200000">
            <a:off x="1666875" y="8639175"/>
            <a:ext cx="504825" cy="190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4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Tanger</a:t>
            </a:r>
          </a:p>
        </p:txBody>
      </p:sp>
      <p:sp>
        <p:nvSpPr>
          <p:cNvPr id="24601" name="Rectangle 25"/>
          <p:cNvSpPr>
            <a:spLocks/>
          </p:cNvSpPr>
          <p:nvPr/>
        </p:nvSpPr>
        <p:spPr bwMode="auto">
          <a:xfrm rot="1200000">
            <a:off x="361950" y="7292975"/>
            <a:ext cx="647700" cy="190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4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Lissabon</a:t>
            </a:r>
          </a:p>
        </p:txBody>
      </p:sp>
      <p:pic>
        <p:nvPicPr>
          <p:cNvPr id="24602" name="Picture 2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7500" y="5689600"/>
            <a:ext cx="1905000" cy="1409700"/>
          </a:xfrm>
          <a:prstGeom prst="rect">
            <a:avLst/>
          </a:prstGeom>
          <a:noFill/>
          <a:ln w="12700" cap="flat">
            <a:solidFill>
              <a:srgbClr val="EB122E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603" name="Picture 2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22500" y="7835900"/>
            <a:ext cx="1905000" cy="1409700"/>
          </a:xfrm>
          <a:prstGeom prst="rect">
            <a:avLst/>
          </a:prstGeom>
          <a:noFill/>
          <a:ln w="12700" cap="flat">
            <a:solidFill>
              <a:srgbClr val="EB122E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604" name="Picture 2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21700" y="7886700"/>
            <a:ext cx="1905000" cy="1409700"/>
          </a:xfrm>
          <a:prstGeom prst="rect">
            <a:avLst/>
          </a:prstGeom>
          <a:noFill/>
          <a:ln w="12700" cap="flat">
            <a:solidFill>
              <a:srgbClr val="EB122E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605" name="Picture 2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579100" y="6426200"/>
            <a:ext cx="1905000" cy="1409700"/>
          </a:xfrm>
          <a:prstGeom prst="rect">
            <a:avLst/>
          </a:prstGeom>
          <a:noFill/>
          <a:ln w="12700" cap="flat">
            <a:solidFill>
              <a:srgbClr val="EB122E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606" name="Picture 3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521700" y="6426200"/>
            <a:ext cx="1905000" cy="1409700"/>
          </a:xfrm>
          <a:prstGeom prst="rect">
            <a:avLst/>
          </a:prstGeom>
          <a:noFill/>
          <a:ln w="12700" cap="flat">
            <a:solidFill>
              <a:srgbClr val="EB122E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607" name="Picture 3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626600" y="4953000"/>
            <a:ext cx="1905000" cy="1397000"/>
          </a:xfrm>
          <a:prstGeom prst="rect">
            <a:avLst/>
          </a:prstGeom>
          <a:noFill/>
          <a:ln w="12700" cap="flat">
            <a:solidFill>
              <a:srgbClr val="EB122E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608" name="Picture 3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579100" y="7886700"/>
            <a:ext cx="1905000" cy="1409700"/>
          </a:xfrm>
          <a:prstGeom prst="rect">
            <a:avLst/>
          </a:prstGeom>
          <a:noFill/>
          <a:ln w="12700" cap="flat">
            <a:solidFill>
              <a:srgbClr val="EB122E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609" name="Rectangle 33"/>
          <p:cNvSpPr>
            <a:spLocks/>
          </p:cNvSpPr>
          <p:nvPr/>
        </p:nvSpPr>
        <p:spPr bwMode="auto">
          <a:xfrm>
            <a:off x="6194425" y="1636713"/>
            <a:ext cx="904875" cy="241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 Italic" charset="0"/>
                <a:ea typeface="Calibri Bold Italic" charset="0"/>
                <a:cs typeface="Calibri Bold Italic" charset="0"/>
                <a:sym typeface="Calibri Bold Italic" charset="0"/>
              </a:rPr>
              <a:t>Hamburg</a:t>
            </a:r>
          </a:p>
        </p:txBody>
      </p:sp>
      <p:sp>
        <p:nvSpPr>
          <p:cNvPr id="24610" name="Rectangle 34"/>
          <p:cNvSpPr>
            <a:spLocks/>
          </p:cNvSpPr>
          <p:nvPr/>
        </p:nvSpPr>
        <p:spPr bwMode="auto">
          <a:xfrm>
            <a:off x="3714750" y="2373313"/>
            <a:ext cx="1292225" cy="241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 Italic" charset="0"/>
                <a:ea typeface="Calibri Bold Italic" charset="0"/>
                <a:cs typeface="Calibri Bold Italic" charset="0"/>
                <a:sym typeface="Calibri Bold Italic" charset="0"/>
              </a:rPr>
              <a:t>Bremerhaven</a:t>
            </a:r>
          </a:p>
        </p:txBody>
      </p:sp>
      <p:sp>
        <p:nvSpPr>
          <p:cNvPr id="24611" name="Rectangle 35"/>
          <p:cNvSpPr>
            <a:spLocks/>
          </p:cNvSpPr>
          <p:nvPr/>
        </p:nvSpPr>
        <p:spPr bwMode="auto">
          <a:xfrm>
            <a:off x="377825" y="5738813"/>
            <a:ext cx="828675" cy="241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 Italic" charset="0"/>
                <a:ea typeface="Calibri Bold Italic" charset="0"/>
                <a:cs typeface="Calibri Bold Italic" charset="0"/>
                <a:sym typeface="Calibri Bold Italic" charset="0"/>
              </a:rPr>
              <a:t>Lissabon</a:t>
            </a:r>
          </a:p>
        </p:txBody>
      </p:sp>
      <p:sp>
        <p:nvSpPr>
          <p:cNvPr id="24612" name="Rectangle 36"/>
          <p:cNvSpPr>
            <a:spLocks/>
          </p:cNvSpPr>
          <p:nvPr/>
        </p:nvSpPr>
        <p:spPr bwMode="auto">
          <a:xfrm>
            <a:off x="2282825" y="7872413"/>
            <a:ext cx="661988" cy="241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 Italic" charset="0"/>
                <a:ea typeface="Calibri Bold Italic" charset="0"/>
                <a:cs typeface="Calibri Bold Italic" charset="0"/>
                <a:sym typeface="Calibri Bold Italic" charset="0"/>
              </a:rPr>
              <a:t>Tanger</a:t>
            </a:r>
          </a:p>
        </p:txBody>
      </p:sp>
      <p:sp>
        <p:nvSpPr>
          <p:cNvPr id="24613" name="Rectangle 37"/>
          <p:cNvSpPr>
            <a:spLocks/>
          </p:cNvSpPr>
          <p:nvPr/>
        </p:nvSpPr>
        <p:spPr bwMode="auto">
          <a:xfrm>
            <a:off x="8532813" y="6424613"/>
            <a:ext cx="887412" cy="241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 Italic" charset="0"/>
                <a:ea typeface="Calibri Bold Italic" charset="0"/>
                <a:cs typeface="Calibri Bold Italic" charset="0"/>
                <a:sym typeface="Calibri Bold Italic" charset="0"/>
              </a:rPr>
              <a:t>La Spezia</a:t>
            </a:r>
          </a:p>
        </p:txBody>
      </p:sp>
      <p:sp>
        <p:nvSpPr>
          <p:cNvPr id="24614" name="Rectangle 38"/>
          <p:cNvSpPr>
            <a:spLocks/>
          </p:cNvSpPr>
          <p:nvPr/>
        </p:nvSpPr>
        <p:spPr bwMode="auto">
          <a:xfrm>
            <a:off x="10621963" y="7910513"/>
            <a:ext cx="1103312" cy="241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 Italic" charset="0"/>
                <a:ea typeface="Calibri Bold Italic" charset="0"/>
                <a:cs typeface="Calibri Bold Italic" charset="0"/>
                <a:sym typeface="Calibri Bold Italic" charset="0"/>
              </a:rPr>
              <a:t>Gioia Tauro</a:t>
            </a:r>
          </a:p>
        </p:txBody>
      </p:sp>
      <p:sp>
        <p:nvSpPr>
          <p:cNvPr id="24615" name="Rectangle 39"/>
          <p:cNvSpPr>
            <a:spLocks/>
          </p:cNvSpPr>
          <p:nvPr/>
        </p:nvSpPr>
        <p:spPr bwMode="auto">
          <a:xfrm>
            <a:off x="8583229" y="7867264"/>
            <a:ext cx="735779" cy="276999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Calibri Bold Italic" charset="0"/>
                <a:ea typeface="Calibri Bold Italic" charset="0"/>
                <a:cs typeface="Calibri Bold Italic" charset="0"/>
                <a:sym typeface="Calibri Bold Italic" charset="0"/>
              </a:rPr>
              <a:t>Cagliari</a:t>
            </a:r>
            <a:endParaRPr lang="en-US" sz="1800" dirty="0">
              <a:solidFill>
                <a:srgbClr val="FFFFFF"/>
              </a:solidFill>
              <a:latin typeface="Calibri Bold Italic" charset="0"/>
              <a:ea typeface="Calibri Bold Italic" charset="0"/>
              <a:cs typeface="Calibri Bold Italic" charset="0"/>
              <a:sym typeface="Calibri Bold Italic" charset="0"/>
            </a:endParaRPr>
          </a:p>
        </p:txBody>
      </p:sp>
      <p:sp>
        <p:nvSpPr>
          <p:cNvPr id="24616" name="Rectangle 40"/>
          <p:cNvSpPr>
            <a:spLocks/>
          </p:cNvSpPr>
          <p:nvPr/>
        </p:nvSpPr>
        <p:spPr bwMode="auto">
          <a:xfrm>
            <a:off x="10618788" y="6488113"/>
            <a:ext cx="728662" cy="241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 Italic" charset="0"/>
                <a:ea typeface="Calibri Bold Italic" charset="0"/>
                <a:cs typeface="Calibri Bold Italic" charset="0"/>
                <a:sym typeface="Calibri Bold Italic" charset="0"/>
              </a:rPr>
              <a:t>Salerno</a:t>
            </a:r>
          </a:p>
        </p:txBody>
      </p:sp>
      <p:sp>
        <p:nvSpPr>
          <p:cNvPr id="24617" name="Rectangle 41"/>
          <p:cNvSpPr>
            <a:spLocks/>
          </p:cNvSpPr>
          <p:nvPr/>
        </p:nvSpPr>
        <p:spPr bwMode="auto">
          <a:xfrm>
            <a:off x="9672638" y="4989513"/>
            <a:ext cx="842962" cy="241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 Italic" charset="0"/>
                <a:ea typeface="Calibri Bold Italic" charset="0"/>
                <a:cs typeface="Calibri Bold Italic" charset="0"/>
                <a:sym typeface="Calibri Bold Italic" charset="0"/>
              </a:rPr>
              <a:t>Ravenna</a:t>
            </a:r>
          </a:p>
        </p:txBody>
      </p:sp>
      <p:pic>
        <p:nvPicPr>
          <p:cNvPr id="24618" name="Picture 4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17500" y="1117600"/>
            <a:ext cx="2165350" cy="9271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24619" name="Rectangle 43"/>
          <p:cNvSpPr>
            <a:spLocks/>
          </p:cNvSpPr>
          <p:nvPr/>
        </p:nvSpPr>
        <p:spPr bwMode="auto">
          <a:xfrm>
            <a:off x="461963" y="338138"/>
            <a:ext cx="2549525" cy="3048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24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Container-Netzwerk</a:t>
            </a:r>
          </a:p>
        </p:txBody>
      </p:sp>
      <p:pic>
        <p:nvPicPr>
          <p:cNvPr id="24620" name="Picture 4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628900" y="850900"/>
            <a:ext cx="1905000" cy="1397000"/>
          </a:xfrm>
          <a:prstGeom prst="rect">
            <a:avLst/>
          </a:prstGeom>
          <a:noFill/>
          <a:ln w="12700" cap="flat">
            <a:solidFill>
              <a:srgbClr val="FF0F1E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621" name="Rectangle 45"/>
          <p:cNvSpPr>
            <a:spLocks/>
          </p:cNvSpPr>
          <p:nvPr/>
        </p:nvSpPr>
        <p:spPr bwMode="auto">
          <a:xfrm>
            <a:off x="2674938" y="893763"/>
            <a:ext cx="1477962" cy="241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 Italic" charset="0"/>
                <a:ea typeface="Calibri Bold Italic" charset="0"/>
                <a:cs typeface="Calibri Bold Italic" charset="0"/>
                <a:sym typeface="Calibri Bold Italic" charset="0"/>
              </a:rPr>
              <a:t>Wilhelmshaven</a:t>
            </a:r>
          </a:p>
        </p:txBody>
      </p:sp>
      <p:pic>
        <p:nvPicPr>
          <p:cNvPr id="24622" name="Picture 4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401300" y="254000"/>
            <a:ext cx="1892300" cy="1498600"/>
          </a:xfrm>
          <a:prstGeom prst="rect">
            <a:avLst/>
          </a:prstGeom>
          <a:noFill/>
          <a:ln w="12700" cap="flat">
            <a:solidFill>
              <a:srgbClr val="FF0F1E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623" name="Rectangle 47"/>
          <p:cNvSpPr>
            <a:spLocks/>
          </p:cNvSpPr>
          <p:nvPr/>
        </p:nvSpPr>
        <p:spPr bwMode="auto">
          <a:xfrm>
            <a:off x="10436225" y="258763"/>
            <a:ext cx="838200" cy="2413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 Italic" charset="0"/>
                <a:ea typeface="Calibri Bold Italic" charset="0"/>
                <a:cs typeface="Calibri Bold Italic" charset="0"/>
                <a:sym typeface="Calibri Bold Italic" charset="0"/>
              </a:rPr>
              <a:t>Ust Luga</a:t>
            </a:r>
          </a:p>
        </p:txBody>
      </p:sp>
      <p:sp>
        <p:nvSpPr>
          <p:cNvPr id="24624" name="Oval 48"/>
          <p:cNvSpPr>
            <a:spLocks/>
          </p:cNvSpPr>
          <p:nvPr/>
        </p:nvSpPr>
        <p:spPr bwMode="auto">
          <a:xfrm>
            <a:off x="5778500" y="3365500"/>
            <a:ext cx="177800" cy="177800"/>
          </a:xfrm>
          <a:prstGeom prst="ellipse">
            <a:avLst/>
          </a:prstGeom>
          <a:solidFill>
            <a:srgbClr val="FF0F1E"/>
          </a:solidFill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de-DE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/>
      <p:bldP spid="24619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549400"/>
            <a:ext cx="12623800" cy="7874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27650" name="Rectangle 2"/>
          <p:cNvSpPr>
            <a:spLocks/>
          </p:cNvSpPr>
          <p:nvPr/>
        </p:nvSpPr>
        <p:spPr bwMode="auto">
          <a:xfrm>
            <a:off x="262260" y="9017000"/>
            <a:ext cx="5880100" cy="40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>
              <a:tabLst>
                <a:tab pos="1066800" algn="l"/>
              </a:tabLst>
            </a:pP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Container Terminal Bremerhaven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549400"/>
            <a:ext cx="12623800" cy="7874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28674" name="Rectangle 2"/>
          <p:cNvSpPr>
            <a:spLocks/>
          </p:cNvSpPr>
          <p:nvPr/>
        </p:nvSpPr>
        <p:spPr bwMode="auto">
          <a:xfrm>
            <a:off x="7870552" y="9017000"/>
            <a:ext cx="4876800" cy="40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r">
              <a:tabLst>
                <a:tab pos="1066800" algn="l"/>
              </a:tabLst>
            </a:pP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Container Terminal Hamburg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549400"/>
            <a:ext cx="12623800" cy="7874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29698" name="Rectangle 2"/>
          <p:cNvSpPr>
            <a:spLocks/>
          </p:cNvSpPr>
          <p:nvPr/>
        </p:nvSpPr>
        <p:spPr bwMode="auto">
          <a:xfrm>
            <a:off x="257200" y="9010650"/>
            <a:ext cx="4445000" cy="40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JadeWeserPort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Wilhelmshaven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549400"/>
            <a:ext cx="12623800" cy="7874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30722" name="Rectangle 2"/>
          <p:cNvSpPr>
            <a:spLocks/>
          </p:cNvSpPr>
          <p:nvPr/>
        </p:nvSpPr>
        <p:spPr bwMode="auto">
          <a:xfrm>
            <a:off x="177800" y="9010650"/>
            <a:ext cx="6718300" cy="40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50800" tIns="50800" rIns="50800" bIns="50800" anchor="ctr"/>
          <a:lstStyle/>
          <a:p>
            <a:pPr algn="l"/>
            <a:r>
              <a:rPr lang="en-US" sz="2400" dirty="0" err="1">
                <a:solidFill>
                  <a:srgbClr val="25408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Ust-Luga</a:t>
            </a:r>
            <a:r>
              <a:rPr lang="en-US" sz="2400" dirty="0">
                <a:solidFill>
                  <a:srgbClr val="25408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Container Terminal (</a:t>
            </a:r>
            <a:r>
              <a:rPr lang="en-US" sz="2400" dirty="0" err="1">
                <a:solidFill>
                  <a:srgbClr val="25408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Russland</a:t>
            </a:r>
            <a:r>
              <a:rPr lang="en-US" sz="2400" dirty="0">
                <a:solidFill>
                  <a:srgbClr val="25408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4800"/>
            <a:ext cx="13004800" cy="79502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132260">
            <a:off x="8940800" y="3916363"/>
            <a:ext cx="635000" cy="55562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892260">
            <a:off x="10434638" y="4810125"/>
            <a:ext cx="635000" cy="55562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892260">
            <a:off x="8110538" y="1952625"/>
            <a:ext cx="635000" cy="55562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352260">
            <a:off x="10190163" y="3605213"/>
            <a:ext cx="635000" cy="554037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31750" name="Rectangle 6"/>
          <p:cNvSpPr>
            <a:spLocks/>
          </p:cNvSpPr>
          <p:nvPr/>
        </p:nvSpPr>
        <p:spPr bwMode="auto">
          <a:xfrm>
            <a:off x="5522913" y="3149600"/>
            <a:ext cx="1298575" cy="3429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Deutschland</a:t>
            </a:r>
          </a:p>
        </p:txBody>
      </p:sp>
      <p:sp>
        <p:nvSpPr>
          <p:cNvPr id="31751" name="Rectangle 7"/>
          <p:cNvSpPr>
            <a:spLocks/>
          </p:cNvSpPr>
          <p:nvPr/>
        </p:nvSpPr>
        <p:spPr bwMode="auto">
          <a:xfrm>
            <a:off x="4976813" y="6229350"/>
            <a:ext cx="928687" cy="3429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Brasilien</a:t>
            </a:r>
          </a:p>
        </p:txBody>
      </p:sp>
      <p:sp>
        <p:nvSpPr>
          <p:cNvPr id="31752" name="Rectangle 8"/>
          <p:cNvSpPr>
            <a:spLocks/>
          </p:cNvSpPr>
          <p:nvPr/>
        </p:nvSpPr>
        <p:spPr bwMode="auto">
          <a:xfrm>
            <a:off x="9286875" y="4337050"/>
            <a:ext cx="715963" cy="3429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Indien</a:t>
            </a:r>
          </a:p>
        </p:txBody>
      </p:sp>
      <p:sp>
        <p:nvSpPr>
          <p:cNvPr id="31753" name="Rectangle 9"/>
          <p:cNvSpPr>
            <a:spLocks/>
          </p:cNvSpPr>
          <p:nvPr/>
        </p:nvSpPr>
        <p:spPr bwMode="auto">
          <a:xfrm>
            <a:off x="5919788" y="2813050"/>
            <a:ext cx="388937" cy="3429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UK</a:t>
            </a:r>
          </a:p>
        </p:txBody>
      </p:sp>
      <p:sp>
        <p:nvSpPr>
          <p:cNvPr id="31754" name="Rectangle 10"/>
          <p:cNvSpPr>
            <a:spLocks/>
          </p:cNvSpPr>
          <p:nvPr/>
        </p:nvSpPr>
        <p:spPr bwMode="auto">
          <a:xfrm>
            <a:off x="10398125" y="5391150"/>
            <a:ext cx="958850" cy="3429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Malaysia</a:t>
            </a:r>
          </a:p>
        </p:txBody>
      </p:sp>
      <p:sp>
        <p:nvSpPr>
          <p:cNvPr id="31755" name="Rectangle 11"/>
          <p:cNvSpPr>
            <a:spLocks/>
          </p:cNvSpPr>
          <p:nvPr/>
        </p:nvSpPr>
        <p:spPr bwMode="auto">
          <a:xfrm>
            <a:off x="8116888" y="2635250"/>
            <a:ext cx="962025" cy="3429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Russland</a:t>
            </a:r>
          </a:p>
        </p:txBody>
      </p:sp>
      <p:sp>
        <p:nvSpPr>
          <p:cNvPr id="31756" name="Rectangle 12"/>
          <p:cNvSpPr>
            <a:spLocks/>
          </p:cNvSpPr>
          <p:nvPr/>
        </p:nvSpPr>
        <p:spPr bwMode="auto">
          <a:xfrm>
            <a:off x="5321300" y="3854450"/>
            <a:ext cx="963613" cy="3429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Marokko</a:t>
            </a:r>
          </a:p>
        </p:txBody>
      </p:sp>
      <p:sp>
        <p:nvSpPr>
          <p:cNvPr id="31757" name="Rectangle 13"/>
          <p:cNvSpPr>
            <a:spLocks/>
          </p:cNvSpPr>
          <p:nvPr/>
        </p:nvSpPr>
        <p:spPr bwMode="auto">
          <a:xfrm>
            <a:off x="6048375" y="6711950"/>
            <a:ext cx="1008063" cy="3429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Südafrika</a:t>
            </a:r>
          </a:p>
        </p:txBody>
      </p:sp>
      <p:sp>
        <p:nvSpPr>
          <p:cNvPr id="31758" name="Rectangle 14"/>
          <p:cNvSpPr>
            <a:spLocks/>
          </p:cNvSpPr>
          <p:nvPr/>
        </p:nvSpPr>
        <p:spPr bwMode="auto">
          <a:xfrm>
            <a:off x="3810000" y="3752850"/>
            <a:ext cx="506413" cy="3429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USA</a:t>
            </a:r>
          </a:p>
        </p:txBody>
      </p:sp>
      <p:sp>
        <p:nvSpPr>
          <p:cNvPr id="31759" name="Rectangle 15"/>
          <p:cNvSpPr>
            <a:spLocks/>
          </p:cNvSpPr>
          <p:nvPr/>
        </p:nvSpPr>
        <p:spPr bwMode="auto">
          <a:xfrm>
            <a:off x="10007600" y="4159250"/>
            <a:ext cx="649288" cy="3429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China</a:t>
            </a:r>
          </a:p>
        </p:txBody>
      </p:sp>
      <p:sp>
        <p:nvSpPr>
          <p:cNvPr id="31760" name="Rectangle 16"/>
          <p:cNvSpPr>
            <a:spLocks/>
          </p:cNvSpPr>
          <p:nvPr/>
        </p:nvSpPr>
        <p:spPr bwMode="auto">
          <a:xfrm>
            <a:off x="5410200" y="3498850"/>
            <a:ext cx="874713" cy="3429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Spanien</a:t>
            </a:r>
          </a:p>
        </p:txBody>
      </p:sp>
      <p:sp>
        <p:nvSpPr>
          <p:cNvPr id="31761" name="Rectangle 17"/>
          <p:cNvSpPr>
            <a:spLocks/>
          </p:cNvSpPr>
          <p:nvPr/>
        </p:nvSpPr>
        <p:spPr bwMode="auto">
          <a:xfrm>
            <a:off x="7699375" y="3067050"/>
            <a:ext cx="1109663" cy="3429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Osteuropa</a:t>
            </a:r>
          </a:p>
        </p:txBody>
      </p:sp>
      <p:sp>
        <p:nvSpPr>
          <p:cNvPr id="31762" name="Rectangle 18"/>
          <p:cNvSpPr>
            <a:spLocks/>
          </p:cNvSpPr>
          <p:nvPr/>
        </p:nvSpPr>
        <p:spPr bwMode="auto">
          <a:xfrm>
            <a:off x="6943725" y="3727450"/>
            <a:ext cx="715963" cy="3429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r>
              <a:rPr lang="en-US" sz="18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Italien</a:t>
            </a:r>
          </a:p>
        </p:txBody>
      </p:sp>
      <p:sp>
        <p:nvSpPr>
          <p:cNvPr id="31763" name="Rectangle 19"/>
          <p:cNvSpPr>
            <a:spLocks/>
          </p:cNvSpPr>
          <p:nvPr/>
        </p:nvSpPr>
        <p:spPr bwMode="auto">
          <a:xfrm>
            <a:off x="0" y="1574800"/>
            <a:ext cx="165100" cy="7950200"/>
          </a:xfrm>
          <a:prstGeom prst="rect">
            <a:avLst/>
          </a:prstGeom>
          <a:solidFill>
            <a:schemeClr val="accent1"/>
          </a:solid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31764" name="Rectangle 20"/>
          <p:cNvSpPr>
            <a:spLocks/>
          </p:cNvSpPr>
          <p:nvPr/>
        </p:nvSpPr>
        <p:spPr bwMode="auto">
          <a:xfrm>
            <a:off x="12839700" y="1574800"/>
            <a:ext cx="165100" cy="7950200"/>
          </a:xfrm>
          <a:prstGeom prst="rect">
            <a:avLst/>
          </a:prstGeom>
          <a:solidFill>
            <a:schemeClr val="accent1"/>
          </a:solid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de-DE"/>
          </a:p>
        </p:txBody>
      </p:sp>
      <p:pic>
        <p:nvPicPr>
          <p:cNvPr id="31765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892260">
            <a:off x="7488238" y="2460625"/>
            <a:ext cx="635000" cy="55562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31766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892260">
            <a:off x="6764338" y="3133725"/>
            <a:ext cx="635000" cy="55562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31767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892260">
            <a:off x="6065838" y="3400425"/>
            <a:ext cx="635000" cy="55562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31768" name="Picture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892260">
            <a:off x="6484938" y="2701925"/>
            <a:ext cx="635000" cy="55562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31769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892260">
            <a:off x="6218238" y="2600325"/>
            <a:ext cx="635000" cy="55562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31770" name="Picture 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892260">
            <a:off x="4618038" y="5673725"/>
            <a:ext cx="635000" cy="55562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31771" name="Picture 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892260">
            <a:off x="3576638" y="3133725"/>
            <a:ext cx="635000" cy="55562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31772" name="Rectangle 28"/>
          <p:cNvSpPr>
            <a:spLocks/>
          </p:cNvSpPr>
          <p:nvPr/>
        </p:nvSpPr>
        <p:spPr bwMode="auto">
          <a:xfrm>
            <a:off x="3148013" y="8007350"/>
            <a:ext cx="6689725" cy="40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pPr>
              <a:spcBef>
                <a:spcPts val="500"/>
              </a:spcBef>
            </a:pPr>
            <a:r>
              <a:rPr lang="en-US" sz="240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DIE BLG LOGISTICS GROUP als internationaler Player</a:t>
            </a:r>
          </a:p>
        </p:txBody>
      </p:sp>
      <p:pic>
        <p:nvPicPr>
          <p:cNvPr id="31773" name="Picture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892260">
            <a:off x="6967538" y="6296025"/>
            <a:ext cx="635000" cy="555625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549400"/>
            <a:ext cx="12623800" cy="70993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32770" name="Rectangle 2"/>
          <p:cNvSpPr>
            <a:spLocks/>
          </p:cNvSpPr>
          <p:nvPr/>
        </p:nvSpPr>
        <p:spPr bwMode="auto">
          <a:xfrm>
            <a:off x="177800" y="7899400"/>
            <a:ext cx="12623800" cy="7747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BLG LOGISTICS GROUP AG &amp; Co. KG • 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Präsident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-Kennedy-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Platz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1 • 28203 Bremen</a:t>
            </a:r>
            <a:b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</a:b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communications@blg.de • www.blg.de</a:t>
            </a: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88400" y="8877300"/>
            <a:ext cx="4013200" cy="395288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97900" y="1536700"/>
            <a:ext cx="4203700" cy="3937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4200" y="1536700"/>
            <a:ext cx="4203700" cy="3937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" y="1536700"/>
            <a:ext cx="4203700" cy="3937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97900" y="5473700"/>
            <a:ext cx="4203700" cy="3937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94200" y="5473700"/>
            <a:ext cx="4203700" cy="3937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500" y="5473700"/>
            <a:ext cx="4203700" cy="3937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6151" name="Rectangle 7"/>
          <p:cNvSpPr>
            <a:spLocks/>
          </p:cNvSpPr>
          <p:nvPr/>
        </p:nvSpPr>
        <p:spPr bwMode="auto">
          <a:xfrm>
            <a:off x="2717800" y="4732784"/>
            <a:ext cx="7556500" cy="914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r>
              <a:rPr lang="en-US" sz="6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AUTOMOBILE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260352" presetClass="entr" presetSubtype="1289356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64260352" presetClass="entr" presetSubtype="640393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4260352" presetClass="entr" presetSubtype="6403937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4260352" presetClass="entr" presetSubtype="12893580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4260352" presetClass="entr" presetSubtype="12893576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4260352" presetClass="entr" presetSubtype="12893572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549400"/>
            <a:ext cx="12623800" cy="7874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grpSp>
        <p:nvGrpSpPr>
          <p:cNvPr id="7172" name="Group 4"/>
          <p:cNvGrpSpPr>
            <a:grpSpLocks/>
          </p:cNvGrpSpPr>
          <p:nvPr/>
        </p:nvGrpSpPr>
        <p:grpSpPr bwMode="auto">
          <a:xfrm>
            <a:off x="176213" y="4127500"/>
            <a:ext cx="12625387" cy="1485900"/>
            <a:chOff x="0" y="0"/>
            <a:chExt cx="7952" cy="936"/>
          </a:xfrm>
        </p:grpSpPr>
        <p:sp>
          <p:nvSpPr>
            <p:cNvPr id="7170" name="Rectangle 2"/>
            <p:cNvSpPr>
              <a:spLocks/>
            </p:cNvSpPr>
            <p:nvPr/>
          </p:nvSpPr>
          <p:spPr bwMode="auto">
            <a:xfrm>
              <a:off x="0" y="0"/>
              <a:ext cx="7952" cy="936"/>
            </a:xfrm>
            <a:prstGeom prst="rect">
              <a:avLst/>
            </a:prstGeom>
            <a:solidFill>
              <a:schemeClr val="accent1">
                <a:alpha val="60999"/>
              </a:schemeClr>
            </a:solidFill>
            <a:ln w="254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de-DE"/>
            </a:p>
          </p:txBody>
        </p:sp>
        <p:sp>
          <p:nvSpPr>
            <p:cNvPr id="7171" name="Rectangle 3"/>
            <p:cNvSpPr>
              <a:spLocks/>
            </p:cNvSpPr>
            <p:nvPr/>
          </p:nvSpPr>
          <p:spPr bwMode="auto">
            <a:xfrm>
              <a:off x="0" y="56"/>
              <a:ext cx="7952" cy="824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dirty="0" smtClean="0">
                  <a:solidFill>
                    <a:srgbClr val="25408F"/>
                  </a:solidFill>
                  <a:latin typeface="Calibri Bold" charset="0"/>
                  <a:ea typeface="Calibri Bold" charset="0"/>
                  <a:cs typeface="Calibri Bold" charset="0"/>
                  <a:sym typeface="Calibri Bold" charset="0"/>
                </a:rPr>
                <a:t>6,75 </a:t>
              </a:r>
              <a:r>
                <a:rPr lang="en-US" dirty="0">
                  <a:solidFill>
                    <a:srgbClr val="25408F"/>
                  </a:solidFill>
                  <a:latin typeface="Calibri Bold" charset="0"/>
                  <a:ea typeface="Calibri Bold" charset="0"/>
                  <a:cs typeface="Calibri Bold" charset="0"/>
                  <a:sym typeface="Calibri Bold" charset="0"/>
                </a:rPr>
                <a:t>Mio. </a:t>
              </a:r>
              <a:r>
                <a:rPr lang="en-US" dirty="0" err="1">
                  <a:solidFill>
                    <a:srgbClr val="25408F"/>
                  </a:solidFill>
                  <a:latin typeface="Calibri Bold" charset="0"/>
                  <a:ea typeface="Calibri Bold" charset="0"/>
                  <a:cs typeface="Calibri Bold" charset="0"/>
                  <a:sym typeface="Calibri Bold" charset="0"/>
                </a:rPr>
                <a:t>Fahrzeuge</a:t>
              </a:r>
              <a:r>
                <a:rPr lang="en-US" dirty="0">
                  <a:solidFill>
                    <a:srgbClr val="25408F"/>
                  </a:solidFill>
                  <a:latin typeface="Calibri Bold" charset="0"/>
                  <a:ea typeface="Calibri Bold" charset="0"/>
                  <a:cs typeface="Calibri Bold" charset="0"/>
                  <a:sym typeface="Calibri Bold" charset="0"/>
                </a:rPr>
                <a:t> </a:t>
              </a:r>
              <a:r>
                <a:rPr lang="en-US" dirty="0" err="1">
                  <a:solidFill>
                    <a:srgbClr val="25408F"/>
                  </a:solidFill>
                  <a:latin typeface="Calibri Bold" charset="0"/>
                  <a:ea typeface="Calibri Bold" charset="0"/>
                  <a:cs typeface="Calibri Bold" charset="0"/>
                  <a:sym typeface="Calibri Bold" charset="0"/>
                </a:rPr>
                <a:t>im</a:t>
              </a:r>
              <a:r>
                <a:rPr lang="en-US" dirty="0">
                  <a:solidFill>
                    <a:srgbClr val="25408F"/>
                  </a:solidFill>
                  <a:latin typeface="Calibri Bold" charset="0"/>
                  <a:ea typeface="Calibri Bold" charset="0"/>
                  <a:cs typeface="Calibri Bold" charset="0"/>
                  <a:sym typeface="Calibri Bold" charset="0"/>
                </a:rPr>
                <a:t> </a:t>
              </a:r>
              <a:r>
                <a:rPr lang="en-US" dirty="0" err="1">
                  <a:solidFill>
                    <a:srgbClr val="25408F"/>
                  </a:solidFill>
                  <a:latin typeface="Calibri Bold" charset="0"/>
                  <a:ea typeface="Calibri Bold" charset="0"/>
                  <a:cs typeface="Calibri Bold" charset="0"/>
                  <a:sym typeface="Calibri Bold" charset="0"/>
                </a:rPr>
                <a:t>gesamten</a:t>
              </a:r>
              <a:r>
                <a:rPr lang="en-US" dirty="0">
                  <a:solidFill>
                    <a:srgbClr val="25408F"/>
                  </a:solidFill>
                  <a:latin typeface="Calibri Bold" charset="0"/>
                  <a:ea typeface="Calibri Bold" charset="0"/>
                  <a:cs typeface="Calibri Bold" charset="0"/>
                  <a:sym typeface="Calibri Bold" charset="0"/>
                </a:rPr>
                <a:t> </a:t>
              </a:r>
              <a:r>
                <a:rPr lang="en-US" dirty="0" err="1">
                  <a:solidFill>
                    <a:srgbClr val="25408F"/>
                  </a:solidFill>
                  <a:latin typeface="Calibri Bold" charset="0"/>
                  <a:ea typeface="Calibri Bold" charset="0"/>
                  <a:cs typeface="Calibri Bold" charset="0"/>
                  <a:sym typeface="Calibri Bold" charset="0"/>
                </a:rPr>
                <a:t>Netzwerk</a:t>
              </a:r>
              <a:endParaRPr lang="en-US" dirty="0">
                <a:solidFill>
                  <a:srgbClr val="25408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endParaRPr>
            </a:p>
            <a:p>
              <a:r>
                <a:rPr lang="en-US" dirty="0" err="1">
                  <a:solidFill>
                    <a:srgbClr val="25408F"/>
                  </a:solidFill>
                  <a:latin typeface="Calibri Bold" charset="0"/>
                  <a:ea typeface="Calibri Bold" charset="0"/>
                  <a:cs typeface="Calibri Bold" charset="0"/>
                  <a:sym typeface="Calibri Bold" charset="0"/>
                </a:rPr>
                <a:t>davon</a:t>
              </a:r>
              <a:r>
                <a:rPr lang="en-US" dirty="0">
                  <a:solidFill>
                    <a:srgbClr val="25408F"/>
                  </a:solidFill>
                  <a:latin typeface="Calibri Bold" charset="0"/>
                  <a:ea typeface="Calibri Bold" charset="0"/>
                  <a:cs typeface="Calibri Bold" charset="0"/>
                  <a:sym typeface="Calibri Bold" charset="0"/>
                </a:rPr>
                <a:t> </a:t>
              </a:r>
              <a:r>
                <a:rPr lang="en-US" dirty="0" err="1">
                  <a:solidFill>
                    <a:srgbClr val="25408F"/>
                  </a:solidFill>
                  <a:latin typeface="Calibri Bold" charset="0"/>
                  <a:ea typeface="Calibri Bold" charset="0"/>
                  <a:cs typeface="Calibri Bold" charset="0"/>
                  <a:sym typeface="Calibri Bold" charset="0"/>
                </a:rPr>
                <a:t>über</a:t>
              </a:r>
              <a:r>
                <a:rPr lang="en-US" dirty="0">
                  <a:solidFill>
                    <a:srgbClr val="25408F"/>
                  </a:solidFill>
                  <a:latin typeface="Calibri Bold" charset="0"/>
                  <a:ea typeface="Calibri Bold" charset="0"/>
                  <a:cs typeface="Calibri Bold" charset="0"/>
                  <a:sym typeface="Calibri Bold" charset="0"/>
                </a:rPr>
                <a:t> </a:t>
              </a:r>
              <a:r>
                <a:rPr lang="en-US" dirty="0" smtClean="0">
                  <a:solidFill>
                    <a:srgbClr val="25408F"/>
                  </a:solidFill>
                  <a:latin typeface="Calibri Bold" charset="0"/>
                  <a:ea typeface="Calibri Bold" charset="0"/>
                  <a:cs typeface="Calibri Bold" charset="0"/>
                  <a:sym typeface="Calibri Bold" charset="0"/>
                </a:rPr>
                <a:t>2,15 </a:t>
              </a:r>
              <a:r>
                <a:rPr lang="en-US" dirty="0">
                  <a:solidFill>
                    <a:srgbClr val="25408F"/>
                  </a:solidFill>
                  <a:latin typeface="Calibri Bold" charset="0"/>
                  <a:ea typeface="Calibri Bold" charset="0"/>
                  <a:cs typeface="Calibri Bold" charset="0"/>
                  <a:sym typeface="Calibri Bold" charset="0"/>
                </a:rPr>
                <a:t>Mio. in Bremerhaven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260736" presetClass="entr" presetSubtype="6404057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549400"/>
            <a:ext cx="12623800" cy="7874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8194" name="Rectangle 2"/>
          <p:cNvSpPr>
            <a:spLocks/>
          </p:cNvSpPr>
          <p:nvPr/>
        </p:nvSpPr>
        <p:spPr bwMode="auto">
          <a:xfrm>
            <a:off x="253380" y="9017000"/>
            <a:ext cx="5168900" cy="40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Gioia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Tauro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(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Italien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/>
          </p:cNvSpPr>
          <p:nvPr/>
        </p:nvSpPr>
        <p:spPr bwMode="auto">
          <a:xfrm>
            <a:off x="10929938" y="9423400"/>
            <a:ext cx="1873250" cy="2921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400">
                <a:solidFill>
                  <a:schemeClr val="tx1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Abbildung: Google Earth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549400"/>
            <a:ext cx="12623800" cy="7874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9219" name="Oval 3"/>
          <p:cNvSpPr>
            <a:spLocks/>
          </p:cNvSpPr>
          <p:nvPr/>
        </p:nvSpPr>
        <p:spPr bwMode="auto">
          <a:xfrm rot="1260000">
            <a:off x="417513" y="3849688"/>
            <a:ext cx="2247900" cy="774700"/>
          </a:xfrm>
          <a:prstGeom prst="ellipse">
            <a:avLst/>
          </a:prstGeom>
          <a:noFill/>
          <a:ln w="50800" cap="flat">
            <a:solidFill>
              <a:srgbClr val="FF0F1E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9220" name="Rectangle 4"/>
          <p:cNvSpPr>
            <a:spLocks/>
          </p:cNvSpPr>
          <p:nvPr/>
        </p:nvSpPr>
        <p:spPr bwMode="auto">
          <a:xfrm>
            <a:off x="219844" y="9017000"/>
            <a:ext cx="5778500" cy="40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>
              <a:tabLst>
                <a:tab pos="1066800" algn="l"/>
                <a:tab pos="1828800" algn="l"/>
              </a:tabLst>
            </a:pP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RoRo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-Terminal 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im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Hafen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von Tianjin (China)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549400"/>
            <a:ext cx="12623800" cy="7874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10242" name="Rectangle 2"/>
          <p:cNvSpPr>
            <a:spLocks/>
          </p:cNvSpPr>
          <p:nvPr/>
        </p:nvSpPr>
        <p:spPr bwMode="auto">
          <a:xfrm>
            <a:off x="253628" y="9017000"/>
            <a:ext cx="5600700" cy="40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AutoRail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im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Rangierbahnhof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Falkenberg</a:t>
            </a:r>
            <a:endParaRPr lang="en-US" sz="2400" dirty="0">
              <a:solidFill>
                <a:srgbClr val="FFFFFF"/>
              </a:solidFill>
              <a:latin typeface="Calibri Bold" charset="0"/>
              <a:ea typeface="Calibri Bold" charset="0"/>
              <a:cs typeface="Calibri Bold" charset="0"/>
              <a:sym typeface="Calibri Bold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549400"/>
            <a:ext cx="4203700" cy="3937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85200" y="1549400"/>
            <a:ext cx="4203700" cy="3937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1500" y="1549400"/>
            <a:ext cx="4203700" cy="3937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85200" y="5486400"/>
            <a:ext cx="4203700" cy="3937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81500" y="5486400"/>
            <a:ext cx="4203700" cy="3937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7800" y="5486400"/>
            <a:ext cx="4203700" cy="3937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12295" name="Rectangle 7"/>
          <p:cNvSpPr>
            <a:spLocks/>
          </p:cNvSpPr>
          <p:nvPr/>
        </p:nvSpPr>
        <p:spPr bwMode="auto">
          <a:xfrm>
            <a:off x="2717800" y="4732784"/>
            <a:ext cx="7556500" cy="914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r>
              <a:rPr lang="en-US" sz="6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CONTRACT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328448" presetClass="entr" presetSubtype="8407517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64328448" presetClass="entr" presetSubtype="12893764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64328448" presetClass="entr" presetSubtype="840751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4328448" presetClass="entr" presetSubtype="12893780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64328448" presetClass="entr" presetSubtype="12893776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64328448" presetClass="entr" presetSubtype="1289377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00" y="1549400"/>
            <a:ext cx="12623800" cy="7874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sp>
        <p:nvSpPr>
          <p:cNvPr id="13314" name="Rectangle 2"/>
          <p:cNvSpPr>
            <a:spLocks/>
          </p:cNvSpPr>
          <p:nvPr/>
        </p:nvSpPr>
        <p:spPr bwMode="auto">
          <a:xfrm>
            <a:off x="249808" y="9017000"/>
            <a:ext cx="6324600" cy="4064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>
              <a:tabLst>
                <a:tab pos="1066800" algn="l"/>
              </a:tabLst>
            </a:pP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Hochregal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- und 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Flachlager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für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</a:t>
            </a:r>
            <a:r>
              <a:rPr lang="en-US" sz="2400" dirty="0" err="1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Tchibo</a:t>
            </a:r>
            <a:r>
              <a:rPr lang="en-US" sz="2400" dirty="0">
                <a:solidFill>
                  <a:srgbClr val="FFFFFF"/>
                </a:solidFill>
                <a:latin typeface="Calibri Bold" charset="0"/>
                <a:ea typeface="Calibri Bold" charset="0"/>
                <a:cs typeface="Calibri Bold" charset="0"/>
                <a:sym typeface="Calibri Bold" charset="0"/>
              </a:rPr>
              <a:t>  in Bremen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tle">
  <a:themeElements>
    <a:clrScheme name="tit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">
      <a:majorFont>
        <a:latin typeface="GillSans"/>
        <a:ea typeface="ヒラギノ角ゴ ProN W3"/>
        <a:cs typeface="ヒラギノ角ゴ ProN W3"/>
      </a:majorFont>
      <a:minorFont>
        <a:latin typeface="GillSans"/>
        <a:ea typeface="ヒラギノ角ゴ ProN W3"/>
        <a:cs typeface="ヒラギノ角ゴ ProN W3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Sans" charset="0"/>
            <a:ea typeface="ヒラギノ角ゴ ProN W3" charset="0"/>
            <a:cs typeface="ヒラギノ角ゴ ProN W3" charset="0"/>
            <a:sym typeface="Gill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Sans" charset="0"/>
            <a:ea typeface="ヒラギノ角ゴ ProN W3" charset="0"/>
            <a:cs typeface="ヒラギノ角ゴ ProN W3" charset="0"/>
            <a:sym typeface="GillSans" charset="0"/>
          </a:defRPr>
        </a:defPPr>
      </a:lstStyle>
    </a:lnDef>
  </a:objectDefaults>
  <a:extraClrSchemeLst>
    <a:extraClrScheme>
      <a:clrScheme name="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weiss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FFFFF"/>
      </a:accent1>
      <a:accent2>
        <a:srgbClr val="333399"/>
      </a:accent2>
      <a:accent3>
        <a:srgbClr val="FFFFFF"/>
      </a:accent3>
      <a:accent4>
        <a:srgbClr val="000000"/>
      </a:accent4>
      <a:accent5>
        <a:srgbClr val="FFFFFF"/>
      </a:accent5>
      <a:accent6>
        <a:srgbClr val="2D2D8A"/>
      </a:accent6>
      <a:hlink>
        <a:srgbClr val="009999"/>
      </a:hlink>
      <a:folHlink>
        <a:srgbClr val="99CC00"/>
      </a:folHlink>
    </a:clrScheme>
    <a:fontScheme name="weiss">
      <a:majorFont>
        <a:latin typeface="GillSans"/>
        <a:ea typeface="ヒラギノ角ゴ ProN W3"/>
        <a:cs typeface="ヒラギノ角ゴ ProN W3"/>
      </a:majorFont>
      <a:minorFont>
        <a:latin typeface="GillSans"/>
        <a:ea typeface="ヒラギノ角ゴ ProN W3"/>
        <a:cs typeface="ヒラギノ角ゴ ProN W3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Sans" charset="0"/>
            <a:ea typeface="ヒラギノ角ゴ ProN W3" charset="0"/>
            <a:cs typeface="ヒラギノ角ゴ ProN W3" charset="0"/>
            <a:sym typeface="Gill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Sans" charset="0"/>
            <a:ea typeface="ヒラギノ角ゴ ProN W3" charset="0"/>
            <a:cs typeface="ヒラギノ角ゴ ProN W3" charset="0"/>
            <a:sym typeface="GillSans" charset="0"/>
          </a:defRPr>
        </a:defPPr>
      </a:lstStyle>
    </a:lnDef>
  </a:objectDefaults>
  <a:extraClrSchemeLst>
    <a:extraClrScheme>
      <a:clrScheme name="weis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eer">
  <a:themeElements>
    <a:clrScheme name="le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eer">
      <a:majorFont>
        <a:latin typeface="GillSans"/>
        <a:ea typeface="ヒラギノ角ゴ ProN W3"/>
        <a:cs typeface="ヒラギノ角ゴ ProN W3"/>
      </a:majorFont>
      <a:minorFont>
        <a:latin typeface="GillSans"/>
        <a:ea typeface="ヒラギノ角ゴ ProN W3"/>
        <a:cs typeface="ヒラギノ角ゴ ProN W3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Sans" charset="0"/>
            <a:ea typeface="ヒラギノ角ゴ ProN W3" charset="0"/>
            <a:cs typeface="ヒラギノ角ゴ ProN W3" charset="0"/>
            <a:sym typeface="Gill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Sans" charset="0"/>
            <a:ea typeface="ヒラギノ角ゴ ProN W3" charset="0"/>
            <a:cs typeface="ヒラギノ角ゴ ProN W3" charset="0"/>
            <a:sym typeface="GillSans" charset="0"/>
          </a:defRPr>
        </a:defPPr>
      </a:lstStyle>
    </a:lnDef>
  </a:objectDefaults>
  <a:extraClrSchemeLst>
    <a:extraClrScheme>
      <a:clrScheme name="le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Pages>0</Pages>
  <Words>193</Words>
  <Characters>0</Characters>
  <Application>Microsoft Office PowerPoint</Application>
  <PresentationFormat>Benutzerdefiniert</PresentationFormat>
  <Lines>0</Lines>
  <Paragraphs>83</Paragraphs>
  <Slides>26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3</vt:i4>
      </vt:variant>
      <vt:variant>
        <vt:lpstr>Folientitel</vt:lpstr>
      </vt:variant>
      <vt:variant>
        <vt:i4>26</vt:i4>
      </vt:variant>
    </vt:vector>
  </HeadingPairs>
  <TitlesOfParts>
    <vt:vector size="29" baseType="lpstr">
      <vt:lpstr>title</vt:lpstr>
      <vt:lpstr>weiss</vt:lpstr>
      <vt:lpstr>leer</vt:lpstr>
      <vt:lpstr>Folie 1</vt:lpstr>
      <vt:lpstr>Folie 2</vt:lpstr>
      <vt:lpstr>Folie 3</vt:lpstr>
      <vt:lpstr>Folie 4</vt:lpstr>
      <vt:lpstr>Folie 5</vt:lpstr>
      <vt:lpstr>Folie 6</vt:lpstr>
      <vt:lpstr>Folie 7</vt:lpstr>
      <vt:lpstr>Folie 8</vt:lpstr>
      <vt:lpstr>Folie 9</vt:lpstr>
      <vt:lpstr>Folie 10</vt:lpstr>
      <vt:lpstr>Folie 11</vt:lpstr>
      <vt:lpstr>Folie 12</vt:lpstr>
      <vt:lpstr>Folie 13</vt:lpstr>
      <vt:lpstr>Folie 14</vt:lpstr>
      <vt:lpstr>Folie 15</vt:lpstr>
      <vt:lpstr>Folie 16</vt:lpstr>
      <vt:lpstr>Folie 17</vt:lpstr>
      <vt:lpstr>Folie 18</vt:lpstr>
      <vt:lpstr>Folie 19</vt:lpstr>
      <vt:lpstr>Folie 20</vt:lpstr>
      <vt:lpstr>Folie 21</vt:lpstr>
      <vt:lpstr>Folie 22</vt:lpstr>
      <vt:lpstr>Folie 23</vt:lpstr>
      <vt:lpstr>Folie 24</vt:lpstr>
      <vt:lpstr>Folie 25</vt:lpstr>
      <vt:lpstr>Folie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subject/>
  <dc:creator>thauptmann@blg.de</dc:creator>
  <cp:keywords>Stand: 05.02.2013 Version: 2.1</cp:keywords>
  <dc:description>Standardpräsentation 2013 v.2.1</dc:description>
  <cp:lastModifiedBy>thauptmann</cp:lastModifiedBy>
  <cp:revision>3</cp:revision>
  <dcterms:modified xsi:type="dcterms:W3CDTF">2013-07-18T14:06:25Z</dcterms:modified>
</cp:coreProperties>
</file>