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6" r:id="rId1"/>
    <p:sldMasterId id="2147483853" r:id="rId2"/>
  </p:sldMasterIdLst>
  <p:notesMasterIdLst>
    <p:notesMasterId r:id="rId16"/>
  </p:notesMasterIdLst>
  <p:handoutMasterIdLst>
    <p:handoutMasterId r:id="rId17"/>
  </p:handoutMasterIdLst>
  <p:sldIdLst>
    <p:sldId id="421" r:id="rId3"/>
    <p:sldId id="577" r:id="rId4"/>
    <p:sldId id="551" r:id="rId5"/>
    <p:sldId id="576" r:id="rId6"/>
    <p:sldId id="564" r:id="rId7"/>
    <p:sldId id="563" r:id="rId8"/>
    <p:sldId id="580" r:id="rId9"/>
    <p:sldId id="581" r:id="rId10"/>
    <p:sldId id="573" r:id="rId11"/>
    <p:sldId id="582" r:id="rId12"/>
    <p:sldId id="575" r:id="rId13"/>
    <p:sldId id="583" r:id="rId14"/>
    <p:sldId id="578" r:id="rId15"/>
  </p:sldIdLst>
  <p:sldSz cx="9906000" cy="6858000" type="A4"/>
  <p:notesSz cx="6794500" cy="9931400"/>
  <p:custDataLst>
    <p:tags r:id="rId18"/>
  </p:custDataLst>
  <p:defaultTextStyle>
    <a:defPPr>
      <a:defRPr lang="de-DE"/>
    </a:defPPr>
    <a:lvl1pPr algn="l" rtl="0" fontAlgn="base">
      <a:spcBef>
        <a:spcPct val="50000"/>
      </a:spcBef>
      <a:spcAft>
        <a:spcPct val="0"/>
      </a:spcAft>
      <a:defRPr sz="1300" kern="1200">
        <a:solidFill>
          <a:schemeClr val="tx1"/>
        </a:solidFill>
        <a:latin typeface="Arial" charset="0"/>
        <a:ea typeface="+mn-ea"/>
        <a:cs typeface="+mn-cs"/>
      </a:defRPr>
    </a:lvl1pPr>
    <a:lvl2pPr marL="457200" algn="l" rtl="0" fontAlgn="base">
      <a:spcBef>
        <a:spcPct val="50000"/>
      </a:spcBef>
      <a:spcAft>
        <a:spcPct val="0"/>
      </a:spcAft>
      <a:defRPr sz="1300" kern="1200">
        <a:solidFill>
          <a:schemeClr val="tx1"/>
        </a:solidFill>
        <a:latin typeface="Arial" charset="0"/>
        <a:ea typeface="+mn-ea"/>
        <a:cs typeface="+mn-cs"/>
      </a:defRPr>
    </a:lvl2pPr>
    <a:lvl3pPr marL="914400" algn="l" rtl="0" fontAlgn="base">
      <a:spcBef>
        <a:spcPct val="50000"/>
      </a:spcBef>
      <a:spcAft>
        <a:spcPct val="0"/>
      </a:spcAft>
      <a:defRPr sz="1300" kern="1200">
        <a:solidFill>
          <a:schemeClr val="tx1"/>
        </a:solidFill>
        <a:latin typeface="Arial" charset="0"/>
        <a:ea typeface="+mn-ea"/>
        <a:cs typeface="+mn-cs"/>
      </a:defRPr>
    </a:lvl3pPr>
    <a:lvl4pPr marL="1371600" algn="l" rtl="0" fontAlgn="base">
      <a:spcBef>
        <a:spcPct val="50000"/>
      </a:spcBef>
      <a:spcAft>
        <a:spcPct val="0"/>
      </a:spcAft>
      <a:defRPr sz="1300" kern="1200">
        <a:solidFill>
          <a:schemeClr val="tx1"/>
        </a:solidFill>
        <a:latin typeface="Arial" charset="0"/>
        <a:ea typeface="+mn-ea"/>
        <a:cs typeface="+mn-cs"/>
      </a:defRPr>
    </a:lvl4pPr>
    <a:lvl5pPr marL="1828800" algn="l" rtl="0" fontAlgn="base">
      <a:spcBef>
        <a:spcPct val="5000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mbel, Felix (K-PLNO/A)" initials="F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844"/>
    <a:srgbClr val="003366"/>
    <a:srgbClr val="800000"/>
    <a:srgbClr val="00CC66"/>
    <a:srgbClr val="D8AA00"/>
    <a:srgbClr val="AFF496"/>
    <a:srgbClr val="C1FFC1"/>
    <a:srgbClr val="004666"/>
    <a:srgbClr val="C6DFE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86" autoAdjust="0"/>
    <p:restoredTop sz="74675" autoAdjust="0"/>
  </p:normalViewPr>
  <p:slideViewPr>
    <p:cSldViewPr>
      <p:cViewPr varScale="1">
        <p:scale>
          <a:sx n="103" d="100"/>
          <a:sy n="103" d="100"/>
        </p:scale>
        <p:origin x="-90" y="-228"/>
      </p:cViewPr>
      <p:guideLst>
        <p:guide orient="horz" pos="2160"/>
        <p:guide pos="31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30"/>
    </p:cViewPr>
  </p:sorterViewPr>
  <p:notesViewPr>
    <p:cSldViewPr>
      <p:cViewPr varScale="1">
        <p:scale>
          <a:sx n="78" d="100"/>
          <a:sy n="78" d="100"/>
        </p:scale>
        <p:origin x="-3372" y="-108"/>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vw.vwg\vwdfs\VW-Logistics\Wolfsburg\6910\Groups\04_K-PLNO-A\08_Green_Logistics\06_&#252;bergreifende_Sonderaufgaben\Rotbuch\2013\Zahlen%20f&#252;r%20das%20Rotbuch\Logistikdaten_Rotbuch_2010-2012_20130418.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vw.vwg\vwdfs\VW-Logistics\Wolfsburg\6910\Groups\04_K-PLNO-A\08_Green_Logistics\06_&#252;bergreifende_Sonderaufgaben\Rotbuch\2013\Zahlen%20f&#252;r%20das%20Rotbuch\Logistikdaten_Rotbuch_2010-2012_20130418.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vw.vwg\vwdfs\VW-Logistics\Wolfsburg\6910\Groups\04_K-PLNO-A\08_Green_Logistics\06_&#252;bergreifende_Sonderaufgaben\Rotbuch\2013\Zahlen%20f&#252;r%20das%20Rotbuch\Logistikdaten_Rotbuch_2010-2012_20130418.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Tabelle1!$B$1</c:f>
              <c:strCache>
                <c:ptCount val="1"/>
                <c:pt idx="0">
                  <c:v>Anteil</c:v>
                </c:pt>
              </c:strCache>
            </c:strRef>
          </c:tx>
          <c:spPr>
            <a:solidFill>
              <a:srgbClr val="003366"/>
            </a:solidFill>
          </c:spPr>
          <c:explosion val="25"/>
          <c:dPt>
            <c:idx val="0"/>
            <c:bubble3D val="0"/>
            <c:spPr>
              <a:solidFill>
                <a:srgbClr val="99CCFF"/>
              </a:solidFill>
            </c:spPr>
          </c:dPt>
          <c:dPt>
            <c:idx val="1"/>
            <c:bubble3D val="0"/>
            <c:spPr>
              <a:solidFill>
                <a:srgbClr val="C0C0C0"/>
              </a:solidFill>
            </c:spPr>
          </c:dPt>
          <c:dLbls>
            <c:delete val="1"/>
          </c:dLbls>
          <c:cat>
            <c:strRef>
              <c:f>Tabelle1!$A$2:$A$3</c:f>
              <c:strCache>
                <c:ptCount val="2"/>
                <c:pt idx="0">
                  <c:v>Immobilien</c:v>
                </c:pt>
                <c:pt idx="1">
                  <c:v>Transport</c:v>
                </c:pt>
              </c:strCache>
            </c:strRef>
          </c:cat>
          <c:val>
            <c:numRef>
              <c:f>Tabelle1!$B$2:$B$3</c:f>
              <c:numCache>
                <c:formatCode>0%</c:formatCode>
                <c:ptCount val="2"/>
                <c:pt idx="0">
                  <c:v>0.05</c:v>
                </c:pt>
                <c:pt idx="1">
                  <c:v>0.95</c:v>
                </c:pt>
              </c:numCache>
            </c:numRef>
          </c:val>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solidFill>
                  <a:schemeClr val="bg1"/>
                </a:solidFill>
              </a:defRPr>
            </a:pPr>
            <a:r>
              <a:rPr lang="en-US" sz="1400" baseline="0">
                <a:solidFill>
                  <a:schemeClr val="bg1"/>
                </a:solidFill>
              </a:rPr>
              <a:t>CO</a:t>
            </a:r>
            <a:r>
              <a:rPr lang="en-US" sz="1400" baseline="-25000">
                <a:solidFill>
                  <a:schemeClr val="bg1"/>
                </a:solidFill>
              </a:rPr>
              <a:t>2</a:t>
            </a:r>
            <a:r>
              <a:rPr lang="en-US" sz="1400" baseline="0">
                <a:solidFill>
                  <a:schemeClr val="bg1"/>
                </a:solidFill>
              </a:rPr>
              <a:t>-Emissionen </a:t>
            </a:r>
            <a:r>
              <a:rPr lang="en-US" sz="1400">
                <a:solidFill>
                  <a:schemeClr val="bg1"/>
                </a:solidFill>
              </a:rPr>
              <a:t>Inbound + Outbound 2012 nach Verkehrsträgern</a:t>
            </a:r>
          </a:p>
        </c:rich>
      </c:tx>
      <c:layout/>
      <c:overlay val="0"/>
      <c:spPr>
        <a:solidFill>
          <a:srgbClr val="003366"/>
        </a:solidFill>
      </c:spPr>
    </c:title>
    <c:autoTitleDeleted val="0"/>
    <c:plotArea>
      <c:layout>
        <c:manualLayout>
          <c:layoutTarget val="inner"/>
          <c:xMode val="edge"/>
          <c:yMode val="edge"/>
          <c:x val="0.17439839169040039"/>
          <c:y val="0.26505059097421202"/>
          <c:w val="0.67957223432177361"/>
          <c:h val="0.68102502686246413"/>
        </c:manualLayout>
      </c:layout>
      <c:pieChart>
        <c:varyColors val="1"/>
        <c:ser>
          <c:idx val="0"/>
          <c:order val="0"/>
          <c:explosion val="3"/>
          <c:dLbls>
            <c:dLbl>
              <c:idx val="0"/>
              <c:layout>
                <c:manualLayout>
                  <c:x val="-0.1093663591452266"/>
                  <c:y val="9.2137417112959669E-2"/>
                </c:manualLayout>
              </c:layout>
              <c:spPr/>
              <c:txPr>
                <a:bodyPr/>
                <a:lstStyle/>
                <a:p>
                  <a:pPr>
                    <a:defRPr b="1" i="0">
                      <a:solidFill>
                        <a:sysClr val="windowText" lastClr="000000"/>
                      </a:solidFill>
                    </a:defRPr>
                  </a:pPr>
                  <a:endParaRPr lang="de-DE"/>
                </a:p>
              </c:txPr>
              <c:showLegendKey val="0"/>
              <c:showVal val="0"/>
              <c:showCatName val="0"/>
              <c:showSerName val="0"/>
              <c:showPercent val="1"/>
              <c:showBubbleSize val="0"/>
            </c:dLbl>
            <c:dLbl>
              <c:idx val="1"/>
              <c:layout>
                <c:manualLayout>
                  <c:x val="-5.7162315788370768E-3"/>
                  <c:y val="-4.4538851582842263E-4"/>
                </c:manualLayout>
              </c:layout>
              <c:spPr/>
              <c:txPr>
                <a:bodyPr/>
                <a:lstStyle/>
                <a:p>
                  <a:pPr>
                    <a:defRPr b="1" i="0">
                      <a:solidFill>
                        <a:sysClr val="windowText" lastClr="000000"/>
                      </a:solidFill>
                    </a:defRPr>
                  </a:pPr>
                  <a:endParaRPr lang="de-DE"/>
                </a:p>
              </c:txPr>
              <c:showLegendKey val="0"/>
              <c:showVal val="0"/>
              <c:showCatName val="0"/>
              <c:showSerName val="0"/>
              <c:showPercent val="1"/>
              <c:showBubbleSize val="0"/>
            </c:dLbl>
            <c:dLbl>
              <c:idx val="2"/>
              <c:layout>
                <c:manualLayout>
                  <c:x val="0.11568422210696717"/>
                  <c:y val="-0.13446153783529649"/>
                </c:manualLayout>
              </c:layout>
              <c:showLegendKey val="0"/>
              <c:showVal val="0"/>
              <c:showCatName val="0"/>
              <c:showSerName val="0"/>
              <c:showPercent val="1"/>
              <c:showBubbleSize val="0"/>
            </c:dLbl>
            <c:dLbl>
              <c:idx val="3"/>
              <c:layout>
                <c:manualLayout>
                  <c:x val="2.6529617929495292E-2"/>
                  <c:y val="0.10370327151942278"/>
                </c:manualLayout>
              </c:layout>
              <c:showLegendKey val="0"/>
              <c:showVal val="0"/>
              <c:showCatName val="0"/>
              <c:showSerName val="0"/>
              <c:showPercent val="1"/>
              <c:showBubbleSize val="0"/>
            </c:dLbl>
            <c:txPr>
              <a:bodyPr/>
              <a:lstStyle/>
              <a:p>
                <a:pPr>
                  <a:defRPr b="1" i="0">
                    <a:solidFill>
                      <a:schemeClr val="bg1"/>
                    </a:solidFill>
                  </a:defRPr>
                </a:pPr>
                <a:endParaRPr lang="de-DE"/>
              </a:p>
            </c:txPr>
            <c:showLegendKey val="0"/>
            <c:showVal val="0"/>
            <c:showCatName val="0"/>
            <c:showSerName val="0"/>
            <c:showPercent val="1"/>
            <c:showBubbleSize val="0"/>
            <c:showLeaderLines val="1"/>
          </c:dLbls>
          <c:cat>
            <c:strRef>
              <c:f>'CO2 Emissionen'!$E$66:$H$66</c:f>
              <c:strCache>
                <c:ptCount val="4"/>
                <c:pt idx="0">
                  <c:v>LKW</c:v>
                </c:pt>
                <c:pt idx="1">
                  <c:v>Bahn</c:v>
                </c:pt>
                <c:pt idx="2">
                  <c:v>Schiff</c:v>
                </c:pt>
                <c:pt idx="3">
                  <c:v>Flugzeug</c:v>
                </c:pt>
              </c:strCache>
            </c:strRef>
          </c:cat>
          <c:val>
            <c:numRef>
              <c:f>'CO2 Emissionen'!$E$80:$H$80</c:f>
              <c:numCache>
                <c:formatCode>#,##0</c:formatCode>
                <c:ptCount val="4"/>
                <c:pt idx="0">
                  <c:v>1115287.8778663198</c:v>
                </c:pt>
                <c:pt idx="1">
                  <c:v>85492.641212807619</c:v>
                </c:pt>
                <c:pt idx="2">
                  <c:v>2265563.7836157503</c:v>
                </c:pt>
                <c:pt idx="3">
                  <c:v>276612.83680106339</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rtl="0">
            <a:defRPr/>
          </a:pPr>
          <a:endParaRPr lang="de-DE"/>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ctr" rtl="0">
              <a:defRPr lang="en-US" sz="1400" b="1" i="0" u="none" strike="noStrike" kern="1200" baseline="0">
                <a:solidFill>
                  <a:srgbClr val="33434C"/>
                </a:solidFill>
                <a:latin typeface="+mn-lt"/>
                <a:ea typeface="+mn-ea"/>
                <a:cs typeface="+mn-cs"/>
              </a:defRPr>
            </a:pPr>
            <a:r>
              <a:rPr lang="en-US" sz="1400" b="1" i="0" u="none" strike="noStrike" kern="1200" baseline="0">
                <a:solidFill>
                  <a:srgbClr val="33434C"/>
                </a:solidFill>
                <a:latin typeface="+mn-lt"/>
                <a:ea typeface="+mn-ea"/>
                <a:cs typeface="+mn-cs"/>
              </a:rPr>
              <a:t>Transportleistung Inbound + Outbound 2012 nach Verkehrsträgern</a:t>
            </a:r>
          </a:p>
        </c:rich>
      </c:tx>
      <c:layout/>
      <c:overlay val="0"/>
    </c:title>
    <c:autoTitleDeleted val="0"/>
    <c:plotArea>
      <c:layout>
        <c:manualLayout>
          <c:layoutTarget val="inner"/>
          <c:xMode val="edge"/>
          <c:yMode val="edge"/>
          <c:x val="0.24580883639545056"/>
          <c:y val="0.19039333624963548"/>
          <c:w val="0.48319466316710413"/>
          <c:h val="0.80532443861184022"/>
        </c:manualLayout>
      </c:layout>
      <c:pieChart>
        <c:varyColors val="1"/>
        <c:dLbls>
          <c:showLegendKey val="0"/>
          <c:showVal val="0"/>
          <c:showCatName val="0"/>
          <c:showSerName val="0"/>
          <c:showPercent val="1"/>
          <c:showBubbleSize val="0"/>
          <c:showLeaderLines val="1"/>
        </c:dLbls>
        <c:firstSliceAng val="0"/>
      </c:pieChart>
    </c:plotArea>
    <c:legend>
      <c:legendPos val="r"/>
      <c:layout/>
      <c:overlay val="0"/>
      <c:txPr>
        <a:bodyPr/>
        <a:lstStyle/>
        <a:p>
          <a:pPr rtl="0">
            <a:defRPr/>
          </a:pPr>
          <a:endParaRPr lang="de-DE"/>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ctr" rtl="0">
              <a:defRPr lang="en-US" sz="1400" b="1" i="0" u="none" strike="noStrike" kern="1200" baseline="0">
                <a:solidFill>
                  <a:schemeClr val="bg1"/>
                </a:solidFill>
                <a:latin typeface="+mn-lt"/>
                <a:ea typeface="+mn-ea"/>
                <a:cs typeface="+mn-cs"/>
              </a:defRPr>
            </a:pPr>
            <a:r>
              <a:rPr lang="en-US" sz="1400" b="1" i="0" u="none" strike="noStrike" kern="1200" baseline="0">
                <a:solidFill>
                  <a:schemeClr val="bg1"/>
                </a:solidFill>
                <a:latin typeface="+mn-lt"/>
                <a:ea typeface="+mn-ea"/>
                <a:cs typeface="+mn-cs"/>
              </a:rPr>
              <a:t>Transportleistung Inbound + Outbound 2012 nach Verkehrsträgern</a:t>
            </a:r>
          </a:p>
        </c:rich>
      </c:tx>
      <c:layout/>
      <c:overlay val="0"/>
      <c:spPr>
        <a:solidFill>
          <a:srgbClr val="003366"/>
        </a:solidFill>
      </c:spPr>
    </c:title>
    <c:autoTitleDeleted val="0"/>
    <c:plotArea>
      <c:layout>
        <c:manualLayout>
          <c:layoutTarget val="inner"/>
          <c:xMode val="edge"/>
          <c:yMode val="edge"/>
          <c:x val="6.2475503062117237E-2"/>
          <c:y val="0.16712075394400622"/>
          <c:w val="0.8716382327209099"/>
          <c:h val="0.83287924605599373"/>
        </c:manualLayout>
      </c:layout>
      <c:pieChart>
        <c:varyColors val="1"/>
        <c:ser>
          <c:idx val="0"/>
          <c:order val="0"/>
          <c:explosion val="31"/>
          <c:dPt>
            <c:idx val="0"/>
            <c:bubble3D val="0"/>
            <c:explosion val="3"/>
          </c:dPt>
          <c:dPt>
            <c:idx val="1"/>
            <c:bubble3D val="0"/>
            <c:explosion val="1"/>
          </c:dPt>
          <c:dPt>
            <c:idx val="2"/>
            <c:bubble3D val="0"/>
            <c:explosion val="2"/>
          </c:dPt>
          <c:dPt>
            <c:idx val="3"/>
            <c:bubble3D val="0"/>
            <c:explosion val="2"/>
          </c:dPt>
          <c:dLbls>
            <c:dLbl>
              <c:idx val="0"/>
              <c:layout>
                <c:manualLayout>
                  <c:x val="-8.2559930008748908E-2"/>
                  <c:y val="0.11095915942103328"/>
                </c:manualLayout>
              </c:layout>
              <c:spPr/>
              <c:txPr>
                <a:bodyPr/>
                <a:lstStyle/>
                <a:p>
                  <a:pPr>
                    <a:defRPr b="1">
                      <a:solidFill>
                        <a:sysClr val="windowText" lastClr="000000"/>
                      </a:solidFill>
                    </a:defRPr>
                  </a:pPr>
                  <a:endParaRPr lang="de-DE"/>
                </a:p>
              </c:txPr>
              <c:showLegendKey val="0"/>
              <c:showVal val="0"/>
              <c:showCatName val="0"/>
              <c:showSerName val="0"/>
              <c:showPercent val="1"/>
              <c:showBubbleSize val="0"/>
            </c:dLbl>
            <c:dLbl>
              <c:idx val="1"/>
              <c:layout>
                <c:manualLayout>
                  <c:x val="-7.4265966754155727E-2"/>
                  <c:y val="2.5082288166747888E-2"/>
                </c:manualLayout>
              </c:layout>
              <c:spPr/>
              <c:txPr>
                <a:bodyPr/>
                <a:lstStyle/>
                <a:p>
                  <a:pPr>
                    <a:defRPr b="1">
                      <a:solidFill>
                        <a:schemeClr val="bg1"/>
                      </a:solidFill>
                    </a:defRPr>
                  </a:pPr>
                  <a:endParaRPr lang="de-DE"/>
                </a:p>
              </c:txPr>
              <c:showLegendKey val="0"/>
              <c:showVal val="0"/>
              <c:showCatName val="0"/>
              <c:showSerName val="0"/>
              <c:showPercent val="1"/>
              <c:showBubbleSize val="0"/>
            </c:dLbl>
            <c:dLbl>
              <c:idx val="2"/>
              <c:layout>
                <c:manualLayout>
                  <c:x val="0.16390048118985126"/>
                  <c:y val="-9.6095137944890441E-2"/>
                </c:manualLayout>
              </c:layout>
              <c:spPr/>
              <c:txPr>
                <a:bodyPr/>
                <a:lstStyle/>
                <a:p>
                  <a:pPr>
                    <a:defRPr b="1">
                      <a:solidFill>
                        <a:schemeClr val="bg1"/>
                      </a:solidFill>
                    </a:defRPr>
                  </a:pPr>
                  <a:endParaRPr lang="de-DE"/>
                </a:p>
              </c:txPr>
              <c:showLegendKey val="0"/>
              <c:showVal val="0"/>
              <c:showCatName val="0"/>
              <c:showSerName val="0"/>
              <c:showPercent val="1"/>
              <c:showBubbleSize val="0"/>
            </c:dLbl>
            <c:dLbl>
              <c:idx val="3"/>
              <c:layout>
                <c:manualLayout>
                  <c:x val="3.7534995625546808E-3"/>
                  <c:y val="-1.7727836103820355E-2"/>
                </c:manualLayout>
              </c:layout>
              <c:spPr/>
              <c:txPr>
                <a:bodyPr/>
                <a:lstStyle/>
                <a:p>
                  <a:pPr>
                    <a:defRPr b="1">
                      <a:solidFill>
                        <a:sysClr val="windowText" lastClr="000000"/>
                      </a:solidFill>
                    </a:defRPr>
                  </a:pPr>
                  <a:endParaRPr lang="de-DE"/>
                </a:p>
              </c:txPr>
              <c:showLegendKey val="0"/>
              <c:showVal val="0"/>
              <c:showCatName val="0"/>
              <c:showSerName val="0"/>
              <c:showPercent val="1"/>
              <c:showBubbleSize val="0"/>
            </c:dLbl>
            <c:txPr>
              <a:bodyPr/>
              <a:lstStyle/>
              <a:p>
                <a:pPr>
                  <a:defRPr b="1"/>
                </a:pPr>
                <a:endParaRPr lang="de-DE"/>
              </a:p>
            </c:txPr>
            <c:showLegendKey val="0"/>
            <c:showVal val="0"/>
            <c:showCatName val="0"/>
            <c:showSerName val="0"/>
            <c:showPercent val="1"/>
            <c:showBubbleSize val="0"/>
            <c:showLeaderLines val="1"/>
          </c:dLbls>
          <c:cat>
            <c:strRef>
              <c:f>Tkm!$E$44:$H$44</c:f>
              <c:strCache>
                <c:ptCount val="4"/>
                <c:pt idx="0">
                  <c:v>LKW</c:v>
                </c:pt>
                <c:pt idx="1">
                  <c:v>Bahn</c:v>
                </c:pt>
                <c:pt idx="2">
                  <c:v>Schiff</c:v>
                </c:pt>
                <c:pt idx="3">
                  <c:v>Flugzeug</c:v>
                </c:pt>
              </c:strCache>
            </c:strRef>
          </c:cat>
          <c:val>
            <c:numRef>
              <c:f>Tkm!$E$59:$H$59</c:f>
              <c:numCache>
                <c:formatCode>0.00</c:formatCode>
                <c:ptCount val="4"/>
                <c:pt idx="0">
                  <c:v>0.18241433137960225</c:v>
                </c:pt>
                <c:pt idx="1">
                  <c:v>5.5593078561135247E-2</c:v>
                </c:pt>
                <c:pt idx="2">
                  <c:v>0.75564882722661431</c:v>
                </c:pt>
                <c:pt idx="3">
                  <c:v>6.3437628326481503E-3</c:v>
                </c:pt>
              </c:numCache>
            </c:numRef>
          </c:val>
        </c:ser>
        <c:dLbls>
          <c:showLegendKey val="0"/>
          <c:showVal val="0"/>
          <c:showCatName val="0"/>
          <c:showSerName val="0"/>
          <c:showPercent val="1"/>
          <c:showBubbleSize val="0"/>
          <c:showLeaderLines val="1"/>
        </c:dLbls>
        <c:firstSliceAng val="0"/>
      </c:pieChart>
    </c:plotArea>
    <c:legend>
      <c:legendPos val="t"/>
      <c:layout/>
      <c:overlay val="0"/>
      <c:txPr>
        <a:bodyPr/>
        <a:lstStyle/>
        <a:p>
          <a:pPr rtl="0">
            <a:defRPr/>
          </a:pPr>
          <a:endParaRPr lang="de-DE"/>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02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t" anchorCtr="0" compatLnSpc="1">
            <a:prstTxWarp prst="textNoShape">
              <a:avLst/>
            </a:prstTxWarp>
          </a:bodyPr>
          <a:lstStyle>
            <a:lvl1pPr>
              <a:spcBef>
                <a:spcPct val="0"/>
              </a:spcBef>
              <a:defRPr/>
            </a:lvl1pPr>
          </a:lstStyle>
          <a:p>
            <a:pPr>
              <a:defRPr/>
            </a:pPr>
            <a:endParaRPr lang="de-DE" dirty="0"/>
          </a:p>
        </p:txBody>
      </p:sp>
      <p:sp>
        <p:nvSpPr>
          <p:cNvPr id="11267" name="Rectangle 3"/>
          <p:cNvSpPr>
            <a:spLocks noGrp="1" noChangeArrowheads="1"/>
          </p:cNvSpPr>
          <p:nvPr>
            <p:ph type="dt" sz="quarter" idx="1"/>
          </p:nvPr>
        </p:nvSpPr>
        <p:spPr bwMode="auto">
          <a:xfrm>
            <a:off x="3849476" y="0"/>
            <a:ext cx="294502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t" anchorCtr="0" compatLnSpc="1">
            <a:prstTxWarp prst="textNoShape">
              <a:avLst/>
            </a:prstTxWarp>
          </a:bodyPr>
          <a:lstStyle>
            <a:lvl1pPr algn="r">
              <a:spcBef>
                <a:spcPct val="0"/>
              </a:spcBef>
              <a:defRPr/>
            </a:lvl1pPr>
          </a:lstStyle>
          <a:p>
            <a:pPr>
              <a:defRPr/>
            </a:pPr>
            <a:endParaRPr lang="de-DE" dirty="0"/>
          </a:p>
        </p:txBody>
      </p:sp>
      <p:sp>
        <p:nvSpPr>
          <p:cNvPr id="11268" name="Rectangle 4"/>
          <p:cNvSpPr>
            <a:spLocks noGrp="1" noChangeArrowheads="1"/>
          </p:cNvSpPr>
          <p:nvPr>
            <p:ph type="ftr" sz="quarter" idx="2"/>
          </p:nvPr>
        </p:nvSpPr>
        <p:spPr bwMode="auto">
          <a:xfrm>
            <a:off x="0" y="9434274"/>
            <a:ext cx="294502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b" anchorCtr="0" compatLnSpc="1">
            <a:prstTxWarp prst="textNoShape">
              <a:avLst/>
            </a:prstTxWarp>
          </a:bodyPr>
          <a:lstStyle>
            <a:lvl1pPr>
              <a:spcBef>
                <a:spcPct val="0"/>
              </a:spcBef>
              <a:defRPr/>
            </a:lvl1pPr>
          </a:lstStyle>
          <a:p>
            <a:pPr>
              <a:defRPr/>
            </a:pPr>
            <a:endParaRPr lang="de-DE" dirty="0"/>
          </a:p>
        </p:txBody>
      </p:sp>
      <p:sp>
        <p:nvSpPr>
          <p:cNvPr id="11269" name="Rectangle 5"/>
          <p:cNvSpPr>
            <a:spLocks noGrp="1" noChangeArrowheads="1"/>
          </p:cNvSpPr>
          <p:nvPr>
            <p:ph type="sldNum" sz="quarter" idx="3"/>
          </p:nvPr>
        </p:nvSpPr>
        <p:spPr bwMode="auto">
          <a:xfrm>
            <a:off x="3849476" y="9434274"/>
            <a:ext cx="294502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b" anchorCtr="0" compatLnSpc="1">
            <a:prstTxWarp prst="textNoShape">
              <a:avLst/>
            </a:prstTxWarp>
          </a:bodyPr>
          <a:lstStyle>
            <a:lvl1pPr algn="r">
              <a:spcBef>
                <a:spcPct val="0"/>
              </a:spcBef>
              <a:defRPr/>
            </a:lvl1pPr>
          </a:lstStyle>
          <a:p>
            <a:pPr>
              <a:defRPr/>
            </a:pPr>
            <a:fld id="{548D11F3-9264-4539-B5F8-22C09D56120E}" type="slidenum">
              <a:rPr lang="de-DE"/>
              <a:pPr>
                <a:defRPr/>
              </a:pPr>
              <a:t>‹Nr.›</a:t>
            </a:fld>
            <a:endParaRPr lang="de-DE" dirty="0"/>
          </a:p>
        </p:txBody>
      </p:sp>
    </p:spTree>
    <p:extLst>
      <p:ext uri="{BB962C8B-B14F-4D97-AF65-F5344CB8AC3E}">
        <p14:creationId xmlns:p14="http://schemas.microsoft.com/office/powerpoint/2010/main" val="3544886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02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t" anchorCtr="0" compatLnSpc="1">
            <a:prstTxWarp prst="textNoShape">
              <a:avLst/>
            </a:prstTxWarp>
          </a:bodyPr>
          <a:lstStyle>
            <a:lvl1pPr>
              <a:spcBef>
                <a:spcPct val="0"/>
              </a:spcBef>
              <a:defRPr/>
            </a:lvl1pPr>
          </a:lstStyle>
          <a:p>
            <a:pPr>
              <a:defRPr/>
            </a:pPr>
            <a:endParaRPr lang="de-DE" dirty="0"/>
          </a:p>
        </p:txBody>
      </p:sp>
      <p:sp>
        <p:nvSpPr>
          <p:cNvPr id="9219" name="Rectangle 3"/>
          <p:cNvSpPr>
            <a:spLocks noGrp="1" noChangeArrowheads="1"/>
          </p:cNvSpPr>
          <p:nvPr>
            <p:ph type="dt" idx="1"/>
          </p:nvPr>
        </p:nvSpPr>
        <p:spPr bwMode="auto">
          <a:xfrm>
            <a:off x="3849476" y="0"/>
            <a:ext cx="294502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t" anchorCtr="0" compatLnSpc="1">
            <a:prstTxWarp prst="textNoShape">
              <a:avLst/>
            </a:prstTxWarp>
          </a:bodyPr>
          <a:lstStyle>
            <a:lvl1pPr algn="r">
              <a:spcBef>
                <a:spcPct val="0"/>
              </a:spcBef>
              <a:defRPr/>
            </a:lvl1pPr>
          </a:lstStyle>
          <a:p>
            <a:pPr>
              <a:defRPr/>
            </a:pPr>
            <a:endParaRPr lang="de-DE" dirty="0"/>
          </a:p>
        </p:txBody>
      </p:sp>
      <p:sp>
        <p:nvSpPr>
          <p:cNvPr id="36868" name="Rectangle 4"/>
          <p:cNvSpPr>
            <a:spLocks noGrp="1" noRot="1" noChangeAspect="1" noChangeArrowheads="1" noTextEdit="1"/>
          </p:cNvSpPr>
          <p:nvPr>
            <p:ph type="sldImg" idx="2"/>
          </p:nvPr>
        </p:nvSpPr>
        <p:spPr bwMode="auto">
          <a:xfrm>
            <a:off x="708025" y="742950"/>
            <a:ext cx="5381625"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04453" y="4717137"/>
            <a:ext cx="4985595" cy="4470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9222" name="Rectangle 6"/>
          <p:cNvSpPr>
            <a:spLocks noGrp="1" noChangeArrowheads="1"/>
          </p:cNvSpPr>
          <p:nvPr>
            <p:ph type="ftr" sz="quarter" idx="4"/>
          </p:nvPr>
        </p:nvSpPr>
        <p:spPr bwMode="auto">
          <a:xfrm>
            <a:off x="0" y="9434274"/>
            <a:ext cx="294502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b" anchorCtr="0" compatLnSpc="1">
            <a:prstTxWarp prst="textNoShape">
              <a:avLst/>
            </a:prstTxWarp>
          </a:bodyPr>
          <a:lstStyle>
            <a:lvl1pPr>
              <a:spcBef>
                <a:spcPct val="0"/>
              </a:spcBef>
              <a:defRPr/>
            </a:lvl1pPr>
          </a:lstStyle>
          <a:p>
            <a:pPr>
              <a:defRPr/>
            </a:pPr>
            <a:endParaRPr lang="de-DE" dirty="0"/>
          </a:p>
        </p:txBody>
      </p:sp>
      <p:sp>
        <p:nvSpPr>
          <p:cNvPr id="9223" name="Rectangle 7"/>
          <p:cNvSpPr>
            <a:spLocks noGrp="1" noChangeArrowheads="1"/>
          </p:cNvSpPr>
          <p:nvPr>
            <p:ph type="sldNum" sz="quarter" idx="5"/>
          </p:nvPr>
        </p:nvSpPr>
        <p:spPr bwMode="auto">
          <a:xfrm>
            <a:off x="3849476" y="9434274"/>
            <a:ext cx="2945024" cy="49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b" anchorCtr="0" compatLnSpc="1">
            <a:prstTxWarp prst="textNoShape">
              <a:avLst/>
            </a:prstTxWarp>
          </a:bodyPr>
          <a:lstStyle>
            <a:lvl1pPr algn="r">
              <a:spcBef>
                <a:spcPct val="0"/>
              </a:spcBef>
              <a:defRPr/>
            </a:lvl1pPr>
          </a:lstStyle>
          <a:p>
            <a:pPr>
              <a:defRPr/>
            </a:pPr>
            <a:fld id="{9F7D45E5-C818-43CF-89D0-40DBAE755A40}" type="slidenum">
              <a:rPr lang="de-DE"/>
              <a:pPr>
                <a:defRPr/>
              </a:pPr>
              <a:t>‹Nr.›</a:t>
            </a:fld>
            <a:endParaRPr lang="de-DE" dirty="0"/>
          </a:p>
        </p:txBody>
      </p:sp>
    </p:spTree>
    <p:extLst>
      <p:ext uri="{BB962C8B-B14F-4D97-AF65-F5344CB8AC3E}">
        <p14:creationId xmlns:p14="http://schemas.microsoft.com/office/powerpoint/2010/main" val="2800094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49476" y="9434274"/>
            <a:ext cx="2945024" cy="49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28" tIns="45463" rIns="90928" bIns="45463" anchor="b"/>
          <a:lstStyle>
            <a:lvl1pPr defTabSz="909638" eaLnBrk="0" hangingPunct="0">
              <a:defRPr sz="1300">
                <a:solidFill>
                  <a:schemeClr val="tx1"/>
                </a:solidFill>
                <a:latin typeface="Arial" charset="0"/>
                <a:ea typeface="ＭＳ Ｐゴシック" pitchFamily="34" charset="-128"/>
              </a:defRPr>
            </a:lvl1pPr>
            <a:lvl2pPr marL="742950" indent="-285750" defTabSz="909638" eaLnBrk="0" hangingPunct="0">
              <a:defRPr sz="1300">
                <a:solidFill>
                  <a:schemeClr val="tx1"/>
                </a:solidFill>
                <a:latin typeface="Arial" charset="0"/>
                <a:ea typeface="ＭＳ Ｐゴシック" pitchFamily="34" charset="-128"/>
              </a:defRPr>
            </a:lvl2pPr>
            <a:lvl3pPr marL="1143000" indent="-228600" defTabSz="909638" eaLnBrk="0" hangingPunct="0">
              <a:defRPr sz="1300">
                <a:solidFill>
                  <a:schemeClr val="tx1"/>
                </a:solidFill>
                <a:latin typeface="Arial" charset="0"/>
                <a:ea typeface="ＭＳ Ｐゴシック" pitchFamily="34" charset="-128"/>
              </a:defRPr>
            </a:lvl3pPr>
            <a:lvl4pPr marL="1600200" indent="-228600" defTabSz="909638" eaLnBrk="0" hangingPunct="0">
              <a:defRPr sz="1300">
                <a:solidFill>
                  <a:schemeClr val="tx1"/>
                </a:solidFill>
                <a:latin typeface="Arial" charset="0"/>
                <a:ea typeface="ＭＳ Ｐゴシック" pitchFamily="34" charset="-128"/>
              </a:defRPr>
            </a:lvl4pPr>
            <a:lvl5pPr marL="2057400" indent="-228600" defTabSz="909638" eaLnBrk="0" hangingPunct="0">
              <a:defRPr sz="1300">
                <a:solidFill>
                  <a:schemeClr val="tx1"/>
                </a:solidFill>
                <a:latin typeface="Arial" charset="0"/>
                <a:ea typeface="ＭＳ Ｐゴシック" pitchFamily="34" charset="-128"/>
              </a:defRPr>
            </a:lvl5pPr>
            <a:lvl6pPr marL="2514600" indent="-228600" defTabSz="909638" eaLnBrk="0" fontAlgn="base" hangingPunct="0">
              <a:spcBef>
                <a:spcPct val="0"/>
              </a:spcBef>
              <a:spcAft>
                <a:spcPct val="0"/>
              </a:spcAft>
              <a:defRPr sz="1300">
                <a:solidFill>
                  <a:schemeClr val="tx1"/>
                </a:solidFill>
                <a:latin typeface="Arial" charset="0"/>
                <a:ea typeface="ＭＳ Ｐゴシック" pitchFamily="34" charset="-128"/>
              </a:defRPr>
            </a:lvl6pPr>
            <a:lvl7pPr marL="2971800" indent="-228600" defTabSz="909638" eaLnBrk="0" fontAlgn="base" hangingPunct="0">
              <a:spcBef>
                <a:spcPct val="0"/>
              </a:spcBef>
              <a:spcAft>
                <a:spcPct val="0"/>
              </a:spcAft>
              <a:defRPr sz="1300">
                <a:solidFill>
                  <a:schemeClr val="tx1"/>
                </a:solidFill>
                <a:latin typeface="Arial" charset="0"/>
                <a:ea typeface="ＭＳ Ｐゴシック" pitchFamily="34" charset="-128"/>
              </a:defRPr>
            </a:lvl7pPr>
            <a:lvl8pPr marL="3429000" indent="-228600" defTabSz="909638" eaLnBrk="0" fontAlgn="base" hangingPunct="0">
              <a:spcBef>
                <a:spcPct val="0"/>
              </a:spcBef>
              <a:spcAft>
                <a:spcPct val="0"/>
              </a:spcAft>
              <a:defRPr sz="1300">
                <a:solidFill>
                  <a:schemeClr val="tx1"/>
                </a:solidFill>
                <a:latin typeface="Arial" charset="0"/>
                <a:ea typeface="ＭＳ Ｐゴシック" pitchFamily="34" charset="-128"/>
              </a:defRPr>
            </a:lvl8pPr>
            <a:lvl9pPr marL="3886200" indent="-228600" defTabSz="909638" eaLnBrk="0" fontAlgn="base" hangingPunct="0">
              <a:spcBef>
                <a:spcPct val="0"/>
              </a:spcBef>
              <a:spcAft>
                <a:spcPct val="0"/>
              </a:spcAft>
              <a:defRPr sz="1300">
                <a:solidFill>
                  <a:schemeClr val="tx1"/>
                </a:solidFill>
                <a:latin typeface="Arial" charset="0"/>
                <a:ea typeface="ＭＳ Ｐゴシック" pitchFamily="34" charset="-128"/>
              </a:defRPr>
            </a:lvl9pPr>
          </a:lstStyle>
          <a:p>
            <a:pPr algn="r" eaLnBrk="1" hangingPunct="1"/>
            <a:fld id="{5F66F15D-330D-4A7B-80D6-88A9DDC20382}" type="slidenum">
              <a:rPr lang="de-DE">
                <a:solidFill>
                  <a:prstClr val="black"/>
                </a:solidFill>
              </a:rPr>
              <a:pPr algn="r" eaLnBrk="1" hangingPunct="1"/>
              <a:t>1</a:t>
            </a:fld>
            <a:endParaRPr lang="de-DE" dirty="0">
              <a:solidFill>
                <a:prstClr val="black"/>
              </a:solidFill>
            </a:endParaRPr>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Bilanzierung von</a:t>
            </a:r>
            <a:r>
              <a:rPr lang="de-DE" baseline="0" dirty="0" smtClean="0"/>
              <a:t> CO2-Emissionen in der Logistik wird bereits heute durchgeführt. </a:t>
            </a:r>
          </a:p>
          <a:p>
            <a:endParaRPr lang="de-DE" baseline="0" dirty="0" smtClean="0"/>
          </a:p>
          <a:p>
            <a:r>
              <a:rPr lang="de-DE" baseline="0" dirty="0" smtClean="0"/>
              <a:t>Weitere wichtige Umweltfaktoren sind </a:t>
            </a:r>
            <a:r>
              <a:rPr lang="de-DE" baseline="0" dirty="0" err="1" smtClean="0"/>
              <a:t>NOx</a:t>
            </a:r>
            <a:r>
              <a:rPr lang="de-DE" baseline="0" dirty="0" smtClean="0"/>
              <a:t> und SO2. Umweltdatenbanken hierzu befinden sich derzeit im Aufbau.</a:t>
            </a:r>
          </a:p>
          <a:p>
            <a:endParaRPr lang="de-DE" baseline="0" dirty="0" smtClean="0"/>
          </a:p>
          <a:p>
            <a:r>
              <a:rPr lang="de-DE" baseline="0" dirty="0" smtClean="0"/>
              <a:t>Die Konzernlogistik geht hier den Weg über eine unabhängige Organisation, Clean </a:t>
            </a:r>
            <a:r>
              <a:rPr lang="de-DE" baseline="0" dirty="0" err="1" smtClean="0"/>
              <a:t>Shipping</a:t>
            </a:r>
            <a:r>
              <a:rPr lang="de-DE" baseline="0" dirty="0" smtClean="0"/>
              <a:t> Index. Das Ziel ist es, neben den Erhalt der Emissionen der Seeschifffahrt auch die Emissionen der Schiffe aktiv zu beeinflussen. Da die Umweltkennzahlen der eingesetzten Schiffe vorliegen und somit Transparenz, steigt der Druck der Reeder hier große Einsparungen aufzuweisen, da auch Schiffe verschiedener Reeder miteinander verglichen werden können.</a:t>
            </a:r>
          </a:p>
          <a:p>
            <a:endParaRPr lang="de-DE" baseline="0" dirty="0" smtClean="0"/>
          </a:p>
          <a:p>
            <a:r>
              <a:rPr lang="de-DE" baseline="0" dirty="0" smtClean="0"/>
              <a:t>Anmerkung;</a:t>
            </a:r>
          </a:p>
          <a:p>
            <a:r>
              <a:rPr lang="de-DE" baseline="0" dirty="0" smtClean="0"/>
              <a:t>Beitritt Konzernlogistik voraussichtlich noch 2013.</a:t>
            </a:r>
          </a:p>
        </p:txBody>
      </p:sp>
      <p:sp>
        <p:nvSpPr>
          <p:cNvPr id="4" name="Foliennummernplatzhalter 3"/>
          <p:cNvSpPr>
            <a:spLocks noGrp="1"/>
          </p:cNvSpPr>
          <p:nvPr>
            <p:ph type="sldNum" sz="quarter" idx="10"/>
          </p:nvPr>
        </p:nvSpPr>
        <p:spPr/>
        <p:txBody>
          <a:bodyPr/>
          <a:lstStyle/>
          <a:p>
            <a:pPr>
              <a:defRPr/>
            </a:pPr>
            <a:fld id="{9F7D45E5-C818-43CF-89D0-40DBAE755A40}" type="slidenum">
              <a:rPr lang="de-DE" smtClean="0"/>
              <a:pPr>
                <a:defRPr/>
              </a:pPr>
              <a:t>10</a:t>
            </a:fld>
            <a:endParaRPr lang="de-DE"/>
          </a:p>
        </p:txBody>
      </p:sp>
    </p:spTree>
    <p:extLst>
      <p:ext uri="{BB962C8B-B14F-4D97-AF65-F5344CB8AC3E}">
        <p14:creationId xmlns:p14="http://schemas.microsoft.com/office/powerpoint/2010/main" val="77187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4045813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915203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21538" y="898525"/>
            <a:ext cx="2274887" cy="51974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2113" y="898525"/>
            <a:ext cx="6677025" cy="51974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753776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92113" y="898525"/>
            <a:ext cx="9104312" cy="684213"/>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757363"/>
            <a:ext cx="4475162" cy="4338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019675" y="1757363"/>
            <a:ext cx="4476750" cy="20923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019675" y="4002088"/>
            <a:ext cx="4476750" cy="20939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612560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392113" y="898525"/>
            <a:ext cx="9104312" cy="684213"/>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757363"/>
            <a:ext cx="4475162" cy="4338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5019675" y="1757363"/>
            <a:ext cx="4476750" cy="433863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954387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392113" y="898525"/>
            <a:ext cx="9104312" cy="5197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281567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648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W_AG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8" name="Bild 11" descr="VWKonzernlogistik_impro_1.eps"/>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111625" y="6402388"/>
            <a:ext cx="167640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15" descr="VWLogistics_gmbh_x.eps"/>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243763" y="6408738"/>
            <a:ext cx="225583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5" descr="20070222_Logo_K-P"/>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381000" y="6353175"/>
            <a:ext cx="1689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149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392113" y="898525"/>
            <a:ext cx="9104312" cy="684213"/>
          </a:xfrm>
        </p:spPr>
        <p:txBody>
          <a:bodyPr/>
          <a:lstStyle/>
          <a:p>
            <a:r>
              <a:rPr lang="de-DE"/>
              <a:t>Mastertitelformat bearbeiten</a:t>
            </a:r>
          </a:p>
        </p:txBody>
      </p:sp>
      <p:sp>
        <p:nvSpPr>
          <p:cNvPr id="3" name="Diagrammplatzhalter 2"/>
          <p:cNvSpPr>
            <a:spLocks noGrp="1"/>
          </p:cNvSpPr>
          <p:nvPr>
            <p:ph type="chart" idx="1"/>
          </p:nvPr>
        </p:nvSpPr>
        <p:spPr>
          <a:xfrm>
            <a:off x="392113" y="1770063"/>
            <a:ext cx="9104312" cy="4225925"/>
          </a:xfrm>
        </p:spPr>
        <p:txBody>
          <a:bodyPr/>
          <a:lstStyle/>
          <a:p>
            <a:pPr lvl="0"/>
            <a:endParaRPr lang="de-DE" noProof="0" dirty="0" smtClean="0"/>
          </a:p>
        </p:txBody>
      </p:sp>
    </p:spTree>
    <p:extLst>
      <p:ext uri="{BB962C8B-B14F-4D97-AF65-F5344CB8AC3E}">
        <p14:creationId xmlns:p14="http://schemas.microsoft.com/office/powerpoint/2010/main" val="32368519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VW_AG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8" name="Bild 11" descr="VWKonzernlogistik_impro_1.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111625" y="6402388"/>
            <a:ext cx="1676400"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 15" descr="VWLogistics_gmbh_x.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43763" y="6408738"/>
            <a:ext cx="225583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5" descr="20070222_Logo_K-P"/>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81000" y="6353175"/>
            <a:ext cx="1689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4680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896076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000"/>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038894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903655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1455298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757363"/>
            <a:ext cx="4475162" cy="4338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19675" y="1757363"/>
            <a:ext cx="4476750" cy="4338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248987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603106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498593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9591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8606296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242078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201602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21538" y="898525"/>
            <a:ext cx="2274887" cy="51974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2113" y="898525"/>
            <a:ext cx="6677025" cy="51974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146317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41879399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757363"/>
            <a:ext cx="4475162" cy="4338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19675" y="1757363"/>
            <a:ext cx="4476750" cy="4338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400795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0308453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4927021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3751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53218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2637870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8.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image" Target="../media/image4.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3.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92113" y="1757363"/>
            <a:ext cx="9104312"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7" name="Rectangle 14"/>
          <p:cNvSpPr>
            <a:spLocks noGrp="1" noChangeArrowheads="1"/>
          </p:cNvSpPr>
          <p:nvPr>
            <p:ph type="title"/>
          </p:nvPr>
        </p:nvSpPr>
        <p:spPr bwMode="auto">
          <a:xfrm>
            <a:off x="392113" y="898525"/>
            <a:ext cx="91043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Mastertitelformat bearbeiten</a:t>
            </a:r>
          </a:p>
        </p:txBody>
      </p:sp>
      <p:sp>
        <p:nvSpPr>
          <p:cNvPr id="1028" name="Line 30"/>
          <p:cNvSpPr>
            <a:spLocks noChangeShapeType="1"/>
          </p:cNvSpPr>
          <p:nvPr/>
        </p:nvSpPr>
        <p:spPr bwMode="auto">
          <a:xfrm>
            <a:off x="392113" y="762000"/>
            <a:ext cx="9102725"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pic>
        <p:nvPicPr>
          <p:cNvPr id="1029" name="Picture 34" descr="VWAG_PPT_Logo_Foli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00538" y="304800"/>
            <a:ext cx="1270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Bild 11" descr="VWKonzernlogistik_impro_1.eps"/>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11625" y="6402388"/>
            <a:ext cx="1677988"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Bild 11" descr="VWLogistics_gmbh_x.eps"/>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243763" y="6408738"/>
            <a:ext cx="225583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5" descr="20070222_Logo_K-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2588" y="6353175"/>
            <a:ext cx="1687512"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Bild 11" descr="VWKonzernlogistik_impro_1.eps"/>
          <p:cNvPicPr>
            <a:picLocks noChangeAspect="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4111625" y="6402388"/>
            <a:ext cx="1677988"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Bild 15" descr="VWLogistics_gmbh_x.eps"/>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7243763" y="6408738"/>
            <a:ext cx="225583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5" descr="20070222_Logo_K-P"/>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382588" y="6353175"/>
            <a:ext cx="1687512"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39"/>
          <p:cNvSpPr>
            <a:spLocks noChangeArrowheads="1"/>
          </p:cNvSpPr>
          <p:nvPr userDrawn="1"/>
        </p:nvSpPr>
        <p:spPr bwMode="auto">
          <a:xfrm>
            <a:off x="4886325" y="6597650"/>
            <a:ext cx="46180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de-DE" sz="800" dirty="0" smtClean="0"/>
              <a:t>K-PLNOS/C | D. Wollert</a:t>
            </a:r>
            <a:r>
              <a:rPr lang="de-DE" sz="800" baseline="0" dirty="0" smtClean="0"/>
              <a:t> </a:t>
            </a:r>
            <a:r>
              <a:rPr lang="de-DE" sz="800" dirty="0" smtClean="0"/>
              <a:t>| 29.08.2013 | Status: Freigegeben | Seite </a:t>
            </a:r>
            <a:fld id="{668310D2-A4A4-46BB-B6D6-203503E8CAB2}" type="slidenum">
              <a:rPr lang="de-DE" sz="800" smtClean="0"/>
              <a:pPr algn="r"/>
              <a:t>‹Nr.›</a:t>
            </a:fld>
            <a:endParaRPr lang="de-DE" sz="800" dirty="0"/>
          </a:p>
        </p:txBody>
      </p:sp>
    </p:spTree>
    <p:extLst>
      <p:ext uri="{BB962C8B-B14F-4D97-AF65-F5344CB8AC3E}">
        <p14:creationId xmlns:p14="http://schemas.microsoft.com/office/powerpoint/2010/main" val="65987458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65" r:id="rId17"/>
    <p:sldLayoutId id="2147483834" r:id="rId18"/>
  </p:sldLayoutIdLst>
  <p:timing>
    <p:tnLst>
      <p:par>
        <p:cTn id="1" dur="indefinite" restart="never" nodeType="tmRoot"/>
      </p:par>
    </p:tnLst>
  </p:timing>
  <p:txStyles>
    <p:titleStyle>
      <a:lvl1pPr algn="l" defTabSz="958850" rtl="0" eaLnBrk="0" fontAlgn="base" hangingPunct="0">
        <a:spcBef>
          <a:spcPct val="0"/>
        </a:spcBef>
        <a:spcAft>
          <a:spcPct val="0"/>
        </a:spcAft>
        <a:defRPr sz="2000" b="1">
          <a:solidFill>
            <a:schemeClr val="tx2"/>
          </a:solidFill>
          <a:latin typeface="+mj-lt"/>
          <a:ea typeface="+mj-ea"/>
          <a:cs typeface="+mj-cs"/>
        </a:defRPr>
      </a:lvl1pPr>
      <a:lvl2pPr algn="l" defTabSz="958850" rtl="0" eaLnBrk="0" fontAlgn="base" hangingPunct="0">
        <a:spcBef>
          <a:spcPct val="0"/>
        </a:spcBef>
        <a:spcAft>
          <a:spcPct val="0"/>
        </a:spcAft>
        <a:defRPr sz="2400" b="1">
          <a:solidFill>
            <a:schemeClr val="tx2"/>
          </a:solidFill>
          <a:latin typeface="Arial" charset="0"/>
          <a:ea typeface="ＭＳ Ｐゴシック" pitchFamily="24" charset="-128"/>
        </a:defRPr>
      </a:lvl2pPr>
      <a:lvl3pPr algn="l" defTabSz="958850" rtl="0" eaLnBrk="0" fontAlgn="base" hangingPunct="0">
        <a:spcBef>
          <a:spcPct val="0"/>
        </a:spcBef>
        <a:spcAft>
          <a:spcPct val="0"/>
        </a:spcAft>
        <a:defRPr sz="2400" b="1">
          <a:solidFill>
            <a:schemeClr val="tx2"/>
          </a:solidFill>
          <a:latin typeface="Arial" charset="0"/>
          <a:ea typeface="ＭＳ Ｐゴシック" pitchFamily="24" charset="-128"/>
        </a:defRPr>
      </a:lvl3pPr>
      <a:lvl4pPr algn="l" defTabSz="958850" rtl="0" eaLnBrk="0" fontAlgn="base" hangingPunct="0">
        <a:spcBef>
          <a:spcPct val="0"/>
        </a:spcBef>
        <a:spcAft>
          <a:spcPct val="0"/>
        </a:spcAft>
        <a:defRPr sz="2400" b="1">
          <a:solidFill>
            <a:schemeClr val="tx2"/>
          </a:solidFill>
          <a:latin typeface="Arial" charset="0"/>
          <a:ea typeface="ＭＳ Ｐゴシック" pitchFamily="24" charset="-128"/>
        </a:defRPr>
      </a:lvl4pPr>
      <a:lvl5pPr algn="l" defTabSz="958850" rtl="0" eaLnBrk="0" fontAlgn="base" hangingPunct="0">
        <a:spcBef>
          <a:spcPct val="0"/>
        </a:spcBef>
        <a:spcAft>
          <a:spcPct val="0"/>
        </a:spcAft>
        <a:defRPr sz="2400" b="1">
          <a:solidFill>
            <a:schemeClr val="tx2"/>
          </a:solidFill>
          <a:latin typeface="Arial" charset="0"/>
          <a:ea typeface="ＭＳ Ｐゴシック" pitchFamily="24" charset="-128"/>
        </a:defRPr>
      </a:lvl5pPr>
      <a:lvl6pPr marL="457200" algn="l" defTabSz="958850" rtl="0" eaLnBrk="0" fontAlgn="base" hangingPunct="0">
        <a:spcBef>
          <a:spcPct val="0"/>
        </a:spcBef>
        <a:spcAft>
          <a:spcPct val="0"/>
        </a:spcAft>
        <a:defRPr sz="2400" b="1">
          <a:solidFill>
            <a:schemeClr val="tx2"/>
          </a:solidFill>
          <a:latin typeface="Arial" charset="0"/>
          <a:ea typeface="ＭＳ Ｐゴシック" pitchFamily="24" charset="-128"/>
        </a:defRPr>
      </a:lvl6pPr>
      <a:lvl7pPr marL="914400" algn="l" defTabSz="958850" rtl="0" eaLnBrk="0" fontAlgn="base" hangingPunct="0">
        <a:spcBef>
          <a:spcPct val="0"/>
        </a:spcBef>
        <a:spcAft>
          <a:spcPct val="0"/>
        </a:spcAft>
        <a:defRPr sz="2400" b="1">
          <a:solidFill>
            <a:schemeClr val="tx2"/>
          </a:solidFill>
          <a:latin typeface="Arial" charset="0"/>
          <a:ea typeface="ＭＳ Ｐゴシック" pitchFamily="24" charset="-128"/>
        </a:defRPr>
      </a:lvl7pPr>
      <a:lvl8pPr marL="1371600" algn="l" defTabSz="958850" rtl="0" eaLnBrk="0" fontAlgn="base" hangingPunct="0">
        <a:spcBef>
          <a:spcPct val="0"/>
        </a:spcBef>
        <a:spcAft>
          <a:spcPct val="0"/>
        </a:spcAft>
        <a:defRPr sz="2400" b="1">
          <a:solidFill>
            <a:schemeClr val="tx2"/>
          </a:solidFill>
          <a:latin typeface="Arial" charset="0"/>
          <a:ea typeface="ＭＳ Ｐゴシック" pitchFamily="24" charset="-128"/>
        </a:defRPr>
      </a:lvl8pPr>
      <a:lvl9pPr marL="1828800" algn="l" defTabSz="958850" rtl="0" eaLnBrk="0" fontAlgn="base" hangingPunct="0">
        <a:spcBef>
          <a:spcPct val="0"/>
        </a:spcBef>
        <a:spcAft>
          <a:spcPct val="0"/>
        </a:spcAft>
        <a:defRPr sz="2400" b="1">
          <a:solidFill>
            <a:schemeClr val="tx2"/>
          </a:solidFill>
          <a:latin typeface="Arial" charset="0"/>
          <a:ea typeface="ＭＳ Ｐゴシック" pitchFamily="24" charset="-128"/>
        </a:defRPr>
      </a:lvl9pPr>
    </p:titleStyle>
    <p:bodyStyle>
      <a:lvl1pPr marL="342900" indent="-342900" algn="l" defTabSz="958850" rtl="0" eaLnBrk="0" fontAlgn="base" hangingPunct="0">
        <a:spcBef>
          <a:spcPct val="0"/>
        </a:spcBef>
        <a:spcAft>
          <a:spcPct val="25000"/>
        </a:spcAft>
        <a:defRPr>
          <a:solidFill>
            <a:schemeClr val="tx1"/>
          </a:solidFill>
          <a:latin typeface="+mn-lt"/>
          <a:ea typeface="+mn-ea"/>
          <a:cs typeface="+mn-cs"/>
        </a:defRPr>
      </a:lvl1pPr>
      <a:lvl2pPr marL="190500" indent="-188913" algn="l" defTabSz="958850" rtl="0" eaLnBrk="0" fontAlgn="base" hangingPunct="0">
        <a:spcBef>
          <a:spcPct val="0"/>
        </a:spcBef>
        <a:spcAft>
          <a:spcPct val="25000"/>
        </a:spcAft>
        <a:buChar char="•"/>
        <a:defRPr>
          <a:solidFill>
            <a:schemeClr val="tx1"/>
          </a:solidFill>
          <a:latin typeface="+mn-lt"/>
          <a:ea typeface="+mn-ea"/>
        </a:defRPr>
      </a:lvl2pPr>
      <a:lvl3pPr marL="381000" indent="-188913" algn="l" defTabSz="958850" rtl="0" eaLnBrk="0" fontAlgn="base" hangingPunct="0">
        <a:spcBef>
          <a:spcPct val="0"/>
        </a:spcBef>
        <a:spcAft>
          <a:spcPct val="25000"/>
        </a:spcAft>
        <a:buChar char="•"/>
        <a:defRPr>
          <a:solidFill>
            <a:schemeClr val="tx1"/>
          </a:solidFill>
          <a:latin typeface="+mn-lt"/>
          <a:ea typeface="+mn-ea"/>
        </a:defRPr>
      </a:lvl3pPr>
      <a:lvl4pPr marL="571500" indent="-188913" algn="l" defTabSz="958850" rtl="0" eaLnBrk="0" fontAlgn="base" hangingPunct="0">
        <a:spcBef>
          <a:spcPct val="0"/>
        </a:spcBef>
        <a:spcAft>
          <a:spcPct val="25000"/>
        </a:spcAft>
        <a:buChar char="•"/>
        <a:defRPr>
          <a:solidFill>
            <a:schemeClr val="tx1"/>
          </a:solidFill>
          <a:latin typeface="+mn-lt"/>
          <a:ea typeface="+mn-ea"/>
        </a:defRPr>
      </a:lvl4pPr>
      <a:lvl5pPr marL="762000" indent="-188913" algn="l" defTabSz="958850" rtl="0" eaLnBrk="0" fontAlgn="base" hangingPunct="0">
        <a:spcBef>
          <a:spcPct val="0"/>
        </a:spcBef>
        <a:spcAft>
          <a:spcPct val="25000"/>
        </a:spcAft>
        <a:buChar char="•"/>
        <a:defRPr>
          <a:solidFill>
            <a:schemeClr val="tx1"/>
          </a:solidFill>
          <a:latin typeface="+mn-lt"/>
          <a:ea typeface="+mn-ea"/>
        </a:defRPr>
      </a:lvl5pPr>
      <a:lvl6pPr marL="1219200" indent="-188913" algn="l" defTabSz="958850" rtl="0" eaLnBrk="0" fontAlgn="base" hangingPunct="0">
        <a:spcBef>
          <a:spcPct val="0"/>
        </a:spcBef>
        <a:spcAft>
          <a:spcPct val="25000"/>
        </a:spcAft>
        <a:buChar char="•"/>
        <a:defRPr>
          <a:solidFill>
            <a:schemeClr val="tx1"/>
          </a:solidFill>
          <a:latin typeface="+mn-lt"/>
          <a:ea typeface="+mn-ea"/>
        </a:defRPr>
      </a:lvl6pPr>
      <a:lvl7pPr marL="1676400" indent="-188913" algn="l" defTabSz="958850" rtl="0" eaLnBrk="0" fontAlgn="base" hangingPunct="0">
        <a:spcBef>
          <a:spcPct val="0"/>
        </a:spcBef>
        <a:spcAft>
          <a:spcPct val="25000"/>
        </a:spcAft>
        <a:buChar char="•"/>
        <a:defRPr>
          <a:solidFill>
            <a:schemeClr val="tx1"/>
          </a:solidFill>
          <a:latin typeface="+mn-lt"/>
          <a:ea typeface="+mn-ea"/>
        </a:defRPr>
      </a:lvl7pPr>
      <a:lvl8pPr marL="2133600" indent="-188913" algn="l" defTabSz="958850" rtl="0" eaLnBrk="0" fontAlgn="base" hangingPunct="0">
        <a:spcBef>
          <a:spcPct val="0"/>
        </a:spcBef>
        <a:spcAft>
          <a:spcPct val="25000"/>
        </a:spcAft>
        <a:buChar char="•"/>
        <a:defRPr>
          <a:solidFill>
            <a:schemeClr val="tx1"/>
          </a:solidFill>
          <a:latin typeface="+mn-lt"/>
          <a:ea typeface="+mn-ea"/>
        </a:defRPr>
      </a:lvl8pPr>
      <a:lvl9pPr marL="2590800" indent="-188913" algn="l" defTabSz="958850" rtl="0" eaLnBrk="0" fontAlgn="base" hangingPunct="0">
        <a:spcBef>
          <a:spcPct val="0"/>
        </a:spcBef>
        <a:spcAft>
          <a:spcPct val="25000"/>
        </a:spcAft>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10"/>
          <p:cNvSpPr>
            <a:spLocks noChangeShapeType="1"/>
          </p:cNvSpPr>
          <p:nvPr/>
        </p:nvSpPr>
        <p:spPr bwMode="auto">
          <a:xfrm>
            <a:off x="396875" y="1697038"/>
            <a:ext cx="9097963" cy="0"/>
          </a:xfrm>
          <a:prstGeom prst="line">
            <a:avLst/>
          </a:prstGeom>
          <a:noFill/>
          <a:ln w="9525">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pic>
        <p:nvPicPr>
          <p:cNvPr id="2051" name="Picture 31" descr="VWAG_PPT_Logo_Tite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4788" y="715963"/>
            <a:ext cx="18542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Bild 11" descr="VWKonzernlogistik_impro_1.eps"/>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111625" y="6402388"/>
            <a:ext cx="1677988"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Bild 15" descr="VWLogistics_gmbh_x.eps"/>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243763" y="6408738"/>
            <a:ext cx="225583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35" descr="20070222_Logo_K-P"/>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82588" y="6353175"/>
            <a:ext cx="1687512"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3"/>
          <p:cNvSpPr>
            <a:spLocks noGrp="1" noChangeArrowheads="1"/>
          </p:cNvSpPr>
          <p:nvPr>
            <p:ph type="body" idx="1"/>
          </p:nvPr>
        </p:nvSpPr>
        <p:spPr bwMode="auto">
          <a:xfrm>
            <a:off x="392113" y="1757363"/>
            <a:ext cx="9104312"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56" name="Rectangle 14"/>
          <p:cNvSpPr>
            <a:spLocks noGrp="1" noChangeArrowheads="1"/>
          </p:cNvSpPr>
          <p:nvPr>
            <p:ph type="title"/>
          </p:nvPr>
        </p:nvSpPr>
        <p:spPr bwMode="auto">
          <a:xfrm>
            <a:off x="392113" y="898525"/>
            <a:ext cx="91043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Mastertitelformat bearbeiten</a:t>
            </a:r>
          </a:p>
        </p:txBody>
      </p:sp>
      <p:sp>
        <p:nvSpPr>
          <p:cNvPr id="2057" name="Rectangle 39"/>
          <p:cNvSpPr>
            <a:spLocks noChangeArrowheads="1"/>
          </p:cNvSpPr>
          <p:nvPr userDrawn="1"/>
        </p:nvSpPr>
        <p:spPr bwMode="auto">
          <a:xfrm>
            <a:off x="4886325" y="6597650"/>
            <a:ext cx="46180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de-DE" sz="800" dirty="0" smtClean="0"/>
              <a:t>K-PLNO/A | T. Röhricht | 29.08.2013 | Status: Freigegeben | Seite </a:t>
            </a:r>
            <a:fld id="{668310D2-A4A4-46BB-B6D6-203503E8CAB2}" type="slidenum">
              <a:rPr lang="de-DE" sz="800" smtClean="0"/>
              <a:pPr algn="r"/>
              <a:t>‹Nr.›</a:t>
            </a:fld>
            <a:endParaRPr lang="de-DE" sz="800" dirty="0"/>
          </a:p>
        </p:txBody>
      </p:sp>
    </p:spTree>
    <p:extLst>
      <p:ext uri="{BB962C8B-B14F-4D97-AF65-F5344CB8AC3E}">
        <p14:creationId xmlns:p14="http://schemas.microsoft.com/office/powerpoint/2010/main" val="140491648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iming>
    <p:tnLst>
      <p:par>
        <p:cTn id="1" dur="indefinite" restart="never" nodeType="tmRoot"/>
      </p:par>
    </p:tnLst>
  </p:timing>
  <p:txStyles>
    <p:titleStyle>
      <a:lvl1pPr algn="l" defTabSz="958850" rtl="0" eaLnBrk="0" fontAlgn="base" hangingPunct="0">
        <a:spcBef>
          <a:spcPct val="0"/>
        </a:spcBef>
        <a:spcAft>
          <a:spcPct val="0"/>
        </a:spcAft>
        <a:defRPr sz="2000" b="1">
          <a:solidFill>
            <a:schemeClr val="tx2"/>
          </a:solidFill>
          <a:latin typeface="+mj-lt"/>
          <a:ea typeface="+mj-ea"/>
          <a:cs typeface="+mj-cs"/>
        </a:defRPr>
      </a:lvl1pPr>
      <a:lvl2pPr algn="l" defTabSz="958850" rtl="0" eaLnBrk="0" fontAlgn="base" hangingPunct="0">
        <a:spcBef>
          <a:spcPct val="0"/>
        </a:spcBef>
        <a:spcAft>
          <a:spcPct val="0"/>
        </a:spcAft>
        <a:defRPr sz="2400" b="1">
          <a:solidFill>
            <a:schemeClr val="tx2"/>
          </a:solidFill>
          <a:latin typeface="Arial" charset="0"/>
          <a:ea typeface="ＭＳ Ｐゴシック" pitchFamily="24" charset="-128"/>
        </a:defRPr>
      </a:lvl2pPr>
      <a:lvl3pPr algn="l" defTabSz="958850" rtl="0" eaLnBrk="0" fontAlgn="base" hangingPunct="0">
        <a:spcBef>
          <a:spcPct val="0"/>
        </a:spcBef>
        <a:spcAft>
          <a:spcPct val="0"/>
        </a:spcAft>
        <a:defRPr sz="2400" b="1">
          <a:solidFill>
            <a:schemeClr val="tx2"/>
          </a:solidFill>
          <a:latin typeface="Arial" charset="0"/>
          <a:ea typeface="ＭＳ Ｐゴシック" pitchFamily="24" charset="-128"/>
        </a:defRPr>
      </a:lvl3pPr>
      <a:lvl4pPr algn="l" defTabSz="958850" rtl="0" eaLnBrk="0" fontAlgn="base" hangingPunct="0">
        <a:spcBef>
          <a:spcPct val="0"/>
        </a:spcBef>
        <a:spcAft>
          <a:spcPct val="0"/>
        </a:spcAft>
        <a:defRPr sz="2400" b="1">
          <a:solidFill>
            <a:schemeClr val="tx2"/>
          </a:solidFill>
          <a:latin typeface="Arial" charset="0"/>
          <a:ea typeface="ＭＳ Ｐゴシック" pitchFamily="24" charset="-128"/>
        </a:defRPr>
      </a:lvl4pPr>
      <a:lvl5pPr algn="l" defTabSz="958850" rtl="0" eaLnBrk="0" fontAlgn="base" hangingPunct="0">
        <a:spcBef>
          <a:spcPct val="0"/>
        </a:spcBef>
        <a:spcAft>
          <a:spcPct val="0"/>
        </a:spcAft>
        <a:defRPr sz="2400" b="1">
          <a:solidFill>
            <a:schemeClr val="tx2"/>
          </a:solidFill>
          <a:latin typeface="Arial" charset="0"/>
          <a:ea typeface="ＭＳ Ｐゴシック" pitchFamily="24" charset="-128"/>
        </a:defRPr>
      </a:lvl5pPr>
      <a:lvl6pPr marL="457200" algn="l" defTabSz="958850" rtl="0" fontAlgn="base">
        <a:spcBef>
          <a:spcPct val="0"/>
        </a:spcBef>
        <a:spcAft>
          <a:spcPct val="0"/>
        </a:spcAft>
        <a:defRPr sz="2400" b="1">
          <a:solidFill>
            <a:schemeClr val="tx2"/>
          </a:solidFill>
          <a:latin typeface="Arial" charset="0"/>
          <a:ea typeface="ＭＳ Ｐゴシック" pitchFamily="24" charset="-128"/>
        </a:defRPr>
      </a:lvl6pPr>
      <a:lvl7pPr marL="914400" algn="l" defTabSz="958850" rtl="0" fontAlgn="base">
        <a:spcBef>
          <a:spcPct val="0"/>
        </a:spcBef>
        <a:spcAft>
          <a:spcPct val="0"/>
        </a:spcAft>
        <a:defRPr sz="2400" b="1">
          <a:solidFill>
            <a:schemeClr val="tx2"/>
          </a:solidFill>
          <a:latin typeface="Arial" charset="0"/>
          <a:ea typeface="ＭＳ Ｐゴシック" pitchFamily="24" charset="-128"/>
        </a:defRPr>
      </a:lvl7pPr>
      <a:lvl8pPr marL="1371600" algn="l" defTabSz="958850" rtl="0" fontAlgn="base">
        <a:spcBef>
          <a:spcPct val="0"/>
        </a:spcBef>
        <a:spcAft>
          <a:spcPct val="0"/>
        </a:spcAft>
        <a:defRPr sz="2400" b="1">
          <a:solidFill>
            <a:schemeClr val="tx2"/>
          </a:solidFill>
          <a:latin typeface="Arial" charset="0"/>
          <a:ea typeface="ＭＳ Ｐゴシック" pitchFamily="24" charset="-128"/>
        </a:defRPr>
      </a:lvl8pPr>
      <a:lvl9pPr marL="1828800" algn="l" defTabSz="958850" rtl="0" fontAlgn="base">
        <a:spcBef>
          <a:spcPct val="0"/>
        </a:spcBef>
        <a:spcAft>
          <a:spcPct val="0"/>
        </a:spcAft>
        <a:defRPr sz="2400" b="1">
          <a:solidFill>
            <a:schemeClr val="tx2"/>
          </a:solidFill>
          <a:latin typeface="Arial" charset="0"/>
          <a:ea typeface="ＭＳ Ｐゴシック" pitchFamily="24" charset="-128"/>
        </a:defRPr>
      </a:lvl9pPr>
    </p:titleStyle>
    <p:bodyStyle>
      <a:lvl1pPr marL="342900" indent="-342900" algn="l" defTabSz="958850" rtl="0" eaLnBrk="0" fontAlgn="base" hangingPunct="0">
        <a:spcBef>
          <a:spcPct val="0"/>
        </a:spcBef>
        <a:spcAft>
          <a:spcPct val="25000"/>
        </a:spcAft>
        <a:defRPr>
          <a:solidFill>
            <a:schemeClr val="tx1"/>
          </a:solidFill>
          <a:latin typeface="+mn-lt"/>
          <a:ea typeface="+mn-ea"/>
          <a:cs typeface="+mn-cs"/>
        </a:defRPr>
      </a:lvl1pPr>
      <a:lvl2pPr marL="190500" indent="-188913" algn="l" defTabSz="958850" rtl="0" eaLnBrk="0" fontAlgn="base" hangingPunct="0">
        <a:spcBef>
          <a:spcPct val="0"/>
        </a:spcBef>
        <a:spcAft>
          <a:spcPct val="25000"/>
        </a:spcAft>
        <a:buChar char="•"/>
        <a:defRPr>
          <a:solidFill>
            <a:schemeClr val="tx1"/>
          </a:solidFill>
          <a:latin typeface="+mn-lt"/>
          <a:ea typeface="+mn-ea"/>
        </a:defRPr>
      </a:lvl2pPr>
      <a:lvl3pPr marL="381000" indent="-188913" algn="l" defTabSz="958850" rtl="0" eaLnBrk="0" fontAlgn="base" hangingPunct="0">
        <a:spcBef>
          <a:spcPct val="0"/>
        </a:spcBef>
        <a:spcAft>
          <a:spcPct val="25000"/>
        </a:spcAft>
        <a:buChar char="•"/>
        <a:defRPr>
          <a:solidFill>
            <a:schemeClr val="tx1"/>
          </a:solidFill>
          <a:latin typeface="+mn-lt"/>
          <a:ea typeface="+mn-ea"/>
        </a:defRPr>
      </a:lvl3pPr>
      <a:lvl4pPr marL="571500" indent="-188913" algn="l" defTabSz="958850" rtl="0" eaLnBrk="0" fontAlgn="base" hangingPunct="0">
        <a:spcBef>
          <a:spcPct val="0"/>
        </a:spcBef>
        <a:spcAft>
          <a:spcPct val="25000"/>
        </a:spcAft>
        <a:buChar char="•"/>
        <a:defRPr>
          <a:solidFill>
            <a:schemeClr val="tx1"/>
          </a:solidFill>
          <a:latin typeface="+mn-lt"/>
          <a:ea typeface="+mn-ea"/>
        </a:defRPr>
      </a:lvl4pPr>
      <a:lvl5pPr marL="762000" indent="-188913" algn="l" defTabSz="958850" rtl="0" eaLnBrk="0" fontAlgn="base" hangingPunct="0">
        <a:spcBef>
          <a:spcPct val="0"/>
        </a:spcBef>
        <a:spcAft>
          <a:spcPct val="25000"/>
        </a:spcAft>
        <a:buChar char="•"/>
        <a:defRPr>
          <a:solidFill>
            <a:schemeClr val="tx1"/>
          </a:solidFill>
          <a:latin typeface="+mn-lt"/>
          <a:ea typeface="+mn-ea"/>
        </a:defRPr>
      </a:lvl5pPr>
      <a:lvl6pPr marL="1219200" indent="-188913" algn="l" defTabSz="958850" rtl="0" fontAlgn="base">
        <a:spcBef>
          <a:spcPct val="0"/>
        </a:spcBef>
        <a:spcAft>
          <a:spcPct val="25000"/>
        </a:spcAft>
        <a:buChar char="•"/>
        <a:defRPr>
          <a:solidFill>
            <a:schemeClr val="tx1"/>
          </a:solidFill>
          <a:latin typeface="+mn-lt"/>
          <a:ea typeface="+mn-ea"/>
        </a:defRPr>
      </a:lvl6pPr>
      <a:lvl7pPr marL="1676400" indent="-188913" algn="l" defTabSz="958850" rtl="0" fontAlgn="base">
        <a:spcBef>
          <a:spcPct val="0"/>
        </a:spcBef>
        <a:spcAft>
          <a:spcPct val="25000"/>
        </a:spcAft>
        <a:buChar char="•"/>
        <a:defRPr>
          <a:solidFill>
            <a:schemeClr val="tx1"/>
          </a:solidFill>
          <a:latin typeface="+mn-lt"/>
          <a:ea typeface="+mn-ea"/>
        </a:defRPr>
      </a:lvl7pPr>
      <a:lvl8pPr marL="2133600" indent="-188913" algn="l" defTabSz="958850" rtl="0" fontAlgn="base">
        <a:spcBef>
          <a:spcPct val="0"/>
        </a:spcBef>
        <a:spcAft>
          <a:spcPct val="25000"/>
        </a:spcAft>
        <a:buChar char="•"/>
        <a:defRPr>
          <a:solidFill>
            <a:schemeClr val="tx1"/>
          </a:solidFill>
          <a:latin typeface="+mn-lt"/>
          <a:ea typeface="+mn-ea"/>
        </a:defRPr>
      </a:lvl8pPr>
      <a:lvl9pPr marL="2590800" indent="-188913" algn="l" defTabSz="958850" rtl="0" fontAlgn="base">
        <a:spcBef>
          <a:spcPct val="0"/>
        </a:spcBef>
        <a:spcAft>
          <a:spcPct val="25000"/>
        </a:spcAft>
        <a:buChar char="•"/>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4.png"/><Relationship Id="rId4" Type="http://schemas.openxmlformats.org/officeDocument/2006/relationships/image" Target="../media/image40.jpe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1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7.xml"/><Relationship Id="rId5" Type="http://schemas.openxmlformats.org/officeDocument/2006/relationships/image" Target="../media/image48.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2.xml"/><Relationship Id="rId18" Type="http://schemas.openxmlformats.org/officeDocument/2006/relationships/image" Target="../media/image26.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25.jpeg"/><Relationship Id="rId2" Type="http://schemas.openxmlformats.org/officeDocument/2006/relationships/tags" Target="../tags/tag3.xml"/><Relationship Id="rId16" Type="http://schemas.openxmlformats.org/officeDocument/2006/relationships/image" Target="../media/image24.jpeg"/><Relationship Id="rId20" Type="http://schemas.openxmlformats.org/officeDocument/2006/relationships/image" Target="../media/image10.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23.jpeg"/><Relationship Id="rId10" Type="http://schemas.openxmlformats.org/officeDocument/2006/relationships/tags" Target="../tags/tag11.xml"/><Relationship Id="rId19" Type="http://schemas.openxmlformats.org/officeDocument/2006/relationships/image" Target="../media/image27.jpe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chart" Target="../charts/chart1.xml"/><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ctrTitle" idx="4294967295"/>
          </p:nvPr>
        </p:nvSpPr>
        <p:spPr>
          <a:xfrm>
            <a:off x="344488" y="4919663"/>
            <a:ext cx="9086850" cy="957262"/>
          </a:xfrm>
        </p:spPr>
        <p:txBody>
          <a:bodyPr/>
          <a:lstStyle/>
          <a:p>
            <a:r>
              <a:rPr lang="de-DE" sz="2800" dirty="0" smtClean="0"/>
              <a:t>Green Logistics</a:t>
            </a:r>
            <a:r>
              <a:rPr lang="de-DE" sz="2800" dirty="0"/>
              <a:t/>
            </a:r>
            <a:br>
              <a:rPr lang="de-DE" sz="2800" dirty="0"/>
            </a:br>
            <a:r>
              <a:rPr lang="en-US" sz="2800" b="0" dirty="0" err="1" smtClean="0"/>
              <a:t>Aktivitäten</a:t>
            </a:r>
            <a:r>
              <a:rPr lang="en-US" sz="2800" b="0" dirty="0" smtClean="0"/>
              <a:t> </a:t>
            </a:r>
            <a:r>
              <a:rPr lang="en-US" sz="2800" b="0" dirty="0" err="1" smtClean="0"/>
              <a:t>im</a:t>
            </a:r>
            <a:r>
              <a:rPr lang="en-US" sz="2800" b="0" dirty="0" smtClean="0"/>
              <a:t> Volkswagen </a:t>
            </a:r>
            <a:r>
              <a:rPr lang="en-US" sz="2800" b="0" dirty="0" err="1" smtClean="0"/>
              <a:t>Konzern</a:t>
            </a:r>
            <a:endParaRPr lang="de-DE" sz="2800" dirty="0" smtClean="0"/>
          </a:p>
        </p:txBody>
      </p:sp>
      <p:sp>
        <p:nvSpPr>
          <p:cNvPr id="2051" name="Rectangle 4"/>
          <p:cNvSpPr>
            <a:spLocks noGrp="1" noChangeArrowheads="1"/>
          </p:cNvSpPr>
          <p:nvPr>
            <p:ph type="subTitle" idx="4294967295"/>
          </p:nvPr>
        </p:nvSpPr>
        <p:spPr>
          <a:xfrm>
            <a:off x="344488" y="5876925"/>
            <a:ext cx="9086850" cy="515938"/>
          </a:xfrm>
        </p:spPr>
        <p:txBody>
          <a:bodyPr/>
          <a:lstStyle/>
          <a:p>
            <a:pPr marL="0" indent="0" eaLnBrk="1" hangingPunct="1">
              <a:spcAft>
                <a:spcPct val="0"/>
              </a:spcAft>
            </a:pPr>
            <a:r>
              <a:rPr lang="de-DE" sz="2000" dirty="0" smtClean="0">
                <a:solidFill>
                  <a:schemeClr val="tx2"/>
                </a:solidFill>
              </a:rPr>
              <a:t>Detlev Wollert, K-PLNOS/C</a:t>
            </a:r>
          </a:p>
        </p:txBody>
      </p:sp>
      <p:pic>
        <p:nvPicPr>
          <p:cNvPr id="7" name="Picture 2" descr="\\vw.vwg\vwdfs\VW-Logistics\Wolfsburg\6910\Groups\04_K-PLNO-A\08_Green_Logistics\03_K-PL\02_Durchführung\05_AP5_Kommunikationskonzept\02_Grüne Logistiklabor\02_Green Center Logistik\01_Schulungs-Trainer\01_Rallye Portal\01_Modul Basis\Hintergrund\Version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2555" y="858415"/>
            <a:ext cx="9112283" cy="40494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5076" y="5013176"/>
            <a:ext cx="63976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198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bwMode="auto">
          <a:xfrm>
            <a:off x="417513" y="2168550"/>
            <a:ext cx="4225925" cy="4068762"/>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688"/>
            <a:r>
              <a:rPr lang="en-US" dirty="0" smtClean="0"/>
              <a:t>.</a:t>
            </a:r>
            <a:endParaRPr kumimoji="0" lang="de-DE" sz="1300" b="0" i="0" u="none" strike="noStrike" cap="none" normalizeH="0" baseline="0" dirty="0" smtClean="0">
              <a:ln>
                <a:noFill/>
              </a:ln>
              <a:solidFill>
                <a:schemeClr val="tx1"/>
              </a:solidFill>
              <a:effectLst/>
              <a:latin typeface="Arial" charset="0"/>
            </a:endParaRPr>
          </a:p>
        </p:txBody>
      </p:sp>
      <p:sp>
        <p:nvSpPr>
          <p:cNvPr id="25" name="Rectangle 9"/>
          <p:cNvSpPr>
            <a:spLocks noChangeArrowheads="1"/>
          </p:cNvSpPr>
          <p:nvPr/>
        </p:nvSpPr>
        <p:spPr bwMode="auto">
          <a:xfrm>
            <a:off x="560512" y="2278484"/>
            <a:ext cx="1930715" cy="1078508"/>
          </a:xfrm>
          <a:prstGeom prst="rect">
            <a:avLst/>
          </a:prstGeom>
          <a:solidFill>
            <a:schemeClr val="tx2"/>
          </a:solidFill>
          <a:ln w="9525">
            <a:solidFill>
              <a:schemeClr val="tx2"/>
            </a:solidFill>
            <a:miter lim="800000"/>
            <a:headEnd/>
            <a:tailEnd/>
          </a:ln>
          <a:effectLst>
            <a:outerShdw dist="35921" dir="2700000" algn="ctr" rotWithShape="0">
              <a:schemeClr val="bg2"/>
            </a:outerShdw>
          </a:effectLst>
          <a:extLst/>
        </p:spPr>
        <p:txBody>
          <a:bodyPr anchor="ctr"/>
          <a:lstStyle/>
          <a:p>
            <a:pPr algn="ctr">
              <a:spcBef>
                <a:spcPct val="0"/>
              </a:spcBef>
              <a:buFontTx/>
              <a:buNone/>
            </a:pPr>
            <a:r>
              <a:rPr lang="de-DE" sz="1400" b="1" dirty="0" smtClean="0">
                <a:solidFill>
                  <a:schemeClr val="bg1"/>
                </a:solidFill>
              </a:rPr>
              <a:t>Vernetzung von Reedern und </a:t>
            </a:r>
            <a:r>
              <a:rPr lang="de-DE" sz="1400" b="1" dirty="0" err="1" smtClean="0">
                <a:solidFill>
                  <a:schemeClr val="bg1"/>
                </a:solidFill>
              </a:rPr>
              <a:t>Verladern</a:t>
            </a:r>
            <a:endParaRPr lang="de-DE" sz="1400" b="1" dirty="0">
              <a:solidFill>
                <a:schemeClr val="bg1"/>
              </a:solidFill>
            </a:endParaRPr>
          </a:p>
        </p:txBody>
      </p:sp>
      <p:sp>
        <p:nvSpPr>
          <p:cNvPr id="17" name="Rectangle 9"/>
          <p:cNvSpPr>
            <a:spLocks noChangeArrowheads="1"/>
          </p:cNvSpPr>
          <p:nvPr/>
        </p:nvSpPr>
        <p:spPr bwMode="auto">
          <a:xfrm>
            <a:off x="417513" y="1628800"/>
            <a:ext cx="4225925" cy="468312"/>
          </a:xfrm>
          <a:prstGeom prst="rect">
            <a:avLst/>
          </a:prstGeom>
          <a:solidFill>
            <a:schemeClr val="tx2"/>
          </a:solidFill>
          <a:ln w="9525">
            <a:solidFill>
              <a:schemeClr val="tx2"/>
            </a:solidFill>
            <a:miter lim="800000"/>
            <a:headEnd/>
            <a:tailEnd/>
          </a:ln>
          <a:effectLst>
            <a:outerShdw dist="35921" dir="2700000" algn="ctr" rotWithShape="0">
              <a:schemeClr val="bg2"/>
            </a:outerShdw>
          </a:effectLst>
          <a:extLst/>
        </p:spPr>
        <p:txBody>
          <a:bodyPr anchor="ctr"/>
          <a:lstStyle/>
          <a:p>
            <a:pPr algn="ctr">
              <a:spcBef>
                <a:spcPct val="0"/>
              </a:spcBef>
              <a:buFontTx/>
              <a:buNone/>
            </a:pPr>
            <a:r>
              <a:rPr lang="de-DE" sz="1400" b="1" dirty="0" smtClean="0">
                <a:solidFill>
                  <a:schemeClr val="bg1"/>
                </a:solidFill>
              </a:rPr>
              <a:t>Organisation und Referenzen</a:t>
            </a:r>
            <a:endParaRPr lang="de-DE" sz="1400" b="1" dirty="0">
              <a:solidFill>
                <a:schemeClr val="bg1"/>
              </a:solidFill>
            </a:endParaRPr>
          </a:p>
        </p:txBody>
      </p:sp>
      <p:sp>
        <p:nvSpPr>
          <p:cNvPr id="18" name="Rectangle 15"/>
          <p:cNvSpPr>
            <a:spLocks noChangeArrowheads="1"/>
          </p:cNvSpPr>
          <p:nvPr/>
        </p:nvSpPr>
        <p:spPr bwMode="auto">
          <a:xfrm>
            <a:off x="5264150" y="1628800"/>
            <a:ext cx="4225925" cy="468312"/>
          </a:xfrm>
          <a:prstGeom prst="rect">
            <a:avLst/>
          </a:prstGeom>
          <a:solidFill>
            <a:schemeClr val="tx2"/>
          </a:solidFill>
          <a:ln w="9525">
            <a:solidFill>
              <a:schemeClr val="tx2"/>
            </a:solidFill>
            <a:miter lim="800000"/>
            <a:headEnd/>
            <a:tailEnd/>
          </a:ln>
          <a:effectLst>
            <a:outerShdw dist="35921" dir="2700000" algn="ctr" rotWithShape="0">
              <a:schemeClr val="bg2"/>
            </a:outerShdw>
          </a:effectLst>
          <a:extLst/>
        </p:spPr>
        <p:txBody>
          <a:bodyPr anchor="ctr"/>
          <a:lstStyle/>
          <a:p>
            <a:pPr algn="ctr">
              <a:spcBef>
                <a:spcPct val="0"/>
              </a:spcBef>
              <a:buFontTx/>
              <a:buNone/>
            </a:pPr>
            <a:r>
              <a:rPr lang="de-DE" sz="1400" b="1" dirty="0" smtClean="0">
                <a:solidFill>
                  <a:schemeClr val="bg1"/>
                </a:solidFill>
              </a:rPr>
              <a:t>Prinzip</a:t>
            </a:r>
            <a:endParaRPr lang="de-DE" sz="1400" b="1" dirty="0">
              <a:solidFill>
                <a:schemeClr val="bg1"/>
              </a:solidFill>
            </a:endParaRPr>
          </a:p>
        </p:txBody>
      </p:sp>
      <p:sp>
        <p:nvSpPr>
          <p:cNvPr id="19" name="AutoShape 19"/>
          <p:cNvSpPr>
            <a:spLocks noChangeAspect="1" noChangeArrowheads="1"/>
          </p:cNvSpPr>
          <p:nvPr/>
        </p:nvSpPr>
        <p:spPr bwMode="auto">
          <a:xfrm rot="5400000">
            <a:off x="2919413" y="4021162"/>
            <a:ext cx="4068762" cy="363538"/>
          </a:xfrm>
          <a:prstGeom prst="triangle">
            <a:avLst>
              <a:gd name="adj" fmla="val 50000"/>
            </a:avLst>
          </a:prstGeom>
          <a:solidFill>
            <a:schemeClr val="bg1">
              <a:lumMod val="65000"/>
            </a:schemeClr>
          </a:solidFill>
          <a:ln w="9525" algn="ctr">
            <a:noFill/>
            <a:miter lim="800000"/>
            <a:headEnd/>
            <a:tailEnd/>
          </a:ln>
          <a:effectLst/>
          <a:extLst/>
        </p:spPr>
        <p:txBody>
          <a:bodyPr rot="10800000" vert="eaVert" wrap="none" lIns="89916" tIns="48260" rIns="89916" bIns="48260" anchor="ctr"/>
          <a:lstStyle/>
          <a:p>
            <a:pPr algn="ctr">
              <a:spcBef>
                <a:spcPct val="0"/>
              </a:spcBef>
              <a:buFont typeface="Webdings" pitchFamily="18" charset="2"/>
              <a:buNone/>
            </a:pPr>
            <a:endParaRPr lang="de-DE"/>
          </a:p>
        </p:txBody>
      </p:sp>
      <p:sp>
        <p:nvSpPr>
          <p:cNvPr id="21" name="Rechteck 20"/>
          <p:cNvSpPr/>
          <p:nvPr/>
        </p:nvSpPr>
        <p:spPr bwMode="auto">
          <a:xfrm>
            <a:off x="5264150" y="2168550"/>
            <a:ext cx="4225925" cy="4068762"/>
          </a:xfrm>
          <a:prstGeom prst="rect">
            <a:avLst/>
          </a:prstGeom>
          <a:solidFill>
            <a:schemeClr val="bg1"/>
          </a:solidFill>
          <a:ln w="12700" cap="flat" cmpd="sng" algn="ctr">
            <a:solidFill>
              <a:schemeClr val="tx1"/>
            </a:solidFill>
            <a:prstDash val="solid"/>
            <a:round/>
            <a:headEnd type="none" w="med" len="med"/>
            <a:tailEnd type="none" w="med" len="med"/>
          </a:ln>
          <a:effectLst>
            <a:outerShdw blurRad="50800" dist="38100" dir="18900000" algn="bl" rotWithShape="0">
              <a:prstClr val="black">
                <a:alpha val="40000"/>
              </a:prstClr>
            </a:outerShdw>
          </a:effectLst>
          <a:extLst/>
        </p:spPr>
        <p:txBody>
          <a:bodyPr vert="horz" wrap="square" lIns="0" tIns="0" rIns="0" bIns="0" numCol="1" rtlCol="0" anchor="t" anchorCtr="0" compatLnSpc="1">
            <a:prstTxWarp prst="textNoShape">
              <a:avLst/>
            </a:prstTxWarp>
          </a:bodyPr>
          <a:lstStyle/>
          <a:p>
            <a:pPr marL="0" marR="0" indent="0" algn="l" defTabSz="674688" rtl="0" eaLnBrk="1" fontAlgn="base" latinLnBrk="0" hangingPunct="1">
              <a:lnSpc>
                <a:spcPct val="100000"/>
              </a:lnSpc>
              <a:spcBef>
                <a:spcPct val="50000"/>
              </a:spcBef>
              <a:spcAft>
                <a:spcPct val="0"/>
              </a:spcAft>
              <a:buClrTx/>
              <a:buSzTx/>
              <a:buFontTx/>
              <a:buNone/>
              <a:tabLst/>
            </a:pPr>
            <a:endParaRPr kumimoji="0" lang="de-DE" sz="1300" b="0" i="0" u="none" strike="noStrike" cap="none" normalizeH="0" baseline="0" smtClean="0">
              <a:ln>
                <a:noFill/>
              </a:ln>
              <a:solidFill>
                <a:schemeClr val="tx1"/>
              </a:solidFill>
              <a:effectLst/>
              <a:latin typeface="Arial" charset="0"/>
            </a:endParaRPr>
          </a:p>
        </p:txBody>
      </p:sp>
      <p:sp>
        <p:nvSpPr>
          <p:cNvPr id="2" name="Titel 1"/>
          <p:cNvSpPr>
            <a:spLocks noGrp="1"/>
          </p:cNvSpPr>
          <p:nvPr>
            <p:ph type="title"/>
          </p:nvPr>
        </p:nvSpPr>
        <p:spPr/>
        <p:txBody>
          <a:bodyPr/>
          <a:lstStyle/>
          <a:p>
            <a:r>
              <a:rPr lang="de-DE" dirty="0" smtClean="0"/>
              <a:t>Volkswagen tritt der unabhängigen Organisation Clean </a:t>
            </a:r>
            <a:r>
              <a:rPr lang="de-DE" dirty="0" err="1" smtClean="0"/>
              <a:t>Shipping</a:t>
            </a:r>
            <a:r>
              <a:rPr lang="de-DE" dirty="0" smtClean="0"/>
              <a:t> Index bei mit dem Ziel zuerst die Emissionen im Seetransport aktiv zu beeinflussen</a:t>
            </a:r>
            <a:endParaRPr lang="de-DE"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833" r="3371"/>
          <a:stretch/>
        </p:blipFill>
        <p:spPr bwMode="auto">
          <a:xfrm>
            <a:off x="2535402" y="2276872"/>
            <a:ext cx="1985550" cy="113444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34" name="Picture 14" descr="http://www.cleanshippingindex.com/wp-content/uploads/2013/03/scania-210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808" y="3717032"/>
            <a:ext cx="1314395" cy="621992"/>
          </a:xfrm>
          <a:prstGeom prst="rect">
            <a:avLst/>
          </a:prstGeom>
          <a:noFill/>
          <a:extLst>
            <a:ext uri="{909E8E84-426E-40DD-AFC4-6F175D3DCCD1}">
              <a14:hiddenFill xmlns:a14="http://schemas.microsoft.com/office/drawing/2010/main">
                <a:solidFill>
                  <a:srgbClr val="FFFFFF"/>
                </a:solidFill>
              </a14:hiddenFill>
            </a:ext>
          </a:extLst>
        </p:spPr>
      </p:pic>
      <p:pic>
        <p:nvPicPr>
          <p:cNvPr id="56339" name="Picture 19" descr="http://www.cleanshippingindex.com/wp-content/uploads/2013/06/PHILIPS-220x1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6736" y="5168892"/>
            <a:ext cx="1282644" cy="564364"/>
          </a:xfrm>
          <a:prstGeom prst="rect">
            <a:avLst/>
          </a:prstGeom>
          <a:noFill/>
          <a:extLst>
            <a:ext uri="{909E8E84-426E-40DD-AFC4-6F175D3DCCD1}">
              <a14:hiddenFill xmlns:a14="http://schemas.microsoft.com/office/drawing/2010/main">
                <a:solidFill>
                  <a:srgbClr val="FFFFFF"/>
                </a:solidFill>
              </a14:hiddenFill>
            </a:ext>
          </a:extLst>
        </p:spPr>
      </p:pic>
      <p:sp>
        <p:nvSpPr>
          <p:cNvPr id="36" name="Pfeil nach rechts 35"/>
          <p:cNvSpPr/>
          <p:nvPr/>
        </p:nvSpPr>
        <p:spPr bwMode="auto">
          <a:xfrm rot="5400000">
            <a:off x="8091403" y="3460339"/>
            <a:ext cx="629915" cy="624388"/>
          </a:xfrm>
          <a:prstGeom prst="rightArrow">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endParaRPr lang="de-DE" sz="1400" b="1">
              <a:solidFill>
                <a:schemeClr val="bg1"/>
              </a:solidFill>
            </a:endParaRPr>
          </a:p>
        </p:txBody>
      </p:sp>
      <p:sp>
        <p:nvSpPr>
          <p:cNvPr id="27" name="Rectangle 9"/>
          <p:cNvSpPr>
            <a:spLocks noChangeArrowheads="1"/>
          </p:cNvSpPr>
          <p:nvPr/>
        </p:nvSpPr>
        <p:spPr bwMode="auto">
          <a:xfrm>
            <a:off x="560512" y="3789040"/>
            <a:ext cx="1930715" cy="2160240"/>
          </a:xfrm>
          <a:prstGeom prst="rect">
            <a:avLst/>
          </a:prstGeom>
          <a:solidFill>
            <a:schemeClr val="tx2"/>
          </a:solidFill>
          <a:ln w="9525">
            <a:solidFill>
              <a:schemeClr val="tx2"/>
            </a:solidFill>
            <a:miter lim="800000"/>
            <a:headEnd/>
            <a:tailEnd/>
          </a:ln>
          <a:effectLst>
            <a:outerShdw dist="35921" dir="2700000" algn="ctr" rotWithShape="0">
              <a:schemeClr val="bg2"/>
            </a:outerShdw>
          </a:effectLst>
          <a:extLst/>
        </p:spPr>
        <p:txBody>
          <a:bodyPr anchor="ctr"/>
          <a:lstStyle/>
          <a:p>
            <a:pPr algn="ctr">
              <a:spcBef>
                <a:spcPct val="0"/>
              </a:spcBef>
              <a:buFontTx/>
              <a:buNone/>
            </a:pPr>
            <a:r>
              <a:rPr lang="de-DE" sz="1400" b="1" dirty="0" smtClean="0">
                <a:solidFill>
                  <a:schemeClr val="bg1"/>
                </a:solidFill>
              </a:rPr>
              <a:t>Referenzen</a:t>
            </a:r>
            <a:endParaRPr lang="de-DE" sz="1400" b="1" dirty="0">
              <a:solidFill>
                <a:schemeClr val="bg1"/>
              </a:solidFill>
            </a:endParaRPr>
          </a:p>
        </p:txBody>
      </p:sp>
      <p:pic>
        <p:nvPicPr>
          <p:cNvPr id="56341" name="Picture 21" descr="http://www.cleanshippingindex.com/wp-content/uploads/2013/03/HM-210x1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0317" y="5556964"/>
            <a:ext cx="1282643" cy="60834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9"/>
          <p:cNvSpPr>
            <a:spLocks noChangeArrowheads="1"/>
          </p:cNvSpPr>
          <p:nvPr/>
        </p:nvSpPr>
        <p:spPr bwMode="auto">
          <a:xfrm>
            <a:off x="5398549" y="2247326"/>
            <a:ext cx="1930715" cy="1163991"/>
          </a:xfrm>
          <a:prstGeom prst="rect">
            <a:avLst/>
          </a:prstGeom>
          <a:solidFill>
            <a:schemeClr val="tx2"/>
          </a:solidFill>
          <a:ln w="9525">
            <a:solidFill>
              <a:schemeClr val="tx2"/>
            </a:solidFill>
            <a:miter lim="800000"/>
            <a:headEnd/>
            <a:tailEnd/>
          </a:ln>
          <a:effectLst>
            <a:outerShdw dist="35921" dir="2700000" algn="ctr" rotWithShape="0">
              <a:schemeClr val="bg2"/>
            </a:outerShdw>
          </a:effectLst>
          <a:extLst/>
        </p:spPr>
        <p:txBody>
          <a:bodyPr anchor="ctr"/>
          <a:lstStyle/>
          <a:p>
            <a:pPr algn="ctr">
              <a:spcBef>
                <a:spcPct val="0"/>
              </a:spcBef>
              <a:buFontTx/>
              <a:buNone/>
            </a:pPr>
            <a:r>
              <a:rPr lang="de-DE" sz="1400" b="1" dirty="0" smtClean="0">
                <a:solidFill>
                  <a:schemeClr val="bg1"/>
                </a:solidFill>
              </a:rPr>
              <a:t>Primärdaten aus Treibstoff-verbräuchen</a:t>
            </a:r>
            <a:endParaRPr lang="de-DE" sz="1400" b="1" dirty="0">
              <a:solidFill>
                <a:schemeClr val="bg1"/>
              </a:solidFill>
            </a:endParaRPr>
          </a:p>
        </p:txBody>
      </p:sp>
      <p:sp>
        <p:nvSpPr>
          <p:cNvPr id="31" name="Rectangle 9"/>
          <p:cNvSpPr>
            <a:spLocks noChangeArrowheads="1"/>
          </p:cNvSpPr>
          <p:nvPr/>
        </p:nvSpPr>
        <p:spPr bwMode="auto">
          <a:xfrm>
            <a:off x="5398549" y="4901904"/>
            <a:ext cx="1930715" cy="1191391"/>
          </a:xfrm>
          <a:prstGeom prst="rect">
            <a:avLst/>
          </a:prstGeom>
          <a:solidFill>
            <a:schemeClr val="tx2"/>
          </a:solidFill>
          <a:ln w="9525">
            <a:solidFill>
              <a:schemeClr val="tx2"/>
            </a:solidFill>
            <a:miter lim="800000"/>
            <a:headEnd/>
            <a:tailEnd/>
          </a:ln>
          <a:effectLst>
            <a:outerShdw dist="35921" dir="2700000" algn="ctr" rotWithShape="0">
              <a:schemeClr val="bg2"/>
            </a:outerShdw>
          </a:effectLst>
          <a:extLst/>
        </p:spPr>
        <p:txBody>
          <a:bodyPr anchor="ctr"/>
          <a:lstStyle/>
          <a:p>
            <a:pPr algn="ctr">
              <a:spcBef>
                <a:spcPct val="0"/>
              </a:spcBef>
            </a:pPr>
            <a:r>
              <a:rPr lang="de-DE" sz="1400" b="1" dirty="0" smtClean="0">
                <a:solidFill>
                  <a:schemeClr val="bg1"/>
                </a:solidFill>
              </a:rPr>
              <a:t>Datennutzung für die Bilanzierung     </a:t>
            </a:r>
            <a:r>
              <a:rPr lang="de-DE" sz="1400" b="1" dirty="0">
                <a:solidFill>
                  <a:schemeClr val="bg1"/>
                </a:solidFill>
                <a:ea typeface="ＭＳ Ｐゴシック" pitchFamily="24" charset="-128"/>
              </a:rPr>
              <a:t>(CO</a:t>
            </a:r>
            <a:r>
              <a:rPr lang="de-DE" sz="1400" b="1" baseline="-25000" dirty="0">
                <a:solidFill>
                  <a:schemeClr val="bg1"/>
                </a:solidFill>
                <a:ea typeface="ＭＳ Ｐゴシック" pitchFamily="24" charset="-128"/>
              </a:rPr>
              <a:t>2</a:t>
            </a:r>
            <a:r>
              <a:rPr lang="de-DE" sz="1400" b="1" dirty="0">
                <a:solidFill>
                  <a:schemeClr val="bg1"/>
                </a:solidFill>
                <a:ea typeface="ＭＳ Ｐゴシック" pitchFamily="24" charset="-128"/>
              </a:rPr>
              <a:t>, </a:t>
            </a:r>
            <a:r>
              <a:rPr lang="de-DE" sz="1400" b="1" dirty="0" err="1">
                <a:solidFill>
                  <a:schemeClr val="bg1"/>
                </a:solidFill>
                <a:ea typeface="ＭＳ Ｐゴシック" pitchFamily="24" charset="-128"/>
              </a:rPr>
              <a:t>NO</a:t>
            </a:r>
            <a:r>
              <a:rPr lang="de-DE" sz="1400" b="1" baseline="-25000" dirty="0" err="1">
                <a:solidFill>
                  <a:schemeClr val="bg1"/>
                </a:solidFill>
                <a:ea typeface="ＭＳ Ｐゴシック" pitchFamily="24" charset="-128"/>
              </a:rPr>
              <a:t>x</a:t>
            </a:r>
            <a:r>
              <a:rPr lang="de-DE" sz="1400" b="1" dirty="0">
                <a:solidFill>
                  <a:schemeClr val="bg1"/>
                </a:solidFill>
                <a:ea typeface="ＭＳ Ｐゴシック" pitchFamily="24" charset="-128"/>
              </a:rPr>
              <a:t>, SO</a:t>
            </a:r>
            <a:r>
              <a:rPr lang="de-DE" sz="1400" b="1" baseline="-25000" dirty="0">
                <a:solidFill>
                  <a:schemeClr val="bg1"/>
                </a:solidFill>
                <a:ea typeface="ＭＳ Ｐゴシック" pitchFamily="24" charset="-128"/>
              </a:rPr>
              <a:t>2</a:t>
            </a:r>
            <a:r>
              <a:rPr lang="de-DE" sz="1400" b="1" dirty="0" smtClean="0">
                <a:solidFill>
                  <a:schemeClr val="bg1"/>
                </a:solidFill>
                <a:ea typeface="ＭＳ Ｐゴシック" pitchFamily="24" charset="-128"/>
              </a:rPr>
              <a:t>)</a:t>
            </a:r>
            <a:endParaRPr lang="de-DE" sz="1400" b="1" dirty="0">
              <a:solidFill>
                <a:schemeClr val="bg1"/>
              </a:solidFill>
              <a:ea typeface="ＭＳ Ｐゴシック" pitchFamily="24" charset="-128"/>
            </a:endParaRPr>
          </a:p>
        </p:txBody>
      </p:sp>
      <p:pic>
        <p:nvPicPr>
          <p:cNvPr id="3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833" r="3371"/>
          <a:stretch/>
        </p:blipFill>
        <p:spPr bwMode="auto">
          <a:xfrm>
            <a:off x="7977200" y="4149080"/>
            <a:ext cx="1008248" cy="57606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Pfeil nach rechts 32"/>
          <p:cNvSpPr/>
          <p:nvPr/>
        </p:nvSpPr>
        <p:spPr bwMode="auto">
          <a:xfrm rot="5400000">
            <a:off x="8118589" y="4746064"/>
            <a:ext cx="629915" cy="624388"/>
          </a:xfrm>
          <a:prstGeom prst="rightArrow">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0"/>
              </a:spcBef>
            </a:pPr>
            <a:endParaRPr lang="de-DE" sz="1400" b="1">
              <a:solidFill>
                <a:schemeClr val="bg1"/>
              </a:solidFill>
            </a:endParaRPr>
          </a:p>
        </p:txBody>
      </p:sp>
      <p:sp>
        <p:nvSpPr>
          <p:cNvPr id="34" name="Rectangle 9"/>
          <p:cNvSpPr>
            <a:spLocks noChangeArrowheads="1"/>
          </p:cNvSpPr>
          <p:nvPr/>
        </p:nvSpPr>
        <p:spPr bwMode="auto">
          <a:xfrm>
            <a:off x="5398549" y="3914900"/>
            <a:ext cx="1930715" cy="882252"/>
          </a:xfrm>
          <a:prstGeom prst="rect">
            <a:avLst/>
          </a:prstGeom>
          <a:solidFill>
            <a:schemeClr val="tx2"/>
          </a:solidFill>
          <a:ln w="9525">
            <a:solidFill>
              <a:schemeClr val="tx2"/>
            </a:solidFill>
            <a:miter lim="800000"/>
            <a:headEnd/>
            <a:tailEnd/>
          </a:ln>
          <a:effectLst>
            <a:outerShdw dist="35921" dir="2700000" algn="ctr" rotWithShape="0">
              <a:schemeClr val="bg2"/>
            </a:outerShdw>
          </a:effectLst>
          <a:extLst/>
        </p:spPr>
        <p:txBody>
          <a:bodyPr anchor="ctr"/>
          <a:lstStyle/>
          <a:p>
            <a:pPr algn="ctr">
              <a:spcBef>
                <a:spcPct val="0"/>
              </a:spcBef>
              <a:buFontTx/>
              <a:buNone/>
            </a:pPr>
            <a:r>
              <a:rPr lang="de-DE" sz="1400" b="1" dirty="0" smtClean="0">
                <a:solidFill>
                  <a:schemeClr val="bg1"/>
                </a:solidFill>
              </a:rPr>
              <a:t>Internetplattform</a:t>
            </a:r>
            <a:endParaRPr lang="de-DE" sz="1400" b="1" dirty="0">
              <a:solidFill>
                <a:schemeClr val="bg1"/>
              </a:solidFill>
            </a:endParaRPr>
          </a:p>
        </p:txBody>
      </p:sp>
      <p:pic>
        <p:nvPicPr>
          <p:cNvPr id="26" name="Picture 8" descr="VWAG_PPT_Logo_Fol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6736" y="4293096"/>
            <a:ext cx="1806264" cy="39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VWAG_PPT_Logo_Fol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9224" y="5551902"/>
            <a:ext cx="1806264" cy="39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unser-paradies.de/wp-content/uploads/2011/05/emma-maersk-1-300x199.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rcRect t="11316"/>
          <a:stretch/>
        </p:blipFill>
        <p:spPr bwMode="auto">
          <a:xfrm>
            <a:off x="7425572" y="2247326"/>
            <a:ext cx="1977617" cy="1163372"/>
          </a:xfrm>
          <a:prstGeom prst="rect">
            <a:avLst/>
          </a:prstGeom>
          <a:noFill/>
          <a:extLst>
            <a:ext uri="{909E8E84-426E-40DD-AFC4-6F175D3DCCD1}">
              <a14:hiddenFill xmlns:a14="http://schemas.microsoft.com/office/drawing/2010/main">
                <a:solidFill>
                  <a:srgbClr val="FFFFFF"/>
                </a:solidFill>
              </a14:hiddenFill>
            </a:ext>
          </a:extLst>
        </p:spPr>
      </p:pic>
      <p:sp>
        <p:nvSpPr>
          <p:cNvPr id="29" name="Textfeld 28"/>
          <p:cNvSpPr txBox="1"/>
          <p:nvPr/>
        </p:nvSpPr>
        <p:spPr>
          <a:xfrm>
            <a:off x="9301992" y="3271267"/>
            <a:ext cx="312478" cy="200055"/>
          </a:xfrm>
          <a:prstGeom prst="rect">
            <a:avLst/>
          </a:prstGeom>
          <a:noFill/>
        </p:spPr>
        <p:txBody>
          <a:bodyPr wrap="square" rtlCol="0">
            <a:spAutoFit/>
          </a:bodyPr>
          <a:lstStyle/>
          <a:p>
            <a:r>
              <a:rPr lang="de-DE" sz="700" dirty="0" smtClean="0"/>
              <a:t>13</a:t>
            </a:r>
          </a:p>
        </p:txBody>
      </p:sp>
      <p:sp>
        <p:nvSpPr>
          <p:cNvPr id="35" name="Textfeld 34"/>
          <p:cNvSpPr txBox="1"/>
          <p:nvPr/>
        </p:nvSpPr>
        <p:spPr>
          <a:xfrm>
            <a:off x="4200407" y="4769132"/>
            <a:ext cx="312478" cy="200055"/>
          </a:xfrm>
          <a:prstGeom prst="rect">
            <a:avLst/>
          </a:prstGeom>
          <a:noFill/>
        </p:spPr>
        <p:txBody>
          <a:bodyPr wrap="square" rtlCol="0">
            <a:spAutoFit/>
          </a:bodyPr>
          <a:lstStyle/>
          <a:p>
            <a:r>
              <a:rPr lang="de-DE" sz="700" dirty="0" smtClean="0"/>
              <a:t>14</a:t>
            </a:r>
          </a:p>
        </p:txBody>
      </p:sp>
      <p:sp>
        <p:nvSpPr>
          <p:cNvPr id="37" name="Textfeld 36"/>
          <p:cNvSpPr txBox="1"/>
          <p:nvPr/>
        </p:nvSpPr>
        <p:spPr>
          <a:xfrm>
            <a:off x="3641417" y="5421927"/>
            <a:ext cx="312478" cy="200055"/>
          </a:xfrm>
          <a:prstGeom prst="rect">
            <a:avLst/>
          </a:prstGeom>
          <a:noFill/>
        </p:spPr>
        <p:txBody>
          <a:bodyPr wrap="square" rtlCol="0">
            <a:spAutoFit/>
          </a:bodyPr>
          <a:lstStyle/>
          <a:p>
            <a:r>
              <a:rPr lang="de-DE" sz="700" dirty="0" smtClean="0"/>
              <a:t>15</a:t>
            </a:r>
          </a:p>
        </p:txBody>
      </p:sp>
      <p:sp>
        <p:nvSpPr>
          <p:cNvPr id="38" name="Textfeld 37"/>
          <p:cNvSpPr txBox="1"/>
          <p:nvPr/>
        </p:nvSpPr>
        <p:spPr>
          <a:xfrm>
            <a:off x="4106295" y="5893240"/>
            <a:ext cx="312478" cy="200055"/>
          </a:xfrm>
          <a:prstGeom prst="rect">
            <a:avLst/>
          </a:prstGeom>
          <a:noFill/>
        </p:spPr>
        <p:txBody>
          <a:bodyPr wrap="square" rtlCol="0">
            <a:spAutoFit/>
          </a:bodyPr>
          <a:lstStyle/>
          <a:p>
            <a:r>
              <a:rPr lang="de-DE" sz="700" dirty="0" smtClean="0"/>
              <a:t>16</a:t>
            </a:r>
          </a:p>
        </p:txBody>
      </p:sp>
      <p:pic>
        <p:nvPicPr>
          <p:cNvPr id="205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1909" y="4850124"/>
            <a:ext cx="11906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19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831850"/>
            <a:ext cx="8915400" cy="724942"/>
          </a:xfrm>
        </p:spPr>
        <p:txBody>
          <a:bodyPr/>
          <a:lstStyle/>
          <a:p>
            <a:r>
              <a:rPr lang="de-DE" dirty="0"/>
              <a:t>Bei Ausschreibungen werden allgemeine Anforderungen hinsichtlich Nachhaltigkeit und der CO</a:t>
            </a:r>
            <a:r>
              <a:rPr lang="de-DE" baseline="-25000" dirty="0"/>
              <a:t>2</a:t>
            </a:r>
            <a:r>
              <a:rPr lang="de-DE" dirty="0"/>
              <a:t>-Faktor je </a:t>
            </a:r>
            <a:r>
              <a:rPr lang="de-DE" dirty="0" smtClean="0"/>
              <a:t>Relation als </a:t>
            </a:r>
            <a:r>
              <a:rPr lang="de-DE" dirty="0"/>
              <a:t>Bewertungskriterium </a:t>
            </a:r>
            <a:r>
              <a:rPr lang="de-DE" dirty="0" smtClean="0"/>
              <a:t>hinzugezogen</a:t>
            </a:r>
            <a:endParaRPr lang="de-DE" dirty="0"/>
          </a:p>
        </p:txBody>
      </p:sp>
      <p:sp>
        <p:nvSpPr>
          <p:cNvPr id="3" name="Textplatzhalter 2"/>
          <p:cNvSpPr>
            <a:spLocks noGrp="1"/>
          </p:cNvSpPr>
          <p:nvPr>
            <p:ph type="body" idx="1"/>
          </p:nvPr>
        </p:nvSpPr>
        <p:spPr>
          <a:xfrm>
            <a:off x="495300" y="1709118"/>
            <a:ext cx="4376738" cy="639762"/>
          </a:xfrm>
        </p:spPr>
        <p:txBody>
          <a:bodyPr/>
          <a:lstStyle/>
          <a:p>
            <a:r>
              <a:rPr lang="de-DE" sz="1800" dirty="0" smtClean="0"/>
              <a:t>Grünes Lastenheft</a:t>
            </a:r>
            <a:endParaRPr lang="de-DE" sz="1800" dirty="0"/>
          </a:p>
        </p:txBody>
      </p:sp>
      <p:graphicFrame>
        <p:nvGraphicFramePr>
          <p:cNvPr id="25" name="Inhaltsplatzhalter 24"/>
          <p:cNvGraphicFramePr>
            <a:graphicFrameLocks noGrp="1"/>
          </p:cNvGraphicFramePr>
          <p:nvPr>
            <p:ph sz="half" idx="2"/>
            <p:extLst>
              <p:ext uri="{D42A27DB-BD31-4B8C-83A1-F6EECF244321}">
                <p14:modId xmlns:p14="http://schemas.microsoft.com/office/powerpoint/2010/main" val="561593256"/>
              </p:ext>
            </p:extLst>
          </p:nvPr>
        </p:nvGraphicFramePr>
        <p:xfrm>
          <a:off x="5025008" y="5540464"/>
          <a:ext cx="4376740" cy="707359"/>
        </p:xfrm>
        <a:graphic>
          <a:graphicData uri="http://schemas.openxmlformats.org/drawingml/2006/table">
            <a:tbl>
              <a:tblPr>
                <a:tableStyleId>{5C22544A-7EE6-4342-B048-85BDC9FD1C3A}</a:tableStyleId>
              </a:tblPr>
              <a:tblGrid>
                <a:gridCol w="707352"/>
                <a:gridCol w="707352"/>
                <a:gridCol w="707352"/>
                <a:gridCol w="707352"/>
                <a:gridCol w="839980"/>
                <a:gridCol w="707352"/>
              </a:tblGrid>
              <a:tr h="0">
                <a:tc gridSpan="6">
                  <a:txBody>
                    <a:bodyPr/>
                    <a:lstStyle/>
                    <a:p>
                      <a:pPr algn="ctr" fontAlgn="ctr"/>
                      <a:r>
                        <a:rPr lang="de-DE" sz="1100" u="none" strike="noStrike" dirty="0">
                          <a:effectLst/>
                        </a:rPr>
                        <a:t>CO</a:t>
                      </a:r>
                      <a:r>
                        <a:rPr lang="de-DE" sz="1100" u="none" strike="noStrike" baseline="-25000" dirty="0">
                          <a:effectLst/>
                        </a:rPr>
                        <a:t>2</a:t>
                      </a:r>
                      <a:r>
                        <a:rPr lang="de-DE" sz="1100" u="none" strike="noStrike" dirty="0">
                          <a:effectLst/>
                        </a:rPr>
                        <a:t>-Bilanz</a:t>
                      </a:r>
                      <a:endParaRPr lang="de-DE" sz="1100" b="0" i="0" u="none" strike="noStrike" dirty="0">
                        <a:effectLst/>
                        <a:latin typeface="Arial"/>
                      </a:endParaRPr>
                    </a:p>
                  </a:txBody>
                  <a:tcPr marL="8848" marR="8848" marT="8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76957">
                <a:tc>
                  <a:txBody>
                    <a:bodyPr/>
                    <a:lstStyle/>
                    <a:p>
                      <a:pPr algn="l" fontAlgn="b"/>
                      <a:r>
                        <a:rPr lang="de-DE" sz="900" u="none" strike="noStrike">
                          <a:effectLst/>
                        </a:rPr>
                        <a:t>POL</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a:effectLst/>
                        </a:rPr>
                        <a:t>POD</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a:effectLst/>
                        </a:rPr>
                        <a:t>Distant</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a:effectLst/>
                        </a:rPr>
                        <a:t>TEU</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a:effectLst/>
                        </a:rPr>
                        <a:t>CO2 g /TEUkm</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dirty="0">
                          <a:effectLst/>
                        </a:rPr>
                        <a:t>t CO2</a:t>
                      </a:r>
                      <a:endParaRPr lang="de-DE" sz="900" b="0" i="0" u="none" strike="noStrike" dirty="0">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6957">
                <a:tc>
                  <a:txBody>
                    <a:bodyPr/>
                    <a:lstStyle/>
                    <a:p>
                      <a:pPr algn="l" fontAlgn="b"/>
                      <a:r>
                        <a:rPr lang="de-DE" sz="900" u="none" strike="noStrike">
                          <a:effectLst/>
                        </a:rPr>
                        <a:t> </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a:effectLst/>
                        </a:rPr>
                        <a:t> </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a:effectLst/>
                        </a:rPr>
                        <a:t> </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a:effectLst/>
                        </a:rPr>
                        <a:t> </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a:effectLst/>
                        </a:rPr>
                        <a:t> </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a:effectLst/>
                        </a:rPr>
                        <a:t> </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76957">
                <a:tc>
                  <a:txBody>
                    <a:bodyPr/>
                    <a:lstStyle/>
                    <a:p>
                      <a:pPr algn="l" fontAlgn="b"/>
                      <a:r>
                        <a:rPr lang="de-DE" sz="900" u="none" strike="noStrike">
                          <a:effectLst/>
                        </a:rPr>
                        <a:t> </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a:effectLst/>
                        </a:rPr>
                        <a:t> </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a:effectLst/>
                        </a:rPr>
                        <a:t> </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a:effectLst/>
                        </a:rPr>
                        <a:t> </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a:effectLst/>
                        </a:rPr>
                        <a:t> </a:t>
                      </a:r>
                      <a:endParaRPr lang="de-DE" sz="900" b="0" i="0" u="none" strike="noStrike">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de-DE" sz="900" u="none" strike="noStrike" dirty="0">
                          <a:effectLst/>
                        </a:rPr>
                        <a:t> </a:t>
                      </a:r>
                      <a:endParaRPr lang="de-DE" sz="900" b="0" i="0" u="none" strike="noStrike" dirty="0">
                        <a:effectLst/>
                        <a:latin typeface="Arial"/>
                      </a:endParaRPr>
                    </a:p>
                  </a:txBody>
                  <a:tcPr marL="8848" marR="8848" marT="8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platzhalter 4"/>
          <p:cNvSpPr>
            <a:spLocks noGrp="1"/>
          </p:cNvSpPr>
          <p:nvPr>
            <p:ph type="body" sz="quarter" idx="3"/>
          </p:nvPr>
        </p:nvSpPr>
        <p:spPr>
          <a:xfrm>
            <a:off x="5032375" y="1709118"/>
            <a:ext cx="4378325" cy="639762"/>
          </a:xfrm>
        </p:spPr>
        <p:txBody>
          <a:bodyPr/>
          <a:lstStyle/>
          <a:p>
            <a:r>
              <a:rPr lang="de-DE" sz="1800" dirty="0" smtClean="0"/>
              <a:t>CO</a:t>
            </a:r>
            <a:r>
              <a:rPr lang="de-DE" sz="1800" baseline="-25000" dirty="0" smtClean="0"/>
              <a:t>2</a:t>
            </a:r>
            <a:r>
              <a:rPr lang="de-DE" sz="1800" dirty="0" smtClean="0"/>
              <a:t>-Faktor</a:t>
            </a:r>
            <a:endParaRPr lang="de-DE" sz="1800" dirty="0"/>
          </a:p>
        </p:txBody>
      </p:sp>
      <p:sp>
        <p:nvSpPr>
          <p:cNvPr id="12" name="Textfeld 11"/>
          <p:cNvSpPr txBox="1"/>
          <p:nvPr/>
        </p:nvSpPr>
        <p:spPr>
          <a:xfrm>
            <a:off x="1982156" y="5355234"/>
            <a:ext cx="1382267" cy="246221"/>
          </a:xfrm>
          <a:prstGeom prst="rect">
            <a:avLst/>
          </a:prstGeom>
          <a:noFill/>
        </p:spPr>
        <p:txBody>
          <a:bodyPr wrap="square" rtlCol="0">
            <a:spAutoFit/>
          </a:bodyPr>
          <a:lstStyle/>
          <a:p>
            <a:r>
              <a:rPr lang="de-DE" sz="1000" dirty="0" smtClean="0"/>
              <a:t>Umweltbeauftragter</a:t>
            </a:r>
          </a:p>
        </p:txBody>
      </p:sp>
      <p:cxnSp>
        <p:nvCxnSpPr>
          <p:cNvPr id="14" name="Gerade Verbindung mit Pfeil 13"/>
          <p:cNvCxnSpPr/>
          <p:nvPr/>
        </p:nvCxnSpPr>
        <p:spPr bwMode="auto">
          <a:xfrm flipH="1">
            <a:off x="1015133" y="4297814"/>
            <a:ext cx="209920" cy="42733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a:off x="1982156" y="4378126"/>
            <a:ext cx="594580" cy="789330"/>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161150" y="2458968"/>
            <a:ext cx="4104456" cy="2050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uppieren 20"/>
          <p:cNvGrpSpPr/>
          <p:nvPr/>
        </p:nvGrpSpPr>
        <p:grpSpPr>
          <a:xfrm>
            <a:off x="848544" y="2642697"/>
            <a:ext cx="999206" cy="1434375"/>
            <a:chOff x="1496616" y="3505324"/>
            <a:chExt cx="1169040" cy="1538387"/>
          </a:xfrm>
        </p:grpSpPr>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616" y="3505324"/>
              <a:ext cx="881008" cy="1254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0632" y="3630289"/>
              <a:ext cx="881008" cy="1254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648" y="3789040"/>
              <a:ext cx="881008" cy="12546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6" name="Pfeil nach unten 25"/>
          <p:cNvSpPr/>
          <p:nvPr/>
        </p:nvSpPr>
        <p:spPr bwMode="auto">
          <a:xfrm>
            <a:off x="5125146" y="5167456"/>
            <a:ext cx="4176464" cy="243499"/>
          </a:xfrm>
          <a:prstGeom prst="downArrow">
            <a:avLst>
              <a:gd name="adj1" fmla="val 100000"/>
              <a:gd name="adj2" fmla="val 90278"/>
            </a:avLst>
          </a:prstGeom>
          <a:solidFill>
            <a:schemeClr val="tx2"/>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74688">
              <a:spcBef>
                <a:spcPct val="0"/>
              </a:spcBef>
            </a:pPr>
            <a:endParaRPr lang="de-DE" sz="1600" dirty="0">
              <a:solidFill>
                <a:schemeClr val="bg1"/>
              </a:solidFill>
              <a:ea typeface="ＭＳ Ｐゴシック" pitchFamily="24" charset="-128"/>
            </a:endParaRPr>
          </a:p>
        </p:txBody>
      </p:sp>
      <p:sp>
        <p:nvSpPr>
          <p:cNvPr id="27" name="Textfeld 26"/>
          <p:cNvSpPr txBox="1"/>
          <p:nvPr/>
        </p:nvSpPr>
        <p:spPr>
          <a:xfrm>
            <a:off x="5125146" y="4600178"/>
            <a:ext cx="4176464" cy="584775"/>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marL="0" marR="0" indent="0" algn="ctr" defTabSz="674688" eaLnBrk="1" latinLnBrk="0" hangingPunct="1">
              <a:lnSpc>
                <a:spcPct val="100000"/>
              </a:lnSpc>
              <a:spcBef>
                <a:spcPct val="0"/>
              </a:spcBef>
              <a:buClrTx/>
              <a:buSzTx/>
              <a:buFontTx/>
              <a:buNone/>
              <a:tabLst/>
              <a:defRPr kumimoji="0" sz="1600" b="0" i="0" u="none" strike="noStrike" cap="none" normalizeH="0" baseline="0">
                <a:ln>
                  <a:noFill/>
                </a:ln>
                <a:solidFill>
                  <a:schemeClr val="bg1"/>
                </a:solidFill>
                <a:effectLst/>
                <a:ea typeface="ＭＳ Ｐゴシック" pitchFamily="24" charset="-128"/>
              </a:defRPr>
            </a:lvl1pPr>
          </a:lstStyle>
          <a:p>
            <a:r>
              <a:rPr lang="de-DE" sz="1200" dirty="0"/>
              <a:t>unterschiedliche CO2-Faktoren je Lane ergeben eine differenzierte CO2-Bilanz</a:t>
            </a:r>
          </a:p>
        </p:txBody>
      </p:sp>
      <p:pic>
        <p:nvPicPr>
          <p:cNvPr id="3074" name="Picture 2" descr="http://powersmithswow.com/cw/wordpress/wp-content/uploads/2012/02/ISO140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439" y="4927123"/>
            <a:ext cx="1232062" cy="50268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ieren 5"/>
          <p:cNvGrpSpPr/>
          <p:nvPr/>
        </p:nvGrpSpPr>
        <p:grpSpPr>
          <a:xfrm>
            <a:off x="3246165" y="4297814"/>
            <a:ext cx="346193" cy="327968"/>
            <a:chOff x="2900621" y="3227617"/>
            <a:chExt cx="610728" cy="592502"/>
          </a:xfrm>
        </p:grpSpPr>
        <p:sp>
          <p:nvSpPr>
            <p:cNvPr id="4" name="Rechteckiger Pfeil 3"/>
            <p:cNvSpPr/>
            <p:nvPr/>
          </p:nvSpPr>
          <p:spPr bwMode="auto">
            <a:xfrm>
              <a:off x="2936776" y="3227617"/>
              <a:ext cx="249373" cy="264534"/>
            </a:xfrm>
            <a:prstGeom prst="bentArrow">
              <a:avLst/>
            </a:prstGeom>
            <a:solidFill>
              <a:srgbClr val="95A84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674688"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smtClean="0">
                <a:ln>
                  <a:noFill/>
                </a:ln>
                <a:solidFill>
                  <a:schemeClr val="tx1"/>
                </a:solidFill>
                <a:effectLst/>
                <a:latin typeface="Arial" charset="0"/>
                <a:ea typeface="ＭＳ Ｐゴシック" pitchFamily="24" charset="-128"/>
              </a:endParaRPr>
            </a:p>
          </p:txBody>
        </p:sp>
        <p:sp>
          <p:nvSpPr>
            <p:cNvPr id="20" name="Rechteckiger Pfeil 19"/>
            <p:cNvSpPr/>
            <p:nvPr/>
          </p:nvSpPr>
          <p:spPr bwMode="auto">
            <a:xfrm rot="5400000">
              <a:off x="3254395" y="3240441"/>
              <a:ext cx="249373" cy="264534"/>
            </a:xfrm>
            <a:prstGeom prst="bentArrow">
              <a:avLst/>
            </a:prstGeom>
            <a:solidFill>
              <a:srgbClr val="95A84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674688"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smtClean="0">
                <a:ln>
                  <a:noFill/>
                </a:ln>
                <a:solidFill>
                  <a:schemeClr val="tx1"/>
                </a:solidFill>
                <a:effectLst/>
                <a:latin typeface="Arial" charset="0"/>
                <a:ea typeface="ＭＳ Ｐゴシック" pitchFamily="24" charset="-128"/>
              </a:endParaRPr>
            </a:p>
          </p:txBody>
        </p:sp>
        <p:sp>
          <p:nvSpPr>
            <p:cNvPr id="28" name="Rechteckiger Pfeil 27"/>
            <p:cNvSpPr/>
            <p:nvPr/>
          </p:nvSpPr>
          <p:spPr bwMode="auto">
            <a:xfrm rot="10800000">
              <a:off x="3233913" y="3555585"/>
              <a:ext cx="249373" cy="264534"/>
            </a:xfrm>
            <a:prstGeom prst="bentArrow">
              <a:avLst/>
            </a:prstGeom>
            <a:solidFill>
              <a:srgbClr val="95A84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674688"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smtClean="0">
                <a:ln>
                  <a:noFill/>
                </a:ln>
                <a:solidFill>
                  <a:schemeClr val="tx1"/>
                </a:solidFill>
                <a:effectLst/>
                <a:latin typeface="Arial" charset="0"/>
                <a:ea typeface="ＭＳ Ｐゴシック" pitchFamily="24" charset="-128"/>
              </a:endParaRPr>
            </a:p>
          </p:txBody>
        </p:sp>
        <p:sp>
          <p:nvSpPr>
            <p:cNvPr id="29" name="Rechteckiger Pfeil 28"/>
            <p:cNvSpPr/>
            <p:nvPr/>
          </p:nvSpPr>
          <p:spPr bwMode="auto">
            <a:xfrm rot="16200000">
              <a:off x="2908201" y="3548004"/>
              <a:ext cx="249373" cy="264534"/>
            </a:xfrm>
            <a:prstGeom prst="bentArrow">
              <a:avLst/>
            </a:prstGeom>
            <a:solidFill>
              <a:srgbClr val="95A844"/>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674688"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smtClean="0">
                <a:ln>
                  <a:noFill/>
                </a:ln>
                <a:solidFill>
                  <a:schemeClr val="tx1"/>
                </a:solidFill>
                <a:effectLst/>
                <a:latin typeface="Arial" charset="0"/>
                <a:ea typeface="ＭＳ Ｐゴシック" pitchFamily="24" charset="-128"/>
              </a:endParaRPr>
            </a:p>
          </p:txBody>
        </p:sp>
      </p:grpSp>
      <p:sp>
        <p:nvSpPr>
          <p:cNvPr id="30" name="Textfeld 29"/>
          <p:cNvSpPr txBox="1"/>
          <p:nvPr/>
        </p:nvSpPr>
        <p:spPr>
          <a:xfrm>
            <a:off x="3007623" y="3967979"/>
            <a:ext cx="823277" cy="246221"/>
          </a:xfrm>
          <a:prstGeom prst="rect">
            <a:avLst/>
          </a:prstGeom>
          <a:noFill/>
        </p:spPr>
        <p:txBody>
          <a:bodyPr wrap="square" rtlCol="0">
            <a:spAutoFit/>
          </a:bodyPr>
          <a:lstStyle/>
          <a:p>
            <a:pPr algn="ctr"/>
            <a:r>
              <a:rPr lang="de-DE" sz="1000" dirty="0" smtClean="0"/>
              <a:t>Recycling</a:t>
            </a:r>
          </a:p>
        </p:txBody>
      </p:sp>
      <p:cxnSp>
        <p:nvCxnSpPr>
          <p:cNvPr id="31" name="Gerade Verbindung mit Pfeil 30"/>
          <p:cNvCxnSpPr/>
          <p:nvPr/>
        </p:nvCxnSpPr>
        <p:spPr bwMode="auto">
          <a:xfrm>
            <a:off x="2288705" y="3967979"/>
            <a:ext cx="728463" cy="329835"/>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feld 31"/>
          <p:cNvSpPr txBox="1"/>
          <p:nvPr/>
        </p:nvSpPr>
        <p:spPr>
          <a:xfrm>
            <a:off x="2607104" y="2559158"/>
            <a:ext cx="1514637" cy="400110"/>
          </a:xfrm>
          <a:prstGeom prst="rect">
            <a:avLst/>
          </a:prstGeom>
          <a:noFill/>
        </p:spPr>
        <p:txBody>
          <a:bodyPr wrap="square" rtlCol="0">
            <a:spAutoFit/>
          </a:bodyPr>
          <a:lstStyle/>
          <a:p>
            <a:pPr algn="ctr"/>
            <a:r>
              <a:rPr lang="de-DE" sz="1000" dirty="0" smtClean="0"/>
              <a:t>Proaktivität hinsichtlich Green </a:t>
            </a:r>
            <a:r>
              <a:rPr lang="de-DE" sz="1000" dirty="0" err="1" smtClean="0"/>
              <a:t>Logistics</a:t>
            </a:r>
            <a:endParaRPr lang="de-DE" sz="1000" dirty="0" smtClean="0"/>
          </a:p>
        </p:txBody>
      </p:sp>
      <p:cxnSp>
        <p:nvCxnSpPr>
          <p:cNvPr id="34" name="Gerade Verbindung mit Pfeil 33"/>
          <p:cNvCxnSpPr/>
          <p:nvPr/>
        </p:nvCxnSpPr>
        <p:spPr bwMode="auto">
          <a:xfrm flipV="1">
            <a:off x="2279446" y="3344133"/>
            <a:ext cx="585322" cy="14801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7623" y="3032196"/>
            <a:ext cx="823277" cy="494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4080" y="5206187"/>
            <a:ext cx="738800" cy="7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feld 32"/>
          <p:cNvSpPr txBox="1"/>
          <p:nvPr/>
        </p:nvSpPr>
        <p:spPr>
          <a:xfrm>
            <a:off x="1691511" y="5255206"/>
            <a:ext cx="312478" cy="200055"/>
          </a:xfrm>
          <a:prstGeom prst="rect">
            <a:avLst/>
          </a:prstGeom>
          <a:noFill/>
        </p:spPr>
        <p:txBody>
          <a:bodyPr wrap="square" rtlCol="0">
            <a:spAutoFit/>
          </a:bodyPr>
          <a:lstStyle/>
          <a:p>
            <a:r>
              <a:rPr lang="de-DE" sz="700" dirty="0" smtClean="0"/>
              <a:t>17</a:t>
            </a:r>
          </a:p>
        </p:txBody>
      </p:sp>
      <p:sp>
        <p:nvSpPr>
          <p:cNvPr id="35" name="Textfeld 34"/>
          <p:cNvSpPr txBox="1"/>
          <p:nvPr/>
        </p:nvSpPr>
        <p:spPr>
          <a:xfrm>
            <a:off x="3592358" y="5728066"/>
            <a:ext cx="312478" cy="200055"/>
          </a:xfrm>
          <a:prstGeom prst="rect">
            <a:avLst/>
          </a:prstGeom>
          <a:noFill/>
        </p:spPr>
        <p:txBody>
          <a:bodyPr wrap="square" rtlCol="0">
            <a:spAutoFit/>
          </a:bodyPr>
          <a:lstStyle/>
          <a:p>
            <a:r>
              <a:rPr lang="de-DE" sz="700" dirty="0" smtClean="0"/>
              <a:t>18</a:t>
            </a:r>
          </a:p>
        </p:txBody>
      </p:sp>
    </p:spTree>
    <p:extLst>
      <p:ext uri="{BB962C8B-B14F-4D97-AF65-F5344CB8AC3E}">
        <p14:creationId xmlns:p14="http://schemas.microsoft.com/office/powerpoint/2010/main" val="300732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 Thema Green Logistics werden Logistikprozesse umweltverträglicher gestaltet, um das konzernweite CO</a:t>
            </a:r>
            <a:r>
              <a:rPr lang="de-DE" baseline="-25000" dirty="0"/>
              <a:t>2</a:t>
            </a:r>
            <a:r>
              <a:rPr lang="de-DE" dirty="0"/>
              <a:t>-Reduktionsziel zu erreichen</a:t>
            </a:r>
          </a:p>
        </p:txBody>
      </p:sp>
      <p:sp>
        <p:nvSpPr>
          <p:cNvPr id="4" name="Text Box 16"/>
          <p:cNvSpPr txBox="1">
            <a:spLocks noChangeArrowheads="1"/>
          </p:cNvSpPr>
          <p:nvPr/>
        </p:nvSpPr>
        <p:spPr bwMode="auto">
          <a:xfrm>
            <a:off x="414343" y="2204979"/>
            <a:ext cx="4225923" cy="4068761"/>
          </a:xfrm>
          <a:prstGeom prst="rect">
            <a:avLst/>
          </a:prstGeom>
          <a:noFill/>
          <a:ln w="9525" algn="ctr">
            <a:solidFill>
              <a:schemeClr val="accent1"/>
            </a:solidFill>
            <a:miter lim="800000"/>
            <a:headEnd/>
            <a:tailEnd/>
          </a:ln>
          <a:effectLst/>
          <a:extLst/>
        </p:spPr>
        <p:txBody>
          <a:bodyPr lIns="53994" tIns="53994" rIns="53994" bIns="53994"/>
          <a:lstStyle>
            <a:lvl1pPr marL="268288" indent="-268288">
              <a:defRPr sz="1400">
                <a:solidFill>
                  <a:schemeClr val="tx1"/>
                </a:solidFill>
                <a:latin typeface="Arial" charset="0"/>
              </a:defRPr>
            </a:lvl1pPr>
            <a:lvl2pPr marL="447675" indent="-177800">
              <a:defRPr sz="1400">
                <a:solidFill>
                  <a:schemeClr val="tx1"/>
                </a:solidFill>
                <a:latin typeface="Arial" charset="0"/>
              </a:defRPr>
            </a:lvl2pPr>
            <a:lvl3pPr marL="627063" indent="-1778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Font typeface="Webdings" pitchFamily="18" charset="2"/>
              <a:buChar char="4"/>
              <a:defRPr sz="1400">
                <a:solidFill>
                  <a:schemeClr val="tx1"/>
                </a:solidFill>
                <a:latin typeface="Arial" charset="0"/>
              </a:defRPr>
            </a:lvl6pPr>
            <a:lvl7pPr marL="2971800" indent="-228600" eaLnBrk="0" fontAlgn="base" hangingPunct="0">
              <a:spcBef>
                <a:spcPct val="50000"/>
              </a:spcBef>
              <a:spcAft>
                <a:spcPct val="0"/>
              </a:spcAft>
              <a:buFont typeface="Webdings" pitchFamily="18" charset="2"/>
              <a:buChar char="4"/>
              <a:defRPr sz="1400">
                <a:solidFill>
                  <a:schemeClr val="tx1"/>
                </a:solidFill>
                <a:latin typeface="Arial" charset="0"/>
              </a:defRPr>
            </a:lvl7pPr>
            <a:lvl8pPr marL="3429000" indent="-228600" eaLnBrk="0" fontAlgn="base" hangingPunct="0">
              <a:spcBef>
                <a:spcPct val="50000"/>
              </a:spcBef>
              <a:spcAft>
                <a:spcPct val="0"/>
              </a:spcAft>
              <a:buFont typeface="Webdings" pitchFamily="18" charset="2"/>
              <a:buChar char="4"/>
              <a:defRPr sz="1400">
                <a:solidFill>
                  <a:schemeClr val="tx1"/>
                </a:solidFill>
                <a:latin typeface="Arial" charset="0"/>
              </a:defRPr>
            </a:lvl8pPr>
            <a:lvl9pPr marL="3886200" indent="-228600" eaLnBrk="0" fontAlgn="base" hangingPunct="0">
              <a:spcBef>
                <a:spcPct val="50000"/>
              </a:spcBef>
              <a:spcAft>
                <a:spcPct val="0"/>
              </a:spcAft>
              <a:buFont typeface="Webdings" pitchFamily="18" charset="2"/>
              <a:buChar char="4"/>
              <a:defRPr sz="1400">
                <a:solidFill>
                  <a:schemeClr val="tx1"/>
                </a:solidFill>
                <a:latin typeface="Arial" charset="0"/>
              </a:defRPr>
            </a:lvl9pPr>
          </a:lstStyle>
          <a:p>
            <a:pPr marL="0" indent="0">
              <a:lnSpc>
                <a:spcPct val="110000"/>
              </a:lnSpc>
              <a:spcBef>
                <a:spcPts val="0"/>
              </a:spcBef>
              <a:spcAft>
                <a:spcPts val="540"/>
              </a:spcAft>
            </a:pPr>
            <a:endParaRPr lang="de-D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452" y="2345878"/>
            <a:ext cx="1278458" cy="74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p:cNvSpPr txBox="1">
            <a:spLocks noChangeArrowheads="1"/>
          </p:cNvSpPr>
          <p:nvPr/>
        </p:nvSpPr>
        <p:spPr bwMode="auto">
          <a:xfrm>
            <a:off x="5264154" y="2201199"/>
            <a:ext cx="4225923" cy="4068761"/>
          </a:xfrm>
          <a:prstGeom prst="rect">
            <a:avLst/>
          </a:prstGeom>
          <a:noFill/>
          <a:ln w="9525" algn="ctr">
            <a:solidFill>
              <a:schemeClr val="accent1"/>
            </a:solidFill>
            <a:miter lim="800000"/>
            <a:headEnd/>
            <a:tailEnd/>
          </a:ln>
          <a:effectLst/>
          <a:extLst/>
        </p:spPr>
        <p:txBody>
          <a:bodyPr lIns="53994" tIns="53994" rIns="53994" bIns="53994"/>
          <a:lstStyle>
            <a:lvl1pPr marL="268288" indent="-268288">
              <a:defRPr sz="1400">
                <a:solidFill>
                  <a:schemeClr val="tx1"/>
                </a:solidFill>
                <a:latin typeface="Arial" charset="0"/>
              </a:defRPr>
            </a:lvl1pPr>
            <a:lvl2pPr marL="447675" indent="-177800">
              <a:defRPr sz="1400">
                <a:solidFill>
                  <a:schemeClr val="tx1"/>
                </a:solidFill>
                <a:latin typeface="Arial" charset="0"/>
              </a:defRPr>
            </a:lvl2pPr>
            <a:lvl3pPr marL="627063" indent="-1778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Font typeface="Webdings" pitchFamily="18" charset="2"/>
              <a:buChar char="4"/>
              <a:defRPr sz="1400">
                <a:solidFill>
                  <a:schemeClr val="tx1"/>
                </a:solidFill>
                <a:latin typeface="Arial" charset="0"/>
              </a:defRPr>
            </a:lvl6pPr>
            <a:lvl7pPr marL="2971800" indent="-228600" eaLnBrk="0" fontAlgn="base" hangingPunct="0">
              <a:spcBef>
                <a:spcPct val="50000"/>
              </a:spcBef>
              <a:spcAft>
                <a:spcPct val="0"/>
              </a:spcAft>
              <a:buFont typeface="Webdings" pitchFamily="18" charset="2"/>
              <a:buChar char="4"/>
              <a:defRPr sz="1400">
                <a:solidFill>
                  <a:schemeClr val="tx1"/>
                </a:solidFill>
                <a:latin typeface="Arial" charset="0"/>
              </a:defRPr>
            </a:lvl7pPr>
            <a:lvl8pPr marL="3429000" indent="-228600" eaLnBrk="0" fontAlgn="base" hangingPunct="0">
              <a:spcBef>
                <a:spcPct val="50000"/>
              </a:spcBef>
              <a:spcAft>
                <a:spcPct val="0"/>
              </a:spcAft>
              <a:buFont typeface="Webdings" pitchFamily="18" charset="2"/>
              <a:buChar char="4"/>
              <a:defRPr sz="1400">
                <a:solidFill>
                  <a:schemeClr val="tx1"/>
                </a:solidFill>
                <a:latin typeface="Arial" charset="0"/>
              </a:defRPr>
            </a:lvl8pPr>
            <a:lvl9pPr marL="3886200" indent="-228600" eaLnBrk="0" fontAlgn="base" hangingPunct="0">
              <a:spcBef>
                <a:spcPct val="50000"/>
              </a:spcBef>
              <a:spcAft>
                <a:spcPct val="0"/>
              </a:spcAft>
              <a:buFont typeface="Webdings" pitchFamily="18" charset="2"/>
              <a:buChar char="4"/>
              <a:defRPr sz="1400">
                <a:solidFill>
                  <a:schemeClr val="tx1"/>
                </a:solidFill>
                <a:latin typeface="Arial" charset="0"/>
              </a:defRPr>
            </a:lvl9pPr>
          </a:lstStyle>
          <a:p>
            <a:pPr marL="0" indent="0">
              <a:lnSpc>
                <a:spcPct val="110000"/>
              </a:lnSpc>
              <a:spcBef>
                <a:spcPts val="0"/>
              </a:spcBef>
              <a:spcAft>
                <a:spcPts val="540"/>
              </a:spcAft>
            </a:pPr>
            <a:endParaRPr lang="de-DE" dirty="0"/>
          </a:p>
        </p:txBody>
      </p:sp>
      <p:sp>
        <p:nvSpPr>
          <p:cNvPr id="7" name="Rectangle 9"/>
          <p:cNvSpPr>
            <a:spLocks noChangeArrowheads="1"/>
          </p:cNvSpPr>
          <p:nvPr/>
        </p:nvSpPr>
        <p:spPr bwMode="auto">
          <a:xfrm>
            <a:off x="417516" y="1661450"/>
            <a:ext cx="4225923" cy="468311"/>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p>
            <a:pPr algn="ctr">
              <a:spcBef>
                <a:spcPts val="0"/>
              </a:spcBef>
            </a:pPr>
            <a:r>
              <a:rPr lang="de-DE" sz="1600" b="1">
                <a:solidFill>
                  <a:schemeClr val="bg1"/>
                </a:solidFill>
              </a:rPr>
              <a:t>Umwelteffiziente Prozesse</a:t>
            </a:r>
            <a:endParaRPr lang="de-DE" sz="1600" b="1" dirty="0">
              <a:solidFill>
                <a:schemeClr val="bg1"/>
              </a:solidFill>
            </a:endParaRPr>
          </a:p>
        </p:txBody>
      </p:sp>
      <p:sp>
        <p:nvSpPr>
          <p:cNvPr id="8" name="Rectangle 15"/>
          <p:cNvSpPr>
            <a:spLocks noChangeArrowheads="1"/>
          </p:cNvSpPr>
          <p:nvPr/>
        </p:nvSpPr>
        <p:spPr bwMode="auto">
          <a:xfrm>
            <a:off x="5264154" y="1661450"/>
            <a:ext cx="4225923" cy="468311"/>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p>
            <a:pPr algn="ctr">
              <a:spcBef>
                <a:spcPct val="0"/>
              </a:spcBef>
              <a:buFontTx/>
              <a:buNone/>
            </a:pPr>
            <a:r>
              <a:rPr lang="de-DE" sz="1600" b="1" dirty="0">
                <a:solidFill>
                  <a:schemeClr val="bg1"/>
                </a:solidFill>
              </a:rPr>
              <a:t>Reduktionsziel bis 2018</a:t>
            </a:r>
          </a:p>
        </p:txBody>
      </p:sp>
      <p:sp>
        <p:nvSpPr>
          <p:cNvPr id="9" name="AutoShape 19"/>
          <p:cNvSpPr>
            <a:spLocks noChangeAspect="1" noChangeArrowheads="1"/>
          </p:cNvSpPr>
          <p:nvPr/>
        </p:nvSpPr>
        <p:spPr bwMode="auto">
          <a:xfrm rot="5400000">
            <a:off x="2919415" y="4053809"/>
            <a:ext cx="4068761" cy="363538"/>
          </a:xfrm>
          <a:prstGeom prst="triangle">
            <a:avLst>
              <a:gd name="adj" fmla="val 50000"/>
            </a:avLst>
          </a:prstGeom>
          <a:solidFill>
            <a:schemeClr val="bg1">
              <a:lumMod val="65000"/>
            </a:schemeClr>
          </a:solidFill>
          <a:ln w="9525">
            <a:noFill/>
            <a:miter lim="800000"/>
            <a:headEnd/>
            <a:tailEnd/>
          </a:ln>
          <a:effectLst/>
          <a:extLst/>
        </p:spPr>
        <p:txBody>
          <a:bodyPr lIns="91429" tIns="45714" rIns="91429" bIns="45714" anchor="ctr"/>
          <a:lstStyle/>
          <a:p>
            <a:pPr algn="ctr"/>
            <a:endParaRPr lang="de-DE" sz="1400" b="1">
              <a:solidFill>
                <a:schemeClr val="bg1"/>
              </a:solidFill>
            </a:endParaRPr>
          </a:p>
        </p:txBody>
      </p:sp>
      <p:sp>
        <p:nvSpPr>
          <p:cNvPr id="10" name="Rechtwinkliges Dreieck 9"/>
          <p:cNvSpPr/>
          <p:nvPr/>
        </p:nvSpPr>
        <p:spPr>
          <a:xfrm>
            <a:off x="5908822" y="3145387"/>
            <a:ext cx="2850025" cy="1368152"/>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de-DE"/>
          </a:p>
        </p:txBody>
      </p:sp>
      <p:sp>
        <p:nvSpPr>
          <p:cNvPr id="11" name="Textfeld 10"/>
          <p:cNvSpPr txBox="1"/>
          <p:nvPr/>
        </p:nvSpPr>
        <p:spPr>
          <a:xfrm>
            <a:off x="8396142" y="5355743"/>
            <a:ext cx="697605" cy="369320"/>
          </a:xfrm>
          <a:prstGeom prst="rect">
            <a:avLst/>
          </a:prstGeom>
          <a:noFill/>
        </p:spPr>
        <p:txBody>
          <a:bodyPr wrap="none" lIns="91429" tIns="45714" rIns="91429" bIns="45714" rtlCol="0">
            <a:spAutoFit/>
          </a:bodyPr>
          <a:lstStyle/>
          <a:p>
            <a:r>
              <a:rPr lang="de-DE" sz="1800" dirty="0">
                <a:latin typeface="Arial" pitchFamily="34" charset="0"/>
                <a:cs typeface="Arial" pitchFamily="34" charset="0"/>
              </a:rPr>
              <a:t>2018</a:t>
            </a:r>
          </a:p>
        </p:txBody>
      </p:sp>
      <p:sp>
        <p:nvSpPr>
          <p:cNvPr id="12" name="Textfeld 11"/>
          <p:cNvSpPr txBox="1"/>
          <p:nvPr/>
        </p:nvSpPr>
        <p:spPr>
          <a:xfrm>
            <a:off x="7295519" y="3029602"/>
            <a:ext cx="1449414" cy="430875"/>
          </a:xfrm>
          <a:prstGeom prst="rect">
            <a:avLst/>
          </a:prstGeom>
          <a:noFill/>
        </p:spPr>
        <p:txBody>
          <a:bodyPr wrap="none" lIns="91429" tIns="45714" rIns="91429" bIns="45714" rtlCol="0">
            <a:spAutoFit/>
          </a:bodyPr>
          <a:lstStyle/>
          <a:p>
            <a:r>
              <a:rPr lang="de-DE" sz="2200" b="1" dirty="0">
                <a:latin typeface="Arial" pitchFamily="34" charset="0"/>
                <a:cs typeface="Arial" pitchFamily="34" charset="0"/>
              </a:rPr>
              <a:t>-25% CO</a:t>
            </a:r>
            <a:r>
              <a:rPr lang="de-DE" sz="2200" b="1" baseline="-25000" dirty="0">
                <a:latin typeface="Arial" pitchFamily="34" charset="0"/>
                <a:cs typeface="Arial" pitchFamily="34" charset="0"/>
              </a:rPr>
              <a:t>2</a:t>
            </a:r>
            <a:endParaRPr lang="de-DE" sz="2200" b="1" dirty="0">
              <a:latin typeface="Arial" pitchFamily="34" charset="0"/>
              <a:cs typeface="Arial" pitchFamily="34" charset="0"/>
            </a:endParaRPr>
          </a:p>
        </p:txBody>
      </p:sp>
      <p:sp>
        <p:nvSpPr>
          <p:cNvPr id="13" name="Rechteck 12"/>
          <p:cNvSpPr/>
          <p:nvPr/>
        </p:nvSpPr>
        <p:spPr>
          <a:xfrm>
            <a:off x="5908826" y="4499657"/>
            <a:ext cx="2850023" cy="7639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de-DE"/>
          </a:p>
        </p:txBody>
      </p:sp>
      <p:cxnSp>
        <p:nvCxnSpPr>
          <p:cNvPr id="14" name="Gerade Verbindung mit Pfeil 13"/>
          <p:cNvCxnSpPr/>
          <p:nvPr/>
        </p:nvCxnSpPr>
        <p:spPr>
          <a:xfrm>
            <a:off x="5834293" y="5270852"/>
            <a:ext cx="309634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5887632" y="2896630"/>
            <a:ext cx="0" cy="2465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5308541" y="2508329"/>
            <a:ext cx="1377278" cy="369320"/>
          </a:xfrm>
          <a:prstGeom prst="rect">
            <a:avLst/>
          </a:prstGeom>
          <a:noFill/>
        </p:spPr>
        <p:txBody>
          <a:bodyPr wrap="none" lIns="91429" tIns="45714" rIns="91429" bIns="45714" rtlCol="0">
            <a:spAutoFit/>
          </a:bodyPr>
          <a:lstStyle/>
          <a:p>
            <a:r>
              <a:rPr lang="de-DE" sz="1800" dirty="0">
                <a:latin typeface="Arial" pitchFamily="34" charset="0"/>
                <a:cs typeface="Arial" pitchFamily="34" charset="0"/>
              </a:rPr>
              <a:t>Emissionen</a:t>
            </a:r>
          </a:p>
        </p:txBody>
      </p:sp>
      <p:sp>
        <p:nvSpPr>
          <p:cNvPr id="17" name="Pfeil nach rechts 16"/>
          <p:cNvSpPr/>
          <p:nvPr/>
        </p:nvSpPr>
        <p:spPr>
          <a:xfrm rot="1563756">
            <a:off x="6477961" y="3484421"/>
            <a:ext cx="2007427" cy="363939"/>
          </a:xfrm>
          <a:prstGeom prst="rightArrow">
            <a:avLst/>
          </a:prstGeom>
          <a:gradFill flip="none" rotWithShape="1">
            <a:gsLst>
              <a:gs pos="0">
                <a:srgbClr val="92D050"/>
              </a:gs>
              <a:gs pos="44000">
                <a:srgbClr val="92D050"/>
              </a:gs>
              <a:gs pos="76000">
                <a:srgbClr val="548222"/>
              </a:gs>
            </a:gsLst>
            <a:lin ang="0" scaled="1"/>
            <a:tileRect/>
          </a:gradFill>
          <a:ln w="0">
            <a:no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lIns="91429" tIns="45714" rIns="91429" bIns="45714"/>
          <a:lstStyle/>
          <a:p>
            <a:endParaRPr lang="de-DE" sz="1800">
              <a:cs typeface="Arial" charset="0"/>
            </a:endParaRPr>
          </a:p>
        </p:txBody>
      </p:sp>
      <p:pic>
        <p:nvPicPr>
          <p:cNvPr id="18" name="Picture 30" descr="Konstruktiv_Verpackunge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7509" y="5076386"/>
            <a:ext cx="1370015" cy="82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feld 19"/>
          <p:cNvSpPr txBox="1"/>
          <p:nvPr/>
        </p:nvSpPr>
        <p:spPr>
          <a:xfrm>
            <a:off x="2050934" y="3066659"/>
            <a:ext cx="1163501" cy="369320"/>
          </a:xfrm>
          <a:prstGeom prst="rect">
            <a:avLst/>
          </a:prstGeom>
          <a:noFill/>
        </p:spPr>
        <p:txBody>
          <a:bodyPr wrap="none" lIns="91429" tIns="45714" rIns="91429" bIns="45714" rtlCol="0">
            <a:spAutoFit/>
          </a:bodyPr>
          <a:lstStyle/>
          <a:p>
            <a:r>
              <a:rPr lang="de-DE" sz="1800" dirty="0">
                <a:latin typeface="Arial" pitchFamily="34" charset="0"/>
                <a:cs typeface="Arial" pitchFamily="34" charset="0"/>
              </a:rPr>
              <a:t>Transport</a:t>
            </a:r>
          </a:p>
        </p:txBody>
      </p:sp>
      <p:sp>
        <p:nvSpPr>
          <p:cNvPr id="21" name="Textfeld 20"/>
          <p:cNvSpPr txBox="1"/>
          <p:nvPr/>
        </p:nvSpPr>
        <p:spPr>
          <a:xfrm>
            <a:off x="511305" y="5844135"/>
            <a:ext cx="1402991" cy="369320"/>
          </a:xfrm>
          <a:prstGeom prst="rect">
            <a:avLst/>
          </a:prstGeom>
          <a:noFill/>
        </p:spPr>
        <p:txBody>
          <a:bodyPr wrap="none" lIns="91429" tIns="45714" rIns="91429" bIns="45714" rtlCol="0">
            <a:spAutoFit/>
          </a:bodyPr>
          <a:lstStyle/>
          <a:p>
            <a:r>
              <a:rPr lang="de-DE" sz="1800" dirty="0">
                <a:latin typeface="Arial" pitchFamily="34" charset="0"/>
                <a:cs typeface="Arial" pitchFamily="34" charset="0"/>
              </a:rPr>
              <a:t>Verpackung</a:t>
            </a:r>
          </a:p>
        </p:txBody>
      </p:sp>
      <p:sp>
        <p:nvSpPr>
          <p:cNvPr id="22" name="Textfeld 21"/>
          <p:cNvSpPr txBox="1"/>
          <p:nvPr/>
        </p:nvSpPr>
        <p:spPr>
          <a:xfrm>
            <a:off x="3223679" y="5856247"/>
            <a:ext cx="1300334" cy="369320"/>
          </a:xfrm>
          <a:prstGeom prst="rect">
            <a:avLst/>
          </a:prstGeom>
          <a:noFill/>
        </p:spPr>
        <p:txBody>
          <a:bodyPr wrap="none" lIns="91429" tIns="45714" rIns="91429" bIns="45714" rtlCol="0">
            <a:spAutoFit/>
          </a:bodyPr>
          <a:lstStyle/>
          <a:p>
            <a:r>
              <a:rPr lang="de-DE" sz="1800" dirty="0">
                <a:latin typeface="Arial" pitchFamily="34" charset="0"/>
                <a:cs typeface="Arial" pitchFamily="34" charset="0"/>
              </a:rPr>
              <a:t>Immobilien</a:t>
            </a:r>
          </a:p>
        </p:txBody>
      </p:sp>
      <p:pic>
        <p:nvPicPr>
          <p:cNvPr id="25"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99" y="3370769"/>
            <a:ext cx="3657601" cy="163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feld 25"/>
          <p:cNvSpPr txBox="1"/>
          <p:nvPr/>
        </p:nvSpPr>
        <p:spPr>
          <a:xfrm>
            <a:off x="5648378" y="5355743"/>
            <a:ext cx="697605" cy="369320"/>
          </a:xfrm>
          <a:prstGeom prst="rect">
            <a:avLst/>
          </a:prstGeom>
          <a:noFill/>
        </p:spPr>
        <p:txBody>
          <a:bodyPr wrap="none" lIns="91429" tIns="45714" rIns="91429" bIns="45714" rtlCol="0">
            <a:spAutoFit/>
          </a:bodyPr>
          <a:lstStyle/>
          <a:p>
            <a:r>
              <a:rPr lang="de-DE" sz="1800">
                <a:latin typeface="Arial" pitchFamily="34" charset="0"/>
                <a:cs typeface="Arial" pitchFamily="34" charset="0"/>
              </a:rPr>
              <a:t>2010</a:t>
            </a:r>
            <a:endParaRPr lang="de-DE" sz="1800" dirty="0">
              <a:latin typeface="Arial" pitchFamily="34" charset="0"/>
              <a:cs typeface="Arial" pitchFamily="34" charset="0"/>
            </a:endParaRPr>
          </a:p>
        </p:txBody>
      </p:sp>
      <p:sp>
        <p:nvSpPr>
          <p:cNvPr id="27" name="Textfeld 26"/>
          <p:cNvSpPr txBox="1"/>
          <p:nvPr/>
        </p:nvSpPr>
        <p:spPr>
          <a:xfrm>
            <a:off x="5745217" y="4881613"/>
            <a:ext cx="276015" cy="292376"/>
          </a:xfrm>
          <a:prstGeom prst="rect">
            <a:avLst/>
          </a:prstGeom>
          <a:noFill/>
        </p:spPr>
        <p:txBody>
          <a:bodyPr wrap="none" lIns="91429" tIns="45714" rIns="91429" bIns="45714" rtlCol="0">
            <a:spAutoFit/>
          </a:bodyPr>
          <a:lstStyle/>
          <a:p>
            <a:r>
              <a:rPr lang="de-DE" smtClean="0"/>
              <a:t>≈</a:t>
            </a:r>
            <a:endParaRPr lang="de-DE"/>
          </a:p>
        </p:txBody>
      </p:sp>
      <p:sp>
        <p:nvSpPr>
          <p:cNvPr id="28" name="Textfeld 27"/>
          <p:cNvSpPr txBox="1"/>
          <p:nvPr/>
        </p:nvSpPr>
        <p:spPr>
          <a:xfrm>
            <a:off x="8606935" y="4881613"/>
            <a:ext cx="276015" cy="292376"/>
          </a:xfrm>
          <a:prstGeom prst="rect">
            <a:avLst/>
          </a:prstGeom>
          <a:noFill/>
        </p:spPr>
        <p:txBody>
          <a:bodyPr wrap="none" lIns="91429" tIns="45714" rIns="91429" bIns="45714" rtlCol="0">
            <a:spAutoFit/>
          </a:bodyPr>
          <a:lstStyle/>
          <a:p>
            <a:r>
              <a:rPr lang="de-DE" smtClean="0"/>
              <a:t>≈</a:t>
            </a:r>
            <a:endParaRPr lang="de-DE"/>
          </a:p>
        </p:txBody>
      </p:sp>
      <p:pic>
        <p:nvPicPr>
          <p:cNvPr id="4098" name="Picture 2" descr="Güterverkehr per Binnenschiff geschrumpft"/>
          <p:cNvPicPr>
            <a:picLocks noChangeAspect="1" noChangeArrowheads="1"/>
          </p:cNvPicPr>
          <p:nvPr/>
        </p:nvPicPr>
        <p:blipFill rotWithShape="1">
          <a:blip r:embed="rId5">
            <a:extLst>
              <a:ext uri="{28A0092B-C50C-407E-A947-70E740481C1C}">
                <a14:useLocalDpi xmlns:a14="http://schemas.microsoft.com/office/drawing/2010/main" val="0"/>
              </a:ext>
            </a:extLst>
          </a:blip>
          <a:srcRect l="6963" t="9815" r="5203"/>
          <a:stretch/>
        </p:blipFill>
        <p:spPr bwMode="auto">
          <a:xfrm>
            <a:off x="2073910" y="2331022"/>
            <a:ext cx="1115094" cy="76481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9004" y="2325956"/>
            <a:ext cx="1196296" cy="76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http://www.leipzig.de/imperia/md/images/80_wirtschaftsfoerderung/02_news/airport-leipzig-halle_photovoltaikanlage-auf-dach_fahrzeug-undgeraetetechnikkomplex_604.jpg"/>
          <p:cNvPicPr>
            <a:picLocks noChangeAspect="1" noChangeArrowheads="1"/>
          </p:cNvPicPr>
          <p:nvPr/>
        </p:nvPicPr>
        <p:blipFill rotWithShape="1">
          <a:blip r:embed="rId7">
            <a:extLst>
              <a:ext uri="{28A0092B-C50C-407E-A947-70E740481C1C}">
                <a14:useLocalDpi xmlns:a14="http://schemas.microsoft.com/office/drawing/2010/main" val="0"/>
              </a:ext>
            </a:extLst>
          </a:blip>
          <a:srcRect l="57632" t="29560" r="1"/>
          <a:stretch/>
        </p:blipFill>
        <p:spPr bwMode="auto">
          <a:xfrm>
            <a:off x="3239853" y="5207126"/>
            <a:ext cx="1267986" cy="670146"/>
          </a:xfrm>
          <a:prstGeom prst="rect">
            <a:avLst/>
          </a:prstGeom>
          <a:noFill/>
          <a:extLst>
            <a:ext uri="{909E8E84-426E-40DD-AFC4-6F175D3DCCD1}">
              <a14:hiddenFill xmlns:a14="http://schemas.microsoft.com/office/drawing/2010/main">
                <a:solidFill>
                  <a:srgbClr val="FFFFFF"/>
                </a:solidFill>
              </a14:hiddenFill>
            </a:ext>
          </a:extLst>
        </p:spPr>
      </p:pic>
      <p:sp>
        <p:nvSpPr>
          <p:cNvPr id="35" name="Textfeld 34"/>
          <p:cNvSpPr txBox="1"/>
          <p:nvPr/>
        </p:nvSpPr>
        <p:spPr>
          <a:xfrm>
            <a:off x="3048390" y="3025232"/>
            <a:ext cx="312478" cy="200055"/>
          </a:xfrm>
          <a:prstGeom prst="rect">
            <a:avLst/>
          </a:prstGeom>
          <a:noFill/>
        </p:spPr>
        <p:txBody>
          <a:bodyPr wrap="square" rtlCol="0">
            <a:spAutoFit/>
          </a:bodyPr>
          <a:lstStyle/>
          <a:p>
            <a:r>
              <a:rPr lang="de-DE" sz="700" dirty="0" smtClean="0"/>
              <a:t>19</a:t>
            </a:r>
          </a:p>
        </p:txBody>
      </p:sp>
      <p:sp>
        <p:nvSpPr>
          <p:cNvPr id="36" name="Textfeld 35"/>
          <p:cNvSpPr txBox="1"/>
          <p:nvPr/>
        </p:nvSpPr>
        <p:spPr>
          <a:xfrm>
            <a:off x="4261495" y="3030860"/>
            <a:ext cx="312478" cy="200055"/>
          </a:xfrm>
          <a:prstGeom prst="rect">
            <a:avLst/>
          </a:prstGeom>
          <a:noFill/>
        </p:spPr>
        <p:txBody>
          <a:bodyPr wrap="square" rtlCol="0">
            <a:spAutoFit/>
          </a:bodyPr>
          <a:lstStyle/>
          <a:p>
            <a:r>
              <a:rPr lang="de-DE" sz="700" dirty="0" smtClean="0"/>
              <a:t>20</a:t>
            </a:r>
          </a:p>
        </p:txBody>
      </p:sp>
      <p:sp>
        <p:nvSpPr>
          <p:cNvPr id="37" name="Textfeld 36"/>
          <p:cNvSpPr txBox="1"/>
          <p:nvPr/>
        </p:nvSpPr>
        <p:spPr>
          <a:xfrm>
            <a:off x="4428867" y="5758194"/>
            <a:ext cx="312478" cy="200055"/>
          </a:xfrm>
          <a:prstGeom prst="rect">
            <a:avLst/>
          </a:prstGeom>
          <a:noFill/>
        </p:spPr>
        <p:txBody>
          <a:bodyPr wrap="square" rtlCol="0">
            <a:spAutoFit/>
          </a:bodyPr>
          <a:lstStyle/>
          <a:p>
            <a:r>
              <a:rPr lang="de-DE" sz="700" dirty="0" smtClean="0"/>
              <a:t>21</a:t>
            </a:r>
          </a:p>
        </p:txBody>
      </p:sp>
      <p:sp>
        <p:nvSpPr>
          <p:cNvPr id="39" name="Textfeld 38"/>
          <p:cNvSpPr txBox="1"/>
          <p:nvPr/>
        </p:nvSpPr>
        <p:spPr>
          <a:xfrm>
            <a:off x="1570949" y="5720138"/>
            <a:ext cx="312478" cy="200055"/>
          </a:xfrm>
          <a:prstGeom prst="rect">
            <a:avLst/>
          </a:prstGeom>
          <a:noFill/>
        </p:spPr>
        <p:txBody>
          <a:bodyPr wrap="square" rtlCol="0">
            <a:spAutoFit/>
          </a:bodyPr>
          <a:lstStyle/>
          <a:p>
            <a:r>
              <a:rPr lang="de-DE" sz="700" dirty="0" smtClean="0"/>
              <a:t>22</a:t>
            </a:r>
          </a:p>
        </p:txBody>
      </p:sp>
    </p:spTree>
    <p:extLst>
      <p:ext uri="{BB962C8B-B14F-4D97-AF65-F5344CB8AC3E}">
        <p14:creationId xmlns:p14="http://schemas.microsoft.com/office/powerpoint/2010/main" val="2065118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
          <p:cNvSpPr>
            <a:spLocks noChangeArrowheads="1"/>
          </p:cNvSpPr>
          <p:nvPr/>
        </p:nvSpPr>
        <p:spPr bwMode="auto">
          <a:xfrm flipV="1">
            <a:off x="2146300" y="5205413"/>
            <a:ext cx="5638800" cy="228600"/>
          </a:xfrm>
          <a:prstGeom prst="triangle">
            <a:avLst>
              <a:gd name="adj" fmla="val 50000"/>
            </a:avLst>
          </a:prstGeom>
          <a:solidFill>
            <a:srgbClr val="808080"/>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 name="Rectangle 4"/>
          <p:cNvSpPr>
            <a:spLocks noChangeArrowheads="1"/>
          </p:cNvSpPr>
          <p:nvPr/>
        </p:nvSpPr>
        <p:spPr bwMode="auto">
          <a:xfrm>
            <a:off x="457200" y="1628800"/>
            <a:ext cx="2667000" cy="463550"/>
          </a:xfrm>
          <a:prstGeom prst="rect">
            <a:avLst/>
          </a:prstGeom>
          <a:solidFill>
            <a:schemeClr val="tx2"/>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marL="12700" indent="-12700" algn="ctr" eaLnBrk="0" hangingPunct="0">
              <a:buFont typeface="Webdings" pitchFamily="18" charset="2"/>
              <a:buNone/>
            </a:pPr>
            <a:r>
              <a:rPr lang="de-DE" sz="1400" b="1" dirty="0" smtClean="0">
                <a:solidFill>
                  <a:schemeClr val="bg1"/>
                </a:solidFill>
              </a:rPr>
              <a:t>Ökologisch</a:t>
            </a:r>
            <a:endParaRPr lang="de-DE" sz="1400" b="1" dirty="0">
              <a:solidFill>
                <a:schemeClr val="bg1"/>
              </a:solidFill>
            </a:endParaRPr>
          </a:p>
        </p:txBody>
      </p:sp>
      <p:sp>
        <p:nvSpPr>
          <p:cNvPr id="17" name="Rectangle 5"/>
          <p:cNvSpPr>
            <a:spLocks noChangeArrowheads="1"/>
          </p:cNvSpPr>
          <p:nvPr/>
        </p:nvSpPr>
        <p:spPr bwMode="auto">
          <a:xfrm>
            <a:off x="3619500" y="1628800"/>
            <a:ext cx="2667000" cy="463550"/>
          </a:xfrm>
          <a:prstGeom prst="rect">
            <a:avLst/>
          </a:prstGeom>
          <a:solidFill>
            <a:schemeClr val="tx2"/>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marL="12700" indent="-12700" algn="ctr" eaLnBrk="0" hangingPunct="0">
              <a:buFont typeface="Webdings" pitchFamily="18" charset="2"/>
              <a:buNone/>
            </a:pPr>
            <a:r>
              <a:rPr lang="de-DE" sz="1400" b="1" dirty="0" smtClean="0">
                <a:solidFill>
                  <a:schemeClr val="bg1"/>
                </a:solidFill>
              </a:rPr>
              <a:t>Monetär</a:t>
            </a:r>
            <a:endParaRPr lang="de-DE" sz="1400" b="1" dirty="0">
              <a:solidFill>
                <a:schemeClr val="bg1"/>
              </a:solidFill>
            </a:endParaRPr>
          </a:p>
        </p:txBody>
      </p:sp>
      <p:sp>
        <p:nvSpPr>
          <p:cNvPr id="18" name="Rectangle 6"/>
          <p:cNvSpPr>
            <a:spLocks noChangeArrowheads="1"/>
          </p:cNvSpPr>
          <p:nvPr/>
        </p:nvSpPr>
        <p:spPr bwMode="auto">
          <a:xfrm>
            <a:off x="6781800" y="1628800"/>
            <a:ext cx="2667000" cy="463550"/>
          </a:xfrm>
          <a:prstGeom prst="rect">
            <a:avLst/>
          </a:prstGeom>
          <a:solidFill>
            <a:schemeClr val="tx2"/>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marL="12700" indent="-12700" algn="ctr" eaLnBrk="0" hangingPunct="0">
              <a:buFont typeface="Webdings" pitchFamily="18" charset="2"/>
              <a:buNone/>
            </a:pPr>
            <a:r>
              <a:rPr lang="de-DE" sz="1400" b="1" dirty="0" smtClean="0">
                <a:solidFill>
                  <a:schemeClr val="bg1"/>
                </a:solidFill>
              </a:rPr>
              <a:t>Umsetzungszeitraum</a:t>
            </a:r>
            <a:endParaRPr lang="de-DE" sz="1400" b="1" dirty="0">
              <a:solidFill>
                <a:schemeClr val="bg1"/>
              </a:solidFill>
            </a:endParaRPr>
          </a:p>
        </p:txBody>
      </p:sp>
      <p:sp>
        <p:nvSpPr>
          <p:cNvPr id="19" name="Rectangle 7"/>
          <p:cNvSpPr>
            <a:spLocks noChangeArrowheads="1"/>
          </p:cNvSpPr>
          <p:nvPr/>
        </p:nvSpPr>
        <p:spPr bwMode="auto">
          <a:xfrm>
            <a:off x="469900" y="2308373"/>
            <a:ext cx="2662238" cy="2369493"/>
          </a:xfrm>
          <a:prstGeom prst="rect">
            <a:avLst/>
          </a:prstGeom>
          <a:solidFill>
            <a:srgbClr val="FF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Font typeface="Webdings" pitchFamily="18" charset="2"/>
              <a:buChar char="4"/>
            </a:pPr>
            <a:r>
              <a:rPr lang="de-DE" sz="1400" b="1" dirty="0" smtClean="0"/>
              <a:t>Absolut</a:t>
            </a:r>
          </a:p>
          <a:p>
            <a:pPr eaLnBrk="0" hangingPunct="0">
              <a:buFont typeface="Webdings" pitchFamily="18" charset="2"/>
              <a:buChar char="4"/>
            </a:pPr>
            <a:r>
              <a:rPr lang="de-DE" sz="1400" b="1" dirty="0" smtClean="0"/>
              <a:t>Relativ</a:t>
            </a:r>
            <a:endParaRPr lang="de-DE" sz="1400" b="1" dirty="0"/>
          </a:p>
        </p:txBody>
      </p:sp>
      <p:sp>
        <p:nvSpPr>
          <p:cNvPr id="20" name="Rectangle 8"/>
          <p:cNvSpPr>
            <a:spLocks noChangeArrowheads="1"/>
          </p:cNvSpPr>
          <p:nvPr/>
        </p:nvSpPr>
        <p:spPr bwMode="auto">
          <a:xfrm>
            <a:off x="3633788" y="2308373"/>
            <a:ext cx="2662237" cy="2369494"/>
          </a:xfrm>
          <a:prstGeom prst="rect">
            <a:avLst/>
          </a:prstGeom>
          <a:solidFill>
            <a:srgbClr val="FF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Font typeface="Webdings" pitchFamily="18" charset="2"/>
              <a:buChar char="4"/>
            </a:pPr>
            <a:r>
              <a:rPr lang="de-DE" sz="1400" b="1" dirty="0" smtClean="0"/>
              <a:t>Investition</a:t>
            </a:r>
          </a:p>
          <a:p>
            <a:pPr eaLnBrk="0" hangingPunct="0">
              <a:buFont typeface="Webdings" pitchFamily="18" charset="2"/>
              <a:buChar char="4"/>
            </a:pPr>
            <a:r>
              <a:rPr lang="de-DE" sz="1400" b="1" dirty="0" smtClean="0"/>
              <a:t>Wirtschaftlichkeit</a:t>
            </a:r>
          </a:p>
        </p:txBody>
      </p:sp>
      <p:sp>
        <p:nvSpPr>
          <p:cNvPr id="21" name="Rectangle 9"/>
          <p:cNvSpPr>
            <a:spLocks noChangeArrowheads="1"/>
          </p:cNvSpPr>
          <p:nvPr/>
        </p:nvSpPr>
        <p:spPr bwMode="auto">
          <a:xfrm>
            <a:off x="6786563" y="2308373"/>
            <a:ext cx="2662237" cy="2369494"/>
          </a:xfrm>
          <a:prstGeom prst="rect">
            <a:avLst/>
          </a:prstGeom>
          <a:solidFill>
            <a:srgbClr val="FF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buFont typeface="Webdings" pitchFamily="18" charset="2"/>
              <a:buChar char="4"/>
            </a:pPr>
            <a:r>
              <a:rPr lang="de-DE" sz="1400" b="1" dirty="0" smtClean="0"/>
              <a:t>Dringlichkeit</a:t>
            </a:r>
          </a:p>
          <a:p>
            <a:pPr eaLnBrk="0" hangingPunct="0">
              <a:buFont typeface="Webdings" pitchFamily="18" charset="2"/>
              <a:buChar char="4"/>
            </a:pPr>
            <a:r>
              <a:rPr lang="de-DE" sz="1400" b="1" dirty="0" smtClean="0"/>
              <a:t>Wirkungszeitpunkt</a:t>
            </a:r>
            <a:endParaRPr lang="de-DE" sz="1400" b="1" dirty="0"/>
          </a:p>
        </p:txBody>
      </p:sp>
      <p:sp>
        <p:nvSpPr>
          <p:cNvPr id="22" name="Rectangle 10"/>
          <p:cNvSpPr>
            <a:spLocks noChangeArrowheads="1"/>
          </p:cNvSpPr>
          <p:nvPr/>
        </p:nvSpPr>
        <p:spPr bwMode="auto">
          <a:xfrm>
            <a:off x="444500" y="5535613"/>
            <a:ext cx="9004300" cy="603250"/>
          </a:xfrm>
          <a:prstGeom prst="rect">
            <a:avLst/>
          </a:prstGeom>
          <a:solidFill>
            <a:srgbClr val="808080"/>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723900" algn="ctr" eaLnBrk="0" hangingPunct="0"/>
            <a:r>
              <a:rPr lang="de-DE" sz="1800" b="1" dirty="0" smtClean="0"/>
              <a:t>Transparenz der Maßnahmen</a:t>
            </a:r>
            <a:endParaRPr lang="de-DE" sz="1800" b="1" dirty="0"/>
          </a:p>
        </p:txBody>
      </p:sp>
      <p:sp>
        <p:nvSpPr>
          <p:cNvPr id="2" name="Titel 1"/>
          <p:cNvSpPr>
            <a:spLocks noGrp="1"/>
          </p:cNvSpPr>
          <p:nvPr>
            <p:ph type="title"/>
          </p:nvPr>
        </p:nvSpPr>
        <p:spPr/>
        <p:txBody>
          <a:bodyPr/>
          <a:lstStyle/>
          <a:p>
            <a:r>
              <a:rPr lang="de-DE" dirty="0" smtClean="0"/>
              <a:t>Zukünftig ist das quantifizierte Bewerten grüner Maßnahmen im Fokus</a:t>
            </a:r>
            <a:endParaRPr lang="de-DE" dirty="0"/>
          </a:p>
        </p:txBody>
      </p:sp>
      <p:sp>
        <p:nvSpPr>
          <p:cNvPr id="5" name="AutoShape 2" descr="Ge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nvGrpSpPr>
          <p:cNvPr id="6" name="Gruppieren 5"/>
          <p:cNvGrpSpPr/>
          <p:nvPr/>
        </p:nvGrpSpPr>
        <p:grpSpPr>
          <a:xfrm>
            <a:off x="4402588" y="3321716"/>
            <a:ext cx="1370854" cy="1148269"/>
            <a:chOff x="2660018" y="3171885"/>
            <a:chExt cx="822548" cy="886454"/>
          </a:xfrm>
        </p:grpSpPr>
        <p:sp>
          <p:nvSpPr>
            <p:cNvPr id="4" name="Textfeld 3"/>
            <p:cNvSpPr txBox="1"/>
            <p:nvPr/>
          </p:nvSpPr>
          <p:spPr>
            <a:xfrm>
              <a:off x="2660018" y="3171885"/>
              <a:ext cx="360040" cy="369332"/>
            </a:xfrm>
            <a:prstGeom prst="rect">
              <a:avLst/>
            </a:prstGeom>
            <a:noFill/>
          </p:spPr>
          <p:txBody>
            <a:bodyPr wrap="square" rtlCol="0">
              <a:spAutoFit/>
            </a:bodyPr>
            <a:lstStyle/>
            <a:p>
              <a:r>
                <a:rPr lang="de-DE" sz="1800" b="1" dirty="0" smtClean="0"/>
                <a:t>$ </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5940" y="3406312"/>
              <a:ext cx="440876" cy="44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3116796" y="3171885"/>
              <a:ext cx="360040" cy="369332"/>
            </a:xfrm>
            <a:prstGeom prst="rect">
              <a:avLst/>
            </a:prstGeom>
            <a:noFill/>
          </p:spPr>
          <p:txBody>
            <a:bodyPr wrap="square" rtlCol="0">
              <a:spAutoFit/>
            </a:bodyPr>
            <a:lstStyle/>
            <a:p>
              <a:r>
                <a:rPr lang="de-DE" sz="1800" b="1" dirty="0" smtClean="0"/>
                <a:t>€</a:t>
              </a:r>
            </a:p>
          </p:txBody>
        </p:sp>
        <p:sp>
          <p:nvSpPr>
            <p:cNvPr id="8" name="Textfeld 7"/>
            <p:cNvSpPr txBox="1"/>
            <p:nvPr/>
          </p:nvSpPr>
          <p:spPr>
            <a:xfrm>
              <a:off x="2660018" y="3689007"/>
              <a:ext cx="360040" cy="369332"/>
            </a:xfrm>
            <a:prstGeom prst="rect">
              <a:avLst/>
            </a:prstGeom>
            <a:noFill/>
          </p:spPr>
          <p:txBody>
            <a:bodyPr wrap="square" rtlCol="0">
              <a:spAutoFit/>
            </a:bodyPr>
            <a:lstStyle/>
            <a:p>
              <a:r>
                <a:rPr lang="de-DE" sz="1800" b="1" dirty="0" smtClean="0"/>
                <a:t>¥</a:t>
              </a:r>
              <a:endParaRPr lang="de-DE" sz="1800" b="1" dirty="0"/>
            </a:p>
          </p:txBody>
        </p:sp>
        <p:sp>
          <p:nvSpPr>
            <p:cNvPr id="9" name="Textfeld 8"/>
            <p:cNvSpPr txBox="1"/>
            <p:nvPr/>
          </p:nvSpPr>
          <p:spPr>
            <a:xfrm>
              <a:off x="3122526" y="3689007"/>
              <a:ext cx="360040" cy="369332"/>
            </a:xfrm>
            <a:prstGeom prst="rect">
              <a:avLst/>
            </a:prstGeom>
            <a:noFill/>
          </p:spPr>
          <p:txBody>
            <a:bodyPr wrap="square" rtlCol="0">
              <a:spAutoFit/>
            </a:bodyPr>
            <a:lstStyle/>
            <a:p>
              <a:r>
                <a:rPr lang="de-DE" sz="1800" b="1" dirty="0" smtClean="0"/>
                <a:t>£</a:t>
              </a:r>
            </a:p>
          </p:txBody>
        </p:sp>
      </p:gr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0632" y="2945112"/>
            <a:ext cx="1243372" cy="72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648" y="3496544"/>
            <a:ext cx="1868066" cy="108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424" y="3948112"/>
            <a:ext cx="1026056" cy="616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feld 22"/>
          <p:cNvSpPr txBox="1"/>
          <p:nvPr/>
        </p:nvSpPr>
        <p:spPr>
          <a:xfrm>
            <a:off x="5546350" y="4296592"/>
            <a:ext cx="312478" cy="200055"/>
          </a:xfrm>
          <a:prstGeom prst="rect">
            <a:avLst/>
          </a:prstGeom>
          <a:noFill/>
        </p:spPr>
        <p:txBody>
          <a:bodyPr wrap="square" rtlCol="0">
            <a:spAutoFit/>
          </a:bodyPr>
          <a:lstStyle/>
          <a:p>
            <a:r>
              <a:rPr lang="de-DE" sz="700" dirty="0" smtClean="0"/>
              <a:t>23</a:t>
            </a:r>
          </a:p>
        </p:txBody>
      </p:sp>
      <p:sp>
        <p:nvSpPr>
          <p:cNvPr id="24" name="Textfeld 23"/>
          <p:cNvSpPr txBox="1"/>
          <p:nvPr/>
        </p:nvSpPr>
        <p:spPr>
          <a:xfrm>
            <a:off x="8995872" y="4396619"/>
            <a:ext cx="312478" cy="200055"/>
          </a:xfrm>
          <a:prstGeom prst="rect">
            <a:avLst/>
          </a:prstGeom>
          <a:noFill/>
        </p:spPr>
        <p:txBody>
          <a:bodyPr wrap="square" rtlCol="0">
            <a:spAutoFit/>
          </a:bodyPr>
          <a:lstStyle/>
          <a:p>
            <a:r>
              <a:rPr lang="de-DE" sz="700" dirty="0" smtClean="0"/>
              <a:t>24</a:t>
            </a:r>
          </a:p>
        </p:txBody>
      </p:sp>
    </p:spTree>
    <p:extLst>
      <p:ext uri="{BB962C8B-B14F-4D97-AF65-F5344CB8AC3E}">
        <p14:creationId xmlns:p14="http://schemas.microsoft.com/office/powerpoint/2010/main" val="618304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Automobilindustrie steht vor globalen Herausforderungen</a:t>
            </a:r>
          </a:p>
        </p:txBody>
      </p:sp>
      <p:sp>
        <p:nvSpPr>
          <p:cNvPr id="4" name="AutoShape 4" descr="http://www.photocase.de/stock-fotos/100618-stock-photo-himmel-fahne-dinge-russland-schoenes-wetter-schwede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grpSp>
        <p:nvGrpSpPr>
          <p:cNvPr id="1043" name="Gruppieren 1042"/>
          <p:cNvGrpSpPr/>
          <p:nvPr/>
        </p:nvGrpSpPr>
        <p:grpSpPr>
          <a:xfrm>
            <a:off x="1352600" y="2234022"/>
            <a:ext cx="1324167" cy="1137174"/>
            <a:chOff x="1523305" y="2008150"/>
            <a:chExt cx="1324167" cy="1137174"/>
          </a:xfrm>
        </p:grpSpPr>
        <p:pic>
          <p:nvPicPr>
            <p:cNvPr id="1033"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4462" y="2008150"/>
              <a:ext cx="1080000" cy="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p:cNvSpPr txBox="1"/>
            <p:nvPr/>
          </p:nvSpPr>
          <p:spPr>
            <a:xfrm>
              <a:off x="2715796" y="2688430"/>
              <a:ext cx="131676" cy="200055"/>
            </a:xfrm>
            <a:prstGeom prst="rect">
              <a:avLst/>
            </a:prstGeom>
            <a:noFill/>
          </p:spPr>
          <p:txBody>
            <a:bodyPr wrap="square" rtlCol="0">
              <a:spAutoFit/>
            </a:bodyPr>
            <a:lstStyle/>
            <a:p>
              <a:r>
                <a:rPr lang="de-DE" sz="700" dirty="0" smtClean="0"/>
                <a:t>1</a:t>
              </a:r>
            </a:p>
          </p:txBody>
        </p:sp>
        <p:sp>
          <p:nvSpPr>
            <p:cNvPr id="1027" name="Textfeld 1026"/>
            <p:cNvSpPr txBox="1"/>
            <p:nvPr/>
          </p:nvSpPr>
          <p:spPr>
            <a:xfrm>
              <a:off x="1523305" y="2852936"/>
              <a:ext cx="1302314" cy="292388"/>
            </a:xfrm>
            <a:prstGeom prst="rect">
              <a:avLst/>
            </a:prstGeom>
            <a:noFill/>
          </p:spPr>
          <p:txBody>
            <a:bodyPr wrap="square" rtlCol="0">
              <a:spAutoFit/>
            </a:bodyPr>
            <a:lstStyle/>
            <a:p>
              <a:pPr algn="ctr"/>
              <a:r>
                <a:rPr lang="de-DE" b="1" dirty="0" smtClean="0"/>
                <a:t>Klimawandel</a:t>
              </a:r>
              <a:endParaRPr lang="de-DE" b="1" dirty="0"/>
            </a:p>
          </p:txBody>
        </p:sp>
      </p:grpSp>
      <p:grpSp>
        <p:nvGrpSpPr>
          <p:cNvPr id="1028" name="Gruppieren 1027"/>
          <p:cNvGrpSpPr/>
          <p:nvPr/>
        </p:nvGrpSpPr>
        <p:grpSpPr>
          <a:xfrm>
            <a:off x="551008" y="4034418"/>
            <a:ext cx="1986731" cy="1087439"/>
            <a:chOff x="3295105" y="4297731"/>
            <a:chExt cx="1986731" cy="1087439"/>
          </a:xfrm>
        </p:grpSpPr>
        <p:pic>
          <p:nvPicPr>
            <p:cNvPr id="1037" name="Picture 13" descr="http://www.fdlworld.com/cms/images/stories/design/green%20drop%20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475" y="4297731"/>
              <a:ext cx="578950" cy="808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7" name="Textfeld 26"/>
            <p:cNvSpPr txBox="1"/>
            <p:nvPr/>
          </p:nvSpPr>
          <p:spPr>
            <a:xfrm>
              <a:off x="4531425" y="4905913"/>
              <a:ext cx="131676" cy="200055"/>
            </a:xfrm>
            <a:prstGeom prst="rect">
              <a:avLst/>
            </a:prstGeom>
            <a:noFill/>
          </p:spPr>
          <p:txBody>
            <a:bodyPr wrap="square" rtlCol="0">
              <a:spAutoFit/>
            </a:bodyPr>
            <a:lstStyle/>
            <a:p>
              <a:r>
                <a:rPr lang="de-DE" sz="700" dirty="0" smtClean="0"/>
                <a:t>7</a:t>
              </a:r>
            </a:p>
          </p:txBody>
        </p:sp>
        <p:sp>
          <p:nvSpPr>
            <p:cNvPr id="44" name="Textfeld 43"/>
            <p:cNvSpPr txBox="1"/>
            <p:nvPr/>
          </p:nvSpPr>
          <p:spPr>
            <a:xfrm>
              <a:off x="3295105" y="5092782"/>
              <a:ext cx="1986731" cy="292388"/>
            </a:xfrm>
            <a:prstGeom prst="rect">
              <a:avLst/>
            </a:prstGeom>
            <a:noFill/>
          </p:spPr>
          <p:txBody>
            <a:bodyPr wrap="square" rtlCol="0">
              <a:spAutoFit/>
            </a:bodyPr>
            <a:lstStyle/>
            <a:p>
              <a:pPr algn="ctr"/>
              <a:r>
                <a:rPr lang="de-DE" b="1" dirty="0" smtClean="0"/>
                <a:t>Ressourcenknappheit</a:t>
              </a:r>
              <a:endParaRPr lang="de-DE" b="1" dirty="0"/>
            </a:p>
          </p:txBody>
        </p:sp>
      </p:grpSp>
      <p:grpSp>
        <p:nvGrpSpPr>
          <p:cNvPr id="1036" name="Gruppieren 1035"/>
          <p:cNvGrpSpPr/>
          <p:nvPr/>
        </p:nvGrpSpPr>
        <p:grpSpPr>
          <a:xfrm>
            <a:off x="3970448" y="1939020"/>
            <a:ext cx="1739954" cy="1043661"/>
            <a:chOff x="3974961" y="1844824"/>
            <a:chExt cx="1739954" cy="1043661"/>
          </a:xfrm>
        </p:grpSpPr>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4938" y="1844824"/>
              <a:ext cx="1080000" cy="7210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feld 20"/>
            <p:cNvSpPr txBox="1"/>
            <p:nvPr/>
          </p:nvSpPr>
          <p:spPr>
            <a:xfrm>
              <a:off x="5356473" y="2411363"/>
              <a:ext cx="131676" cy="200055"/>
            </a:xfrm>
            <a:prstGeom prst="rect">
              <a:avLst/>
            </a:prstGeom>
            <a:noFill/>
          </p:spPr>
          <p:txBody>
            <a:bodyPr wrap="square" rtlCol="0">
              <a:spAutoFit/>
            </a:bodyPr>
            <a:lstStyle/>
            <a:p>
              <a:r>
                <a:rPr lang="de-DE" sz="700" dirty="0" smtClean="0"/>
                <a:t>2</a:t>
              </a:r>
            </a:p>
          </p:txBody>
        </p:sp>
        <p:sp>
          <p:nvSpPr>
            <p:cNvPr id="46" name="Textfeld 45"/>
            <p:cNvSpPr txBox="1"/>
            <p:nvPr/>
          </p:nvSpPr>
          <p:spPr>
            <a:xfrm>
              <a:off x="3974961" y="2596097"/>
              <a:ext cx="1739954" cy="292388"/>
            </a:xfrm>
            <a:prstGeom prst="rect">
              <a:avLst/>
            </a:prstGeom>
            <a:noFill/>
          </p:spPr>
          <p:txBody>
            <a:bodyPr wrap="square" rtlCol="0">
              <a:spAutoFit/>
            </a:bodyPr>
            <a:lstStyle/>
            <a:p>
              <a:pPr algn="ctr"/>
              <a:r>
                <a:rPr lang="de-DE" b="1" dirty="0" smtClean="0"/>
                <a:t>Politischer Rahmen</a:t>
              </a:r>
              <a:endParaRPr lang="de-DE" b="1" dirty="0"/>
            </a:p>
          </p:txBody>
        </p:sp>
      </p:grpSp>
      <p:grpSp>
        <p:nvGrpSpPr>
          <p:cNvPr id="1038" name="Gruppieren 1037"/>
          <p:cNvGrpSpPr/>
          <p:nvPr/>
        </p:nvGrpSpPr>
        <p:grpSpPr>
          <a:xfrm>
            <a:off x="3098279" y="5036528"/>
            <a:ext cx="1302314" cy="1036856"/>
            <a:chOff x="5581272" y="2120403"/>
            <a:chExt cx="1302314" cy="1036856"/>
          </a:xfrm>
        </p:grpSpPr>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2429" y="2120403"/>
              <a:ext cx="1080000" cy="636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feld 22"/>
            <p:cNvSpPr txBox="1"/>
            <p:nvPr/>
          </p:nvSpPr>
          <p:spPr>
            <a:xfrm>
              <a:off x="6734150" y="2608427"/>
              <a:ext cx="131676" cy="200055"/>
            </a:xfrm>
            <a:prstGeom prst="rect">
              <a:avLst/>
            </a:prstGeom>
            <a:noFill/>
          </p:spPr>
          <p:txBody>
            <a:bodyPr wrap="square" rtlCol="0">
              <a:spAutoFit/>
            </a:bodyPr>
            <a:lstStyle/>
            <a:p>
              <a:r>
                <a:rPr lang="de-DE" sz="700" dirty="0" smtClean="0"/>
                <a:t>4</a:t>
              </a:r>
            </a:p>
          </p:txBody>
        </p:sp>
        <p:sp>
          <p:nvSpPr>
            <p:cNvPr id="48" name="Textfeld 47"/>
            <p:cNvSpPr txBox="1"/>
            <p:nvPr/>
          </p:nvSpPr>
          <p:spPr>
            <a:xfrm>
              <a:off x="5581272" y="2864871"/>
              <a:ext cx="1302314" cy="292388"/>
            </a:xfrm>
            <a:prstGeom prst="rect">
              <a:avLst/>
            </a:prstGeom>
            <a:noFill/>
          </p:spPr>
          <p:txBody>
            <a:bodyPr wrap="square" rtlCol="0">
              <a:spAutoFit/>
            </a:bodyPr>
            <a:lstStyle/>
            <a:p>
              <a:pPr algn="ctr"/>
              <a:r>
                <a:rPr lang="de-DE" b="1" dirty="0" smtClean="0"/>
                <a:t>Wertewandel</a:t>
              </a:r>
              <a:endParaRPr lang="de-DE" b="1" dirty="0"/>
            </a:p>
          </p:txBody>
        </p:sp>
      </p:grpSp>
      <p:grpSp>
        <p:nvGrpSpPr>
          <p:cNvPr id="1039" name="Gruppieren 1038"/>
          <p:cNvGrpSpPr/>
          <p:nvPr/>
        </p:nvGrpSpPr>
        <p:grpSpPr>
          <a:xfrm>
            <a:off x="7004083" y="2212453"/>
            <a:ext cx="1428634" cy="1087863"/>
            <a:chOff x="6866924" y="1700808"/>
            <a:chExt cx="1428634" cy="1087863"/>
          </a:xfrm>
        </p:grpSpPr>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1241" y="1700808"/>
              <a:ext cx="1080000" cy="712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feld 21"/>
            <p:cNvSpPr txBox="1"/>
            <p:nvPr/>
          </p:nvSpPr>
          <p:spPr>
            <a:xfrm>
              <a:off x="8084815" y="2270981"/>
              <a:ext cx="131676" cy="200055"/>
            </a:xfrm>
            <a:prstGeom prst="rect">
              <a:avLst/>
            </a:prstGeom>
            <a:noFill/>
          </p:spPr>
          <p:txBody>
            <a:bodyPr wrap="square" rtlCol="0">
              <a:spAutoFit/>
            </a:bodyPr>
            <a:lstStyle/>
            <a:p>
              <a:r>
                <a:rPr lang="de-DE" sz="700" dirty="0"/>
                <a:t>3</a:t>
              </a:r>
              <a:endParaRPr lang="de-DE" sz="700" dirty="0" smtClean="0"/>
            </a:p>
          </p:txBody>
        </p:sp>
        <p:sp>
          <p:nvSpPr>
            <p:cNvPr id="50" name="Textfeld 49"/>
            <p:cNvSpPr txBox="1"/>
            <p:nvPr/>
          </p:nvSpPr>
          <p:spPr>
            <a:xfrm>
              <a:off x="6866924" y="2496283"/>
              <a:ext cx="1428634" cy="292388"/>
            </a:xfrm>
            <a:prstGeom prst="rect">
              <a:avLst/>
            </a:prstGeom>
            <a:noFill/>
          </p:spPr>
          <p:txBody>
            <a:bodyPr wrap="square" rtlCol="0">
              <a:spAutoFit/>
            </a:bodyPr>
            <a:lstStyle/>
            <a:p>
              <a:pPr algn="ctr"/>
              <a:r>
                <a:rPr lang="de-DE" b="1" dirty="0" smtClean="0"/>
                <a:t>Urbanisierung</a:t>
              </a:r>
              <a:endParaRPr lang="de-DE" b="1" dirty="0"/>
            </a:p>
          </p:txBody>
        </p:sp>
      </p:grpSp>
      <p:grpSp>
        <p:nvGrpSpPr>
          <p:cNvPr id="1040" name="Gruppieren 1039"/>
          <p:cNvGrpSpPr/>
          <p:nvPr/>
        </p:nvGrpSpPr>
        <p:grpSpPr>
          <a:xfrm>
            <a:off x="7321874" y="3923855"/>
            <a:ext cx="1800200" cy="1051808"/>
            <a:chOff x="5313040" y="3152542"/>
            <a:chExt cx="1800200" cy="1051808"/>
          </a:xfrm>
        </p:grpSpPr>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9064" y="3152542"/>
              <a:ext cx="1222281" cy="664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feld 24"/>
            <p:cNvSpPr txBox="1"/>
            <p:nvPr/>
          </p:nvSpPr>
          <p:spPr>
            <a:xfrm>
              <a:off x="6702366" y="3676902"/>
              <a:ext cx="149023" cy="200055"/>
            </a:xfrm>
            <a:prstGeom prst="rect">
              <a:avLst/>
            </a:prstGeom>
            <a:noFill/>
          </p:spPr>
          <p:txBody>
            <a:bodyPr wrap="square" rtlCol="0">
              <a:spAutoFit/>
            </a:bodyPr>
            <a:lstStyle/>
            <a:p>
              <a:r>
                <a:rPr lang="de-DE" sz="700" dirty="0" smtClean="0"/>
                <a:t>6</a:t>
              </a:r>
            </a:p>
          </p:txBody>
        </p:sp>
        <p:sp>
          <p:nvSpPr>
            <p:cNvPr id="52" name="Textfeld 51"/>
            <p:cNvSpPr txBox="1"/>
            <p:nvPr/>
          </p:nvSpPr>
          <p:spPr>
            <a:xfrm>
              <a:off x="5313040" y="3911962"/>
              <a:ext cx="1800200" cy="292388"/>
            </a:xfrm>
            <a:prstGeom prst="rect">
              <a:avLst/>
            </a:prstGeom>
            <a:noFill/>
          </p:spPr>
          <p:txBody>
            <a:bodyPr wrap="square" rtlCol="0">
              <a:spAutoFit/>
            </a:bodyPr>
            <a:lstStyle/>
            <a:p>
              <a:pPr algn="ctr"/>
              <a:r>
                <a:rPr lang="de-DE" b="1" dirty="0" smtClean="0"/>
                <a:t>Märkte im Umbruch</a:t>
              </a:r>
              <a:endParaRPr lang="de-DE" b="1" dirty="0"/>
            </a:p>
          </p:txBody>
        </p:sp>
      </p:grpSp>
      <p:grpSp>
        <p:nvGrpSpPr>
          <p:cNvPr id="1042" name="Gruppieren 1041"/>
          <p:cNvGrpSpPr/>
          <p:nvPr/>
        </p:nvGrpSpPr>
        <p:grpSpPr>
          <a:xfrm>
            <a:off x="5169024" y="4976740"/>
            <a:ext cx="1800200" cy="1096644"/>
            <a:chOff x="7473280" y="3747154"/>
            <a:chExt cx="1800200" cy="1096644"/>
          </a:xfrm>
        </p:grpSpPr>
        <p:pic>
          <p:nvPicPr>
            <p:cNvPr id="103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60543" y="3747154"/>
              <a:ext cx="1225675" cy="7245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feld 23"/>
            <p:cNvSpPr txBox="1"/>
            <p:nvPr/>
          </p:nvSpPr>
          <p:spPr>
            <a:xfrm>
              <a:off x="8908892" y="4275157"/>
              <a:ext cx="95606" cy="200055"/>
            </a:xfrm>
            <a:prstGeom prst="rect">
              <a:avLst/>
            </a:prstGeom>
            <a:noFill/>
          </p:spPr>
          <p:txBody>
            <a:bodyPr wrap="square" rtlCol="0">
              <a:spAutoFit/>
            </a:bodyPr>
            <a:lstStyle/>
            <a:p>
              <a:r>
                <a:rPr lang="de-DE" sz="700" dirty="0" smtClean="0"/>
                <a:t>5</a:t>
              </a:r>
            </a:p>
          </p:txBody>
        </p:sp>
        <p:sp>
          <p:nvSpPr>
            <p:cNvPr id="54" name="Textfeld 53"/>
            <p:cNvSpPr txBox="1"/>
            <p:nvPr/>
          </p:nvSpPr>
          <p:spPr>
            <a:xfrm>
              <a:off x="7473280" y="4551410"/>
              <a:ext cx="1800200" cy="292388"/>
            </a:xfrm>
            <a:prstGeom prst="rect">
              <a:avLst/>
            </a:prstGeom>
            <a:noFill/>
          </p:spPr>
          <p:txBody>
            <a:bodyPr wrap="square" rtlCol="0">
              <a:spAutoFit/>
            </a:bodyPr>
            <a:lstStyle/>
            <a:p>
              <a:pPr algn="ctr"/>
              <a:r>
                <a:rPr lang="de-DE" b="1" dirty="0" smtClean="0"/>
                <a:t>Neue Technologien</a:t>
              </a:r>
              <a:endParaRPr lang="de-DE" b="1" dirty="0"/>
            </a:p>
          </p:txBody>
        </p:sp>
      </p:grpSp>
      <p:grpSp>
        <p:nvGrpSpPr>
          <p:cNvPr id="1046" name="Gruppieren 1045"/>
          <p:cNvGrpSpPr/>
          <p:nvPr/>
        </p:nvGrpSpPr>
        <p:grpSpPr>
          <a:xfrm>
            <a:off x="3626575" y="3202132"/>
            <a:ext cx="2427700" cy="1628270"/>
            <a:chOff x="3626575" y="3242064"/>
            <a:chExt cx="2427700" cy="1628270"/>
          </a:xfrm>
        </p:grpSpPr>
        <p:sp>
          <p:nvSpPr>
            <p:cNvPr id="1044" name="Pfeil nach links und rechts 1043"/>
            <p:cNvSpPr/>
            <p:nvPr/>
          </p:nvSpPr>
          <p:spPr bwMode="auto">
            <a:xfrm>
              <a:off x="3626575" y="3840175"/>
              <a:ext cx="2427700" cy="432048"/>
            </a:xfrm>
            <a:prstGeom prst="leftRightArrow">
              <a:avLst/>
            </a:prstGeom>
            <a:solidFill>
              <a:schemeClr val="accent1">
                <a:lumMod val="60000"/>
                <a:lumOff val="40000"/>
              </a:schemeClr>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l" defTabSz="674688" rtl="0" eaLnBrk="1" fontAlgn="base" latinLnBrk="0" hangingPunct="1">
                <a:lnSpc>
                  <a:spcPct val="100000"/>
                </a:lnSpc>
                <a:spcBef>
                  <a:spcPct val="0"/>
                </a:spcBef>
                <a:spcAft>
                  <a:spcPct val="0"/>
                </a:spcAft>
                <a:buClrTx/>
                <a:buSzTx/>
                <a:buFontTx/>
                <a:buNone/>
                <a:tabLst/>
              </a:pPr>
              <a:endParaRPr kumimoji="0" lang="de-DE" sz="1300" b="1" i="0" u="none" strike="noStrike" cap="all" normalizeH="0" baseline="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ea typeface="ＭＳ Ｐゴシック" pitchFamily="24" charset="-128"/>
              </a:endParaRPr>
            </a:p>
          </p:txBody>
        </p:sp>
        <p:sp>
          <p:nvSpPr>
            <p:cNvPr id="59" name="Pfeil nach links und rechts 58"/>
            <p:cNvSpPr/>
            <p:nvPr/>
          </p:nvSpPr>
          <p:spPr bwMode="auto">
            <a:xfrm rot="20133465">
              <a:off x="3832425" y="3840175"/>
              <a:ext cx="2016000" cy="432048"/>
            </a:xfrm>
            <a:prstGeom prst="leftRightArrow">
              <a:avLst/>
            </a:prstGeom>
            <a:solidFill>
              <a:schemeClr val="accent1">
                <a:lumMod val="60000"/>
                <a:lumOff val="40000"/>
              </a:schemeClr>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l" defTabSz="674688" rtl="0" eaLnBrk="1" fontAlgn="base" latinLnBrk="0" hangingPunct="1">
                <a:lnSpc>
                  <a:spcPct val="100000"/>
                </a:lnSpc>
                <a:spcBef>
                  <a:spcPct val="0"/>
                </a:spcBef>
                <a:spcAft>
                  <a:spcPct val="0"/>
                </a:spcAft>
                <a:buClrTx/>
                <a:buSzTx/>
                <a:buFontTx/>
                <a:buNone/>
                <a:tabLst/>
              </a:pPr>
              <a:endParaRPr kumimoji="0" lang="de-DE" sz="1300" b="1" i="0" u="none" strike="noStrike" cap="all" normalizeH="0" baseline="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ea typeface="ＭＳ Ｐゴシック" pitchFamily="24" charset="-128"/>
              </a:endParaRPr>
            </a:p>
          </p:txBody>
        </p:sp>
        <p:sp>
          <p:nvSpPr>
            <p:cNvPr id="60" name="Pfeil nach links und rechts 59"/>
            <p:cNvSpPr/>
            <p:nvPr/>
          </p:nvSpPr>
          <p:spPr bwMode="auto">
            <a:xfrm rot="1569607">
              <a:off x="3832425" y="3840175"/>
              <a:ext cx="2016000" cy="432048"/>
            </a:xfrm>
            <a:prstGeom prst="leftRightArrow">
              <a:avLst/>
            </a:prstGeom>
            <a:solidFill>
              <a:schemeClr val="accent1">
                <a:lumMod val="60000"/>
                <a:lumOff val="40000"/>
              </a:schemeClr>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l" defTabSz="674688" rtl="0" eaLnBrk="1" fontAlgn="base" latinLnBrk="0" hangingPunct="1">
                <a:lnSpc>
                  <a:spcPct val="100000"/>
                </a:lnSpc>
                <a:spcBef>
                  <a:spcPct val="0"/>
                </a:spcBef>
                <a:spcAft>
                  <a:spcPct val="0"/>
                </a:spcAft>
                <a:buClrTx/>
                <a:buSzTx/>
                <a:buFontTx/>
                <a:buNone/>
                <a:tabLst/>
              </a:pPr>
              <a:endParaRPr kumimoji="0" lang="de-DE" sz="1300" b="1" i="0" u="none" strike="noStrike" cap="all" normalizeH="0" baseline="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ea typeface="ＭＳ Ｐゴシック" pitchFamily="24" charset="-128"/>
              </a:endParaRPr>
            </a:p>
          </p:txBody>
        </p:sp>
        <p:sp>
          <p:nvSpPr>
            <p:cNvPr id="61" name="Pfeil nach links und rechts 60"/>
            <p:cNvSpPr/>
            <p:nvPr/>
          </p:nvSpPr>
          <p:spPr bwMode="auto">
            <a:xfrm rot="5400000">
              <a:off x="4026290" y="3840175"/>
              <a:ext cx="1628270" cy="432048"/>
            </a:xfrm>
            <a:prstGeom prst="leftRightArrow">
              <a:avLst/>
            </a:prstGeom>
            <a:solidFill>
              <a:schemeClr val="accent1">
                <a:lumMod val="60000"/>
                <a:lumOff val="40000"/>
              </a:schemeClr>
            </a:solidFill>
            <a:ln w="9525" cap="flat" cmpd="sng" algn="ctr">
              <a:solidFill>
                <a:schemeClr val="bg1">
                  <a:lumMod val="9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l" defTabSz="674688" rtl="0" eaLnBrk="1" fontAlgn="base" latinLnBrk="0" hangingPunct="1">
                <a:lnSpc>
                  <a:spcPct val="100000"/>
                </a:lnSpc>
                <a:spcBef>
                  <a:spcPct val="0"/>
                </a:spcBef>
                <a:spcAft>
                  <a:spcPct val="0"/>
                </a:spcAft>
                <a:buClrTx/>
                <a:buSzTx/>
                <a:buFontTx/>
                <a:buNone/>
                <a:tabLst/>
              </a:pPr>
              <a:endParaRPr kumimoji="0" lang="de-DE" sz="1300" b="1" i="0" u="none" strike="noStrike" cap="all" normalizeH="0" baseline="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charset="0"/>
                <a:ea typeface="ＭＳ Ｐゴシック" pitchFamily="24" charset="-128"/>
              </a:endParaRPr>
            </a:p>
          </p:txBody>
        </p:sp>
      </p:grpSp>
      <p:sp>
        <p:nvSpPr>
          <p:cNvPr id="1045" name="Textfeld 1044"/>
          <p:cNvSpPr txBox="1"/>
          <p:nvPr/>
        </p:nvSpPr>
        <p:spPr>
          <a:xfrm>
            <a:off x="3772400" y="3720032"/>
            <a:ext cx="2136050" cy="592470"/>
          </a:xfrm>
          <a:prstGeom prst="rect">
            <a:avLst/>
          </a:prstGeom>
          <a:noFill/>
        </p:spPr>
        <p:txBody>
          <a:bodyPr wrap="square" rtlCol="0">
            <a:spAutoFit/>
          </a:bodyPr>
          <a:lstStyle>
            <a:defPPr>
              <a:defRPr lang="de-DE"/>
            </a:defPPr>
            <a:lvl1pPr algn="ctr">
              <a:defRPr b="1"/>
            </a:lvl1pPr>
          </a:lstStyle>
          <a:p>
            <a:r>
              <a:rPr lang="de-DE" dirty="0" smtClean="0">
                <a:effectLst>
                  <a:glow rad="228600">
                    <a:schemeClr val="bg1">
                      <a:lumMod val="95000"/>
                      <a:alpha val="40000"/>
                    </a:schemeClr>
                  </a:glow>
                </a:effectLst>
              </a:rPr>
              <a:t>Herausforderungen</a:t>
            </a:r>
          </a:p>
          <a:p>
            <a:r>
              <a:rPr lang="de-DE" dirty="0" smtClean="0">
                <a:effectLst>
                  <a:glow rad="228600">
                    <a:schemeClr val="bg1">
                      <a:lumMod val="95000"/>
                      <a:alpha val="40000"/>
                    </a:schemeClr>
                  </a:glow>
                </a:effectLst>
              </a:rPr>
              <a:t>der </a:t>
            </a:r>
            <a:r>
              <a:rPr lang="de-DE" dirty="0">
                <a:effectLst>
                  <a:glow rad="228600">
                    <a:schemeClr val="bg1">
                      <a:lumMod val="95000"/>
                      <a:alpha val="40000"/>
                    </a:schemeClr>
                  </a:glow>
                </a:effectLst>
              </a:rPr>
              <a:t>Automobilindustrie</a:t>
            </a:r>
          </a:p>
        </p:txBody>
      </p:sp>
    </p:spTree>
    <p:extLst>
      <p:ext uri="{BB962C8B-B14F-4D97-AF65-F5344CB8AC3E}">
        <p14:creationId xmlns:p14="http://schemas.microsoft.com/office/powerpoint/2010/main" val="3936968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dirty="0" err="1" smtClean="0"/>
              <a:t>Im</a:t>
            </a:r>
            <a:r>
              <a:rPr lang="en-US" dirty="0" smtClean="0"/>
              <a:t> </a:t>
            </a:r>
            <a:r>
              <a:rPr lang="en-US" dirty="0" err="1" smtClean="0"/>
              <a:t>März</a:t>
            </a:r>
            <a:r>
              <a:rPr lang="en-US" dirty="0" smtClean="0"/>
              <a:t> 2013 hat der Volkswagen </a:t>
            </a:r>
            <a:r>
              <a:rPr lang="en-US" dirty="0" err="1" smtClean="0"/>
              <a:t>Konzern</a:t>
            </a:r>
            <a:r>
              <a:rPr lang="en-US" dirty="0" smtClean="0"/>
              <a:t> die </a:t>
            </a:r>
            <a:r>
              <a:rPr lang="en-US" dirty="0" err="1" smtClean="0"/>
              <a:t>erklärten</a:t>
            </a:r>
            <a:r>
              <a:rPr lang="en-US" dirty="0" smtClean="0"/>
              <a:t> </a:t>
            </a:r>
            <a:r>
              <a:rPr lang="en-US" dirty="0" err="1" smtClean="0"/>
              <a:t>Umweltziele</a:t>
            </a:r>
            <a:r>
              <a:rPr lang="en-US" dirty="0"/>
              <a:t> </a:t>
            </a:r>
            <a:r>
              <a:rPr lang="en-US" dirty="0" err="1" smtClean="0"/>
              <a:t>nochmals</a:t>
            </a:r>
            <a:r>
              <a:rPr lang="en-US" dirty="0" smtClean="0"/>
              <a:t> </a:t>
            </a:r>
            <a:r>
              <a:rPr lang="en-US" dirty="0" err="1" smtClean="0"/>
              <a:t>verschärft</a:t>
            </a:r>
            <a:endParaRPr lang="de-DE" dirty="0" smtClean="0"/>
          </a:p>
        </p:txBody>
      </p:sp>
      <p:sp>
        <p:nvSpPr>
          <p:cNvPr id="6148" name="Rectangle 5"/>
          <p:cNvSpPr>
            <a:spLocks noChangeArrowheads="1"/>
          </p:cNvSpPr>
          <p:nvPr/>
        </p:nvSpPr>
        <p:spPr bwMode="auto">
          <a:xfrm>
            <a:off x="415925" y="3440113"/>
            <a:ext cx="9070975" cy="996950"/>
          </a:xfrm>
          <a:prstGeom prst="rect">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r>
              <a:rPr lang="de-DE" sz="1600" b="1" dirty="0">
                <a:solidFill>
                  <a:schemeClr val="bg1"/>
                </a:solidFill>
              </a:rPr>
              <a:t>2015 wird erstmals die Marke von 120 Gramm </a:t>
            </a:r>
            <a:r>
              <a:rPr lang="de-DE" sz="1600" b="1" dirty="0" smtClean="0">
                <a:solidFill>
                  <a:schemeClr val="bg1"/>
                </a:solidFill>
              </a:rPr>
              <a:t>CO</a:t>
            </a:r>
            <a:r>
              <a:rPr lang="de-DE" sz="1600" b="1" baseline="-25000" dirty="0" smtClean="0">
                <a:solidFill>
                  <a:schemeClr val="bg1"/>
                </a:solidFill>
              </a:rPr>
              <a:t>2 </a:t>
            </a:r>
            <a:r>
              <a:rPr lang="de-DE" sz="1600" b="1" dirty="0" smtClean="0">
                <a:solidFill>
                  <a:schemeClr val="bg1"/>
                </a:solidFill>
              </a:rPr>
              <a:t>/ km </a:t>
            </a:r>
          </a:p>
          <a:p>
            <a:r>
              <a:rPr lang="de-DE" sz="1600" b="1" dirty="0" smtClean="0">
                <a:solidFill>
                  <a:schemeClr val="bg1"/>
                </a:solidFill>
              </a:rPr>
              <a:t>in der Neuwagenflotte </a:t>
            </a:r>
            <a:r>
              <a:rPr lang="de-DE" sz="1600" b="1" dirty="0">
                <a:solidFill>
                  <a:schemeClr val="bg1"/>
                </a:solidFill>
              </a:rPr>
              <a:t>unterschritten</a:t>
            </a:r>
            <a:r>
              <a:rPr lang="de-DE" sz="1600" b="1" dirty="0" smtClean="0">
                <a:solidFill>
                  <a:schemeClr val="bg1"/>
                </a:solidFill>
              </a:rPr>
              <a:t>.</a:t>
            </a:r>
          </a:p>
          <a:p>
            <a:r>
              <a:rPr lang="de-DE" sz="1200" b="1" dirty="0" smtClean="0">
                <a:solidFill>
                  <a:schemeClr val="bg1"/>
                </a:solidFill>
              </a:rPr>
              <a:t>(Update 04.03.2013: Bis 2020 auf 95 </a:t>
            </a:r>
            <a:r>
              <a:rPr lang="de-DE" sz="1200" b="1" dirty="0">
                <a:solidFill>
                  <a:schemeClr val="bg1"/>
                </a:solidFill>
              </a:rPr>
              <a:t>Gramm CO</a:t>
            </a:r>
            <a:r>
              <a:rPr lang="de-DE" sz="1200" b="1" baseline="-25000" dirty="0">
                <a:solidFill>
                  <a:schemeClr val="bg1"/>
                </a:solidFill>
              </a:rPr>
              <a:t>2 </a:t>
            </a:r>
            <a:r>
              <a:rPr lang="de-DE" sz="1200" b="1" dirty="0">
                <a:solidFill>
                  <a:schemeClr val="bg1"/>
                </a:solidFill>
              </a:rPr>
              <a:t>/ km </a:t>
            </a:r>
            <a:r>
              <a:rPr lang="de-DE" sz="1200" b="1" dirty="0" smtClean="0">
                <a:solidFill>
                  <a:schemeClr val="bg1"/>
                </a:solidFill>
                <a:sym typeface="Wingdings" pitchFamily="2" charset="2"/>
              </a:rPr>
              <a:t>  &lt;4 L / 100km)</a:t>
            </a:r>
            <a:endParaRPr lang="de-DE" sz="1200" b="1" dirty="0">
              <a:solidFill>
                <a:schemeClr val="bg1"/>
              </a:solidFill>
            </a:endParaRPr>
          </a:p>
        </p:txBody>
      </p:sp>
      <p:sp>
        <p:nvSpPr>
          <p:cNvPr id="6149" name="Rectangle 5"/>
          <p:cNvSpPr>
            <a:spLocks noChangeArrowheads="1"/>
          </p:cNvSpPr>
          <p:nvPr/>
        </p:nvSpPr>
        <p:spPr bwMode="auto">
          <a:xfrm>
            <a:off x="419100" y="5095875"/>
            <a:ext cx="9070975" cy="996950"/>
          </a:xfrm>
          <a:prstGeom prst="rect">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r>
              <a:rPr lang="de-DE" sz="1600" b="1" dirty="0">
                <a:solidFill>
                  <a:schemeClr val="bg1"/>
                </a:solidFill>
              </a:rPr>
              <a:t>CO</a:t>
            </a:r>
            <a:r>
              <a:rPr lang="de-DE" sz="1600" b="1" baseline="-25000" dirty="0">
                <a:solidFill>
                  <a:schemeClr val="bg1"/>
                </a:solidFill>
              </a:rPr>
              <a:t>2</a:t>
            </a:r>
            <a:r>
              <a:rPr lang="de-DE" sz="1600" b="1" dirty="0">
                <a:solidFill>
                  <a:schemeClr val="bg1"/>
                </a:solidFill>
              </a:rPr>
              <a:t> Reduktion der Produktion um 25% bis 2018</a:t>
            </a:r>
            <a:r>
              <a:rPr lang="de-DE" sz="1600" b="1" dirty="0" smtClean="0">
                <a:solidFill>
                  <a:schemeClr val="bg1"/>
                </a:solidFill>
              </a:rPr>
              <a:t>.</a:t>
            </a:r>
          </a:p>
          <a:p>
            <a:r>
              <a:rPr lang="de-DE" sz="1200" b="1" dirty="0" smtClean="0">
                <a:solidFill>
                  <a:schemeClr val="bg1"/>
                </a:solidFill>
              </a:rPr>
              <a:t>(Update 04.03.2013: 10 Prozent bereits von 2010-2012 reduziert)</a:t>
            </a:r>
            <a:endParaRPr lang="de-DE" sz="1200" b="1" dirty="0">
              <a:solidFill>
                <a:schemeClr val="bg1"/>
              </a:solidFill>
            </a:endParaRPr>
          </a:p>
        </p:txBody>
      </p:sp>
      <p:sp>
        <p:nvSpPr>
          <p:cNvPr id="6150" name="Rectangle 5"/>
          <p:cNvSpPr>
            <a:spLocks noChangeArrowheads="1"/>
          </p:cNvSpPr>
          <p:nvPr/>
        </p:nvSpPr>
        <p:spPr bwMode="auto">
          <a:xfrm>
            <a:off x="412750" y="1773238"/>
            <a:ext cx="9069388" cy="996950"/>
          </a:xfrm>
          <a:prstGeom prst="rect">
            <a:avLst/>
          </a:prstGeom>
          <a:solidFill>
            <a:schemeClr val="tx2"/>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r>
              <a:rPr lang="de-DE" sz="1600" b="1" dirty="0">
                <a:solidFill>
                  <a:schemeClr val="bg1"/>
                </a:solidFill>
              </a:rPr>
              <a:t>Es wurden neue ehrgeizige Nachhaltigkeitsziele gesteckt.</a:t>
            </a:r>
          </a:p>
        </p:txBody>
      </p:sp>
      <p:pic>
        <p:nvPicPr>
          <p:cNvPr id="6151" name="Picture 4"/>
          <p:cNvPicPr>
            <a:picLocks noChangeAspect="1" noChangeArrowheads="1"/>
          </p:cNvPicPr>
          <p:nvPr/>
        </p:nvPicPr>
        <p:blipFill>
          <a:blip r:embed="rId2">
            <a:extLst>
              <a:ext uri="{28A0092B-C50C-407E-A947-70E740481C1C}">
                <a14:useLocalDpi xmlns:a14="http://schemas.microsoft.com/office/drawing/2010/main" val="0"/>
              </a:ext>
            </a:extLst>
          </a:blip>
          <a:srcRect l="31287" t="50000" r="44524" b="28783"/>
          <a:stretch>
            <a:fillRect/>
          </a:stretch>
        </p:blipFill>
        <p:spPr bwMode="auto">
          <a:xfrm>
            <a:off x="7664450" y="1773238"/>
            <a:ext cx="1817688"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5"/>
          <p:cNvPicPr>
            <a:picLocks noChangeAspect="1" noChangeArrowheads="1"/>
          </p:cNvPicPr>
          <p:nvPr/>
        </p:nvPicPr>
        <p:blipFill>
          <a:blip r:embed="rId3">
            <a:extLst>
              <a:ext uri="{28A0092B-C50C-407E-A947-70E740481C1C}">
                <a14:useLocalDpi xmlns:a14="http://schemas.microsoft.com/office/drawing/2010/main" val="0"/>
              </a:ext>
            </a:extLst>
          </a:blip>
          <a:srcRect l="30974" t="50000" r="44339" b="28482"/>
          <a:stretch>
            <a:fillRect/>
          </a:stretch>
        </p:blipFill>
        <p:spPr bwMode="auto">
          <a:xfrm>
            <a:off x="7664450" y="5095875"/>
            <a:ext cx="1825625"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6"/>
          <p:cNvPicPr>
            <a:picLocks noChangeAspect="1" noChangeArrowheads="1"/>
          </p:cNvPicPr>
          <p:nvPr/>
        </p:nvPicPr>
        <p:blipFill>
          <a:blip r:embed="rId4">
            <a:extLst>
              <a:ext uri="{28A0092B-C50C-407E-A947-70E740481C1C}">
                <a14:useLocalDpi xmlns:a14="http://schemas.microsoft.com/office/drawing/2010/main" val="0"/>
              </a:ext>
            </a:extLst>
          </a:blip>
          <a:srcRect l="30963" t="50000" r="44336" b="28180"/>
          <a:stretch>
            <a:fillRect/>
          </a:stretch>
        </p:blipFill>
        <p:spPr bwMode="auto">
          <a:xfrm>
            <a:off x="7664450" y="3440113"/>
            <a:ext cx="1804988"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029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Rectangle 2"/>
          <p:cNvSpPr>
            <a:spLocks noGrp="1" noChangeArrowheads="1"/>
          </p:cNvSpPr>
          <p:nvPr>
            <p:ph type="title"/>
          </p:nvPr>
        </p:nvSpPr>
        <p:spPr/>
        <p:txBody>
          <a:bodyPr/>
          <a:lstStyle/>
          <a:p>
            <a:pPr defTabSz="914400" eaLnBrk="1" hangingPunct="1">
              <a:tabLst>
                <a:tab pos="4572000" algn="l"/>
              </a:tabLst>
            </a:pPr>
            <a:r>
              <a:rPr lang="de-DE" dirty="0" smtClean="0"/>
              <a:t>Der Volkswagen Konzern  inkl. dem </a:t>
            </a:r>
            <a:r>
              <a:rPr lang="de-DE" dirty="0"/>
              <a:t>Schiffsmotorbauer MAN </a:t>
            </a:r>
            <a:r>
              <a:rPr lang="de-DE" dirty="0" smtClean="0"/>
              <a:t>bewerten neben Kohlenstoffdioxid </a:t>
            </a:r>
            <a:r>
              <a:rPr lang="de-DE" dirty="0"/>
              <a:t>auch </a:t>
            </a:r>
            <a:r>
              <a:rPr lang="de-DE" dirty="0" smtClean="0"/>
              <a:t>Stickstoff </a:t>
            </a:r>
            <a:r>
              <a:rPr lang="de-DE" dirty="0"/>
              <a:t>und </a:t>
            </a:r>
            <a:r>
              <a:rPr lang="de-DE" dirty="0" smtClean="0"/>
              <a:t>Schwefel mittels Marktabfragen</a:t>
            </a:r>
            <a:br>
              <a:rPr lang="de-DE" dirty="0" smtClean="0"/>
            </a:br>
            <a:endParaRPr lang="de-DE" dirty="0" smtClean="0"/>
          </a:p>
        </p:txBody>
      </p:sp>
      <p:sp>
        <p:nvSpPr>
          <p:cNvPr id="320515" name="AutoShape 3"/>
          <p:cNvSpPr>
            <a:spLocks noChangeArrowheads="1"/>
          </p:cNvSpPr>
          <p:nvPr/>
        </p:nvSpPr>
        <p:spPr bwMode="auto">
          <a:xfrm>
            <a:off x="1568624" y="2554560"/>
            <a:ext cx="6768752" cy="4114800"/>
          </a:xfrm>
          <a:custGeom>
            <a:avLst/>
            <a:gdLst>
              <a:gd name="G0" fmla="+- 2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8"/>
              <a:gd name="G18" fmla="*/ 28 1 2"/>
              <a:gd name="G19" fmla="+- G18 5400 0"/>
              <a:gd name="G20" fmla="cos G19 11796480"/>
              <a:gd name="G21" fmla="sin G19 11796480"/>
              <a:gd name="G22" fmla="+- G20 10800 0"/>
              <a:gd name="G23" fmla="+- G21 10800 0"/>
              <a:gd name="G24" fmla="+- 10800 0 G20"/>
              <a:gd name="G25" fmla="+- 28 10800 0"/>
              <a:gd name="G26" fmla="?: G9 G17 G25"/>
              <a:gd name="G27" fmla="?: G9 0 21600"/>
              <a:gd name="G28" fmla="cos 10800 11796480"/>
              <a:gd name="G29" fmla="sin 10800 11796480"/>
              <a:gd name="G30" fmla="sin 2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86 w 21600"/>
              <a:gd name="T15" fmla="*/ 10800 h 21600"/>
              <a:gd name="T16" fmla="*/ 10800 w 21600"/>
              <a:gd name="T17" fmla="*/ 10772 h 21600"/>
              <a:gd name="T18" fmla="*/ 16214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72" y="10800"/>
                </a:moveTo>
                <a:cubicBezTo>
                  <a:pt x="10772" y="10784"/>
                  <a:pt x="10784" y="10772"/>
                  <a:pt x="10800" y="10772"/>
                </a:cubicBezTo>
                <a:cubicBezTo>
                  <a:pt x="10815" y="10771"/>
                  <a:pt x="10827" y="10784"/>
                  <a:pt x="10828" y="10799"/>
                </a:cubicBezTo>
                <a:lnTo>
                  <a:pt x="21600" y="10800"/>
                </a:lnTo>
                <a:cubicBezTo>
                  <a:pt x="21600" y="4835"/>
                  <a:pt x="16764" y="0"/>
                  <a:pt x="10800" y="0"/>
                </a:cubicBezTo>
                <a:cubicBezTo>
                  <a:pt x="4835" y="0"/>
                  <a:pt x="0" y="4835"/>
                  <a:pt x="0" y="10800"/>
                </a:cubicBezTo>
                <a:close/>
              </a:path>
            </a:pathLst>
          </a:custGeom>
          <a:gradFill rotWithShape="0">
            <a:gsLst>
              <a:gs pos="0">
                <a:schemeClr val="accent1">
                  <a:gamma/>
                  <a:tint val="44314"/>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endParaRPr lang="de-DE" sz="1200" b="1"/>
          </a:p>
        </p:txBody>
      </p:sp>
      <p:sp>
        <p:nvSpPr>
          <p:cNvPr id="96263" name="AutoShape 4"/>
          <p:cNvSpPr>
            <a:spLocks noChangeArrowheads="1"/>
          </p:cNvSpPr>
          <p:nvPr/>
        </p:nvSpPr>
        <p:spPr bwMode="auto">
          <a:xfrm flipV="1">
            <a:off x="1568624" y="4776192"/>
            <a:ext cx="6768752" cy="381000"/>
          </a:xfrm>
          <a:prstGeom prst="triangle">
            <a:avLst>
              <a:gd name="adj" fmla="val 50000"/>
            </a:avLst>
          </a:prstGeom>
          <a:solidFill>
            <a:srgbClr val="808080"/>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6264" name="Oval 5"/>
          <p:cNvSpPr>
            <a:spLocks noChangeArrowheads="1"/>
          </p:cNvSpPr>
          <p:nvPr/>
        </p:nvSpPr>
        <p:spPr bwMode="auto">
          <a:xfrm>
            <a:off x="6934200" y="3250530"/>
            <a:ext cx="2057400" cy="914400"/>
          </a:xfrm>
          <a:prstGeom prst="ellipse">
            <a:avLst/>
          </a:prstGeom>
          <a:solidFill>
            <a:schemeClr val="bg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buFont typeface="Webdings" pitchFamily="18" charset="2"/>
              <a:buNone/>
            </a:pPr>
            <a:r>
              <a:rPr lang="de-DE" sz="1100" b="1" dirty="0"/>
              <a:t>Konzernlogistik (Projekt Green </a:t>
            </a:r>
            <a:r>
              <a:rPr lang="de-DE" sz="1100" b="1" dirty="0" err="1"/>
              <a:t>Logistics</a:t>
            </a:r>
            <a:r>
              <a:rPr lang="de-DE" sz="1100" b="1" dirty="0"/>
              <a:t>)</a:t>
            </a:r>
          </a:p>
        </p:txBody>
      </p:sp>
      <p:sp>
        <p:nvSpPr>
          <p:cNvPr id="96265" name="Oval 6"/>
          <p:cNvSpPr>
            <a:spLocks noChangeArrowheads="1"/>
          </p:cNvSpPr>
          <p:nvPr/>
        </p:nvSpPr>
        <p:spPr bwMode="auto">
          <a:xfrm>
            <a:off x="901700" y="3250530"/>
            <a:ext cx="2057400" cy="914400"/>
          </a:xfrm>
          <a:prstGeom prst="ellipse">
            <a:avLst/>
          </a:prstGeom>
          <a:solidFill>
            <a:schemeClr val="bg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buFont typeface="Webdings" pitchFamily="18" charset="2"/>
              <a:buNone/>
            </a:pPr>
            <a:r>
              <a:rPr lang="de-DE" sz="1100" b="1" dirty="0"/>
              <a:t>MAN </a:t>
            </a:r>
          </a:p>
          <a:p>
            <a:pPr algn="ctr" eaLnBrk="0" hangingPunct="0">
              <a:buFont typeface="Webdings" pitchFamily="18" charset="2"/>
              <a:buNone/>
            </a:pPr>
            <a:r>
              <a:rPr lang="de-DE" sz="1100" b="1" dirty="0"/>
              <a:t>Diesel &amp; Turbo</a:t>
            </a:r>
          </a:p>
        </p:txBody>
      </p:sp>
      <p:sp>
        <p:nvSpPr>
          <p:cNvPr id="96266" name="Oval 7"/>
          <p:cNvSpPr>
            <a:spLocks noChangeArrowheads="1"/>
          </p:cNvSpPr>
          <p:nvPr/>
        </p:nvSpPr>
        <p:spPr bwMode="auto">
          <a:xfrm>
            <a:off x="2501900" y="1938536"/>
            <a:ext cx="2057400" cy="914400"/>
          </a:xfrm>
          <a:prstGeom prst="ellipse">
            <a:avLst/>
          </a:prstGeom>
          <a:solidFill>
            <a:schemeClr val="bg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buFont typeface="Webdings" pitchFamily="18" charset="2"/>
              <a:buNone/>
            </a:pPr>
            <a:r>
              <a:rPr lang="de-DE" sz="1100" b="1" dirty="0"/>
              <a:t>Konzernforschung und -entwicklung (Bereich Umwelt)</a:t>
            </a:r>
          </a:p>
        </p:txBody>
      </p:sp>
      <p:sp>
        <p:nvSpPr>
          <p:cNvPr id="96267" name="Oval 8"/>
          <p:cNvSpPr>
            <a:spLocks noChangeArrowheads="1"/>
          </p:cNvSpPr>
          <p:nvPr/>
        </p:nvSpPr>
        <p:spPr bwMode="auto">
          <a:xfrm>
            <a:off x="5335588" y="1938536"/>
            <a:ext cx="2055812" cy="914400"/>
          </a:xfrm>
          <a:prstGeom prst="ellipse">
            <a:avLst/>
          </a:prstGeom>
          <a:solidFill>
            <a:schemeClr val="bg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buFont typeface="Webdings" pitchFamily="18" charset="2"/>
              <a:buNone/>
            </a:pPr>
            <a:r>
              <a:rPr lang="de-DE" sz="1100" b="1" dirty="0" smtClean="0"/>
              <a:t>Konzern-produktion </a:t>
            </a:r>
            <a:r>
              <a:rPr lang="de-DE" sz="1100" b="1" dirty="0"/>
              <a:t>Umwelt (Bereich Umwelt)</a:t>
            </a:r>
          </a:p>
        </p:txBody>
      </p:sp>
      <p:sp>
        <p:nvSpPr>
          <p:cNvPr id="96268" name="Text Box 9"/>
          <p:cNvSpPr txBox="1">
            <a:spLocks noChangeArrowheads="1"/>
          </p:cNvSpPr>
          <p:nvPr/>
        </p:nvSpPr>
        <p:spPr bwMode="auto">
          <a:xfrm>
            <a:off x="3551815" y="2807518"/>
            <a:ext cx="2802370"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300">
                <a:solidFill>
                  <a:schemeClr val="tx1"/>
                </a:solidFill>
                <a:latin typeface="Arial" charset="0"/>
              </a:defRPr>
            </a:lvl1pPr>
            <a:lvl2pPr marL="742950" indent="-285750" eaLnBrk="0" hangingPunct="0">
              <a:defRPr sz="1300">
                <a:solidFill>
                  <a:schemeClr val="tx1"/>
                </a:solidFill>
                <a:latin typeface="Arial" charset="0"/>
              </a:defRPr>
            </a:lvl2pPr>
            <a:lvl3pPr marL="1143000" indent="-228600" eaLnBrk="0" hangingPunct="0">
              <a:defRPr sz="1300">
                <a:solidFill>
                  <a:schemeClr val="tx1"/>
                </a:solidFill>
                <a:latin typeface="Arial" charset="0"/>
              </a:defRPr>
            </a:lvl3pPr>
            <a:lvl4pPr marL="1600200" indent="-228600" eaLnBrk="0" hangingPunct="0">
              <a:defRPr sz="1300">
                <a:solidFill>
                  <a:schemeClr val="tx1"/>
                </a:solidFill>
                <a:latin typeface="Arial" charset="0"/>
              </a:defRPr>
            </a:lvl4pPr>
            <a:lvl5pPr marL="2057400" indent="-228600" eaLnBrk="0" hangingPunct="0">
              <a:defRPr sz="1300">
                <a:solidFill>
                  <a:schemeClr val="tx1"/>
                </a:solidFill>
                <a:latin typeface="Arial" charset="0"/>
              </a:defRPr>
            </a:lvl5pPr>
            <a:lvl6pPr marL="2514600" indent="-228600" eaLnBrk="0" fontAlgn="base" hangingPunct="0">
              <a:spcBef>
                <a:spcPct val="0"/>
              </a:spcBef>
              <a:spcAft>
                <a:spcPct val="0"/>
              </a:spcAft>
              <a:defRPr sz="1300">
                <a:solidFill>
                  <a:schemeClr val="tx1"/>
                </a:solidFill>
                <a:latin typeface="Arial" charset="0"/>
              </a:defRPr>
            </a:lvl6pPr>
            <a:lvl7pPr marL="2971800" indent="-228600" eaLnBrk="0" fontAlgn="base" hangingPunct="0">
              <a:spcBef>
                <a:spcPct val="0"/>
              </a:spcBef>
              <a:spcAft>
                <a:spcPct val="0"/>
              </a:spcAft>
              <a:defRPr sz="1300">
                <a:solidFill>
                  <a:schemeClr val="tx1"/>
                </a:solidFill>
                <a:latin typeface="Arial" charset="0"/>
              </a:defRPr>
            </a:lvl7pPr>
            <a:lvl8pPr marL="3429000" indent="-228600" eaLnBrk="0" fontAlgn="base" hangingPunct="0">
              <a:spcBef>
                <a:spcPct val="0"/>
              </a:spcBef>
              <a:spcAft>
                <a:spcPct val="0"/>
              </a:spcAft>
              <a:defRPr sz="1300">
                <a:solidFill>
                  <a:schemeClr val="tx1"/>
                </a:solidFill>
                <a:latin typeface="Arial" charset="0"/>
              </a:defRPr>
            </a:lvl8pPr>
            <a:lvl9pPr marL="3886200" indent="-228600" eaLnBrk="0" fontAlgn="base" hangingPunct="0">
              <a:spcBef>
                <a:spcPct val="0"/>
              </a:spcBef>
              <a:spcAft>
                <a:spcPct val="0"/>
              </a:spcAft>
              <a:defRPr sz="1300">
                <a:solidFill>
                  <a:schemeClr val="tx1"/>
                </a:solidFill>
                <a:latin typeface="Arial" charset="0"/>
              </a:defRPr>
            </a:lvl9pPr>
          </a:lstStyle>
          <a:p>
            <a:pPr algn="ctr"/>
            <a:r>
              <a:rPr lang="de-DE" sz="1200" b="1" dirty="0" smtClean="0"/>
              <a:t>Evaluation von Lösungsansätzen:</a:t>
            </a:r>
          </a:p>
          <a:p>
            <a:pPr marL="285750" indent="-285750" defTabSz="674688" eaLnBrk="1" hangingPunct="1">
              <a:buFont typeface="Arial" pitchFamily="34" charset="0"/>
              <a:buChar char="•"/>
            </a:pPr>
            <a:r>
              <a:rPr lang="de-DE" sz="1200" b="1" dirty="0">
                <a:ea typeface="ＭＳ Ｐゴシック" pitchFamily="24" charset="-128"/>
              </a:rPr>
              <a:t>LNG-Schiff</a:t>
            </a:r>
          </a:p>
          <a:p>
            <a:pPr marL="285750" indent="-285750" defTabSz="674688" eaLnBrk="1" hangingPunct="1">
              <a:buFont typeface="Arial" pitchFamily="34" charset="0"/>
              <a:buChar char="•"/>
            </a:pPr>
            <a:r>
              <a:rPr lang="de-DE" sz="1200" b="1" dirty="0" err="1">
                <a:ea typeface="ＭＳ Ｐゴシック" pitchFamily="24" charset="-128"/>
              </a:rPr>
              <a:t>NOx</a:t>
            </a:r>
            <a:r>
              <a:rPr lang="de-DE" sz="1200" b="1" dirty="0">
                <a:ea typeface="ＭＳ Ｐゴシック" pitchFamily="24" charset="-128"/>
              </a:rPr>
              <a:t> - Nachbehandlung</a:t>
            </a:r>
          </a:p>
          <a:p>
            <a:pPr marL="285750" indent="-285750" defTabSz="674688" eaLnBrk="1" hangingPunct="1">
              <a:buFont typeface="Arial" pitchFamily="34" charset="0"/>
              <a:buChar char="•"/>
            </a:pPr>
            <a:r>
              <a:rPr lang="de-DE" sz="1200" b="1" dirty="0" err="1">
                <a:ea typeface="ＭＳ Ｐゴシック" pitchFamily="24" charset="-128"/>
              </a:rPr>
              <a:t>SOx</a:t>
            </a:r>
            <a:r>
              <a:rPr lang="de-DE" sz="1200" b="1" dirty="0">
                <a:ea typeface="ＭＳ Ｐゴシック" pitchFamily="24" charset="-128"/>
              </a:rPr>
              <a:t> </a:t>
            </a:r>
            <a:r>
              <a:rPr lang="de-DE" sz="1200" b="1" dirty="0" smtClean="0">
                <a:ea typeface="ＭＳ Ｐゴシック" pitchFamily="24" charset="-128"/>
              </a:rPr>
              <a:t>– Nachbehandlung</a:t>
            </a:r>
          </a:p>
          <a:p>
            <a:pPr marL="285750" indent="-285750" defTabSz="674688" eaLnBrk="1" hangingPunct="1">
              <a:buFont typeface="Arial" pitchFamily="34" charset="0"/>
              <a:buChar char="•"/>
            </a:pPr>
            <a:r>
              <a:rPr lang="de-DE" sz="1200" b="1" dirty="0" smtClean="0">
                <a:ea typeface="ＭＳ Ｐゴシック" pitchFamily="24" charset="-128"/>
              </a:rPr>
              <a:t>MDO &amp; MGO</a:t>
            </a:r>
            <a:endParaRPr lang="de-DE" sz="1200" b="1" dirty="0">
              <a:ea typeface="ＭＳ Ｐゴシック" pitchFamily="24" charset="-128"/>
            </a:endParaRPr>
          </a:p>
        </p:txBody>
      </p:sp>
      <p:sp>
        <p:nvSpPr>
          <p:cNvPr id="96269" name="Rectangle 10"/>
          <p:cNvSpPr>
            <a:spLocks noChangeArrowheads="1"/>
          </p:cNvSpPr>
          <p:nvPr/>
        </p:nvSpPr>
        <p:spPr bwMode="auto">
          <a:xfrm>
            <a:off x="1690688" y="5346030"/>
            <a:ext cx="6524625" cy="603250"/>
          </a:xfrm>
          <a:prstGeom prst="rect">
            <a:avLst/>
          </a:prstGeom>
          <a:solidFill>
            <a:schemeClr val="tx2"/>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marL="12700" indent="-12700" algn="ctr" eaLnBrk="0" hangingPunct="0">
              <a:buFont typeface="Webdings" pitchFamily="18" charset="2"/>
              <a:buNone/>
            </a:pPr>
            <a:r>
              <a:rPr lang="de-DE" sz="1400" b="1" dirty="0" smtClean="0">
                <a:solidFill>
                  <a:schemeClr val="bg1"/>
                </a:solidFill>
              </a:rPr>
              <a:t>Marktabfrage in Short </a:t>
            </a:r>
            <a:r>
              <a:rPr lang="de-DE" sz="1400" b="1" dirty="0" err="1" smtClean="0">
                <a:solidFill>
                  <a:schemeClr val="bg1"/>
                </a:solidFill>
              </a:rPr>
              <a:t>Sea</a:t>
            </a:r>
            <a:r>
              <a:rPr lang="de-DE" sz="1400" b="1" dirty="0" smtClean="0">
                <a:solidFill>
                  <a:schemeClr val="bg1"/>
                </a:solidFill>
              </a:rPr>
              <a:t>- und Überseeverkehren</a:t>
            </a:r>
            <a:endParaRPr lang="de-DE" sz="1400" b="1" dirty="0">
              <a:solidFill>
                <a:schemeClr val="bg1"/>
              </a:solidFill>
            </a:endParaRPr>
          </a:p>
        </p:txBody>
      </p: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124" y="4196600"/>
            <a:ext cx="3055752" cy="312520"/>
          </a:xfrm>
          <a:prstGeom prst="rect">
            <a:avLst/>
          </a:prstGeom>
          <a:solidFill>
            <a:srgbClr val="003366"/>
          </a:solidFill>
          <a:ln>
            <a:solidFill>
              <a:schemeClr val="bg1"/>
            </a:solidFill>
          </a:ln>
          <a:effectLst/>
          <a:extLst/>
        </p:spPr>
      </p:pic>
    </p:spTree>
    <p:extLst>
      <p:ext uri="{BB962C8B-B14F-4D97-AF65-F5344CB8AC3E}">
        <p14:creationId xmlns:p14="http://schemas.microsoft.com/office/powerpoint/2010/main" val="124776016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Struktur der Konzern-Umweltstrategie berücksichtigt die gesamte automobile Wertschöpfungskette </a:t>
            </a:r>
          </a:p>
        </p:txBody>
      </p:sp>
      <p:sp>
        <p:nvSpPr>
          <p:cNvPr id="4" name="Abgerundetes Rechteck 3"/>
          <p:cNvSpPr/>
          <p:nvPr>
            <p:custDataLst>
              <p:tags r:id="rId1"/>
            </p:custDataLst>
          </p:nvPr>
        </p:nvSpPr>
        <p:spPr bwMode="auto">
          <a:xfrm>
            <a:off x="415926" y="1772816"/>
            <a:ext cx="9074150" cy="4320480"/>
          </a:xfrm>
          <a:prstGeom prst="roundRect">
            <a:avLst>
              <a:gd name="adj" fmla="val 2452"/>
            </a:avLst>
          </a:prstGeom>
          <a:gradFill flip="none" rotWithShape="1">
            <a:gsLst>
              <a:gs pos="13000">
                <a:srgbClr val="D4D6D9"/>
              </a:gs>
              <a:gs pos="50000">
                <a:schemeClr val="bg1"/>
              </a:gs>
              <a:gs pos="84000">
                <a:srgbClr val="D4D6D9"/>
              </a:gs>
            </a:gsLst>
            <a:lin ang="13500000" scaled="1"/>
            <a:tileRect/>
          </a:gradFill>
          <a:ln w="9525" cap="flat" cmpd="sng" algn="ctr">
            <a:solidFill>
              <a:srgbClr val="D4D6D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674688"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smtClean="0">
              <a:ln>
                <a:noFill/>
              </a:ln>
              <a:solidFill>
                <a:schemeClr val="tx1"/>
              </a:solidFill>
              <a:effectLst/>
              <a:latin typeface="Arial" charset="0"/>
            </a:endParaRPr>
          </a:p>
        </p:txBody>
      </p:sp>
      <p:sp>
        <p:nvSpPr>
          <p:cNvPr id="5" name="Textfeld 4"/>
          <p:cNvSpPr txBox="1"/>
          <p:nvPr/>
        </p:nvSpPr>
        <p:spPr>
          <a:xfrm>
            <a:off x="415926" y="2060848"/>
            <a:ext cx="2658017" cy="431299"/>
          </a:xfrm>
          <a:prstGeom prst="rect">
            <a:avLst/>
          </a:prstGeom>
          <a:noFill/>
        </p:spPr>
        <p:txBody>
          <a:bodyPr wrap="square" lIns="180000" rtlCol="0" anchor="ctr" anchorCtr="0">
            <a:noAutofit/>
          </a:bodyPr>
          <a:lstStyle/>
          <a:p>
            <a:pPr>
              <a:tabLst>
                <a:tab pos="180975" algn="l"/>
              </a:tabLst>
            </a:pPr>
            <a:endParaRPr lang="de-DE" sz="1200" b="1" dirty="0"/>
          </a:p>
        </p:txBody>
      </p:sp>
      <p:sp>
        <p:nvSpPr>
          <p:cNvPr id="6" name="Richtungspfeil 5"/>
          <p:cNvSpPr/>
          <p:nvPr>
            <p:custDataLst>
              <p:tags r:id="rId2"/>
            </p:custDataLst>
          </p:nvPr>
        </p:nvSpPr>
        <p:spPr bwMode="auto">
          <a:xfrm>
            <a:off x="488504" y="2420888"/>
            <a:ext cx="8856984" cy="2736304"/>
          </a:xfrm>
          <a:prstGeom prst="homePlate">
            <a:avLst>
              <a:gd name="adj" fmla="val 17425"/>
            </a:avLst>
          </a:prstGeom>
          <a:solidFill>
            <a:schemeClr val="bg1"/>
          </a:solidFill>
          <a:ln w="28575" cap="flat" cmpd="sng" algn="ctr">
            <a:solidFill>
              <a:srgbClr val="006666"/>
            </a:solidFill>
            <a:prstDash val="solid"/>
            <a:round/>
            <a:headEnd type="none" w="med" len="med"/>
            <a:tailEnd type="none" w="med" len="med"/>
          </a:ln>
          <a:effectLst>
            <a:outerShdw blurRad="1397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de-DE" sz="1600" smtClean="0">
              <a:solidFill>
                <a:srgbClr val="000000"/>
              </a:solidFill>
              <a:latin typeface="Arial" pitchFamily="34" charset="0"/>
            </a:endParaRPr>
          </a:p>
        </p:txBody>
      </p:sp>
      <p:grpSp>
        <p:nvGrpSpPr>
          <p:cNvPr id="7" name="Gruppieren 6"/>
          <p:cNvGrpSpPr/>
          <p:nvPr/>
        </p:nvGrpSpPr>
        <p:grpSpPr>
          <a:xfrm>
            <a:off x="594594" y="2498229"/>
            <a:ext cx="8287264" cy="2603921"/>
            <a:chOff x="594594" y="2452826"/>
            <a:chExt cx="8287264" cy="2603921"/>
          </a:xfrm>
        </p:grpSpPr>
        <p:sp>
          <p:nvSpPr>
            <p:cNvPr id="8" name="Rechteckiger Pfeil 7"/>
            <p:cNvSpPr/>
            <p:nvPr>
              <p:custDataLst>
                <p:tags r:id="rId3"/>
              </p:custDataLst>
            </p:nvPr>
          </p:nvSpPr>
          <p:spPr bwMode="auto">
            <a:xfrm flipV="1">
              <a:off x="867062" y="3573016"/>
              <a:ext cx="7780870" cy="1483731"/>
            </a:xfrm>
            <a:prstGeom prst="bentArrow">
              <a:avLst>
                <a:gd name="adj1" fmla="val 40407"/>
                <a:gd name="adj2" fmla="val 31797"/>
                <a:gd name="adj3" fmla="val 25000"/>
                <a:gd name="adj4" fmla="val 31968"/>
              </a:avLst>
            </a:prstGeom>
            <a:solidFill>
              <a:schemeClr val="bg1">
                <a:lumMod val="85000"/>
              </a:schemeClr>
            </a:solidFill>
            <a:ln w="9525" cap="flat" cmpd="sng" algn="ctr">
              <a:solidFill>
                <a:srgbClr val="A8ADB3"/>
              </a:solidFill>
              <a:prstDash val="solid"/>
              <a:round/>
              <a:headEnd type="none" w="med" len="med"/>
              <a:tailEnd type="none" w="med" len="med"/>
            </a:ln>
            <a:effectLst>
              <a:outerShdw blurRad="50800" dist="38100" dir="2700000" algn="tl" rotWithShape="0">
                <a:schemeClr val="tx1">
                  <a:alpha val="40000"/>
                </a:schemeClr>
              </a:outerShdw>
            </a:effectLst>
            <a:extLst/>
          </p:spPr>
          <p:txBody>
            <a:bodyPr vert="horz" wrap="square" lIns="91440" tIns="45720" rIns="91440" bIns="45720" numCol="1" rtlCol="0" anchor="t" anchorCtr="0" compatLnSpc="1">
              <a:prstTxWarp prst="textNoShape">
                <a:avLst/>
              </a:prstTxWarp>
            </a:bodyPr>
            <a:lstStyle/>
            <a:p>
              <a:pPr marL="0" marR="0" indent="0" algn="l" defTabSz="674688"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smtClean="0">
                <a:ln>
                  <a:noFill/>
                </a:ln>
                <a:solidFill>
                  <a:schemeClr val="tx1"/>
                </a:solidFill>
                <a:effectLst/>
                <a:latin typeface="Arial" charset="0"/>
              </a:endParaRPr>
            </a:p>
          </p:txBody>
        </p:sp>
        <p:sp>
          <p:nvSpPr>
            <p:cNvPr id="9" name="Rechteckiger Pfeil 8"/>
            <p:cNvSpPr/>
            <p:nvPr>
              <p:custDataLst>
                <p:tags r:id="rId4"/>
              </p:custDataLst>
            </p:nvPr>
          </p:nvSpPr>
          <p:spPr bwMode="auto">
            <a:xfrm flipV="1">
              <a:off x="1217290" y="3688595"/>
              <a:ext cx="6895221" cy="897215"/>
            </a:xfrm>
            <a:prstGeom prst="bentArrow">
              <a:avLst>
                <a:gd name="adj1" fmla="val 10824"/>
                <a:gd name="adj2" fmla="val 13959"/>
                <a:gd name="adj3" fmla="val 16507"/>
                <a:gd name="adj4" fmla="val 18233"/>
              </a:avLst>
            </a:prstGeom>
            <a:solidFill>
              <a:srgbClr val="95A844">
                <a:alpha val="38000"/>
              </a:srgbClr>
            </a:solidFill>
            <a:ln w="9525" cap="flat" cmpd="sng" algn="ctr">
              <a:noFill/>
              <a:prstDash val="solid"/>
              <a:round/>
              <a:headEnd type="none" w="med" len="med"/>
              <a:tailEnd type="none" w="med" len="med"/>
            </a:ln>
            <a:effectLst>
              <a:outerShdw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674688"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dirty="0" smtClean="0">
                <a:ln>
                  <a:noFill/>
                </a:ln>
                <a:solidFill>
                  <a:schemeClr val="tx1"/>
                </a:solidFill>
                <a:effectLst/>
                <a:latin typeface="Arial" charset="0"/>
              </a:endParaRPr>
            </a:p>
          </p:txBody>
        </p:sp>
        <p:sp>
          <p:nvSpPr>
            <p:cNvPr id="10" name="Rechteckiger Pfeil 9"/>
            <p:cNvSpPr/>
            <p:nvPr>
              <p:custDataLst>
                <p:tags r:id="rId5"/>
              </p:custDataLst>
            </p:nvPr>
          </p:nvSpPr>
          <p:spPr bwMode="auto">
            <a:xfrm flipV="1">
              <a:off x="1021706" y="3651985"/>
              <a:ext cx="7243662" cy="1188738"/>
            </a:xfrm>
            <a:prstGeom prst="bentArrow">
              <a:avLst>
                <a:gd name="adj1" fmla="val 8046"/>
                <a:gd name="adj2" fmla="val 9552"/>
                <a:gd name="adj3" fmla="val 13035"/>
                <a:gd name="adj4" fmla="val 29184"/>
              </a:avLst>
            </a:prstGeom>
            <a:solidFill>
              <a:srgbClr val="95A844">
                <a:alpha val="38000"/>
              </a:srgbClr>
            </a:solidFill>
            <a:ln w="9525" cap="flat" cmpd="sng" algn="ctr">
              <a:noFill/>
              <a:prstDash val="solid"/>
              <a:round/>
              <a:headEnd type="none" w="med" len="med"/>
              <a:tailEnd type="none" w="med" len="med"/>
            </a:ln>
            <a:effectLst>
              <a:outerShdw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674688" rtl="0" eaLnBrk="1" fontAlgn="base" latinLnBrk="0" hangingPunct="1">
                <a:lnSpc>
                  <a:spcPct val="100000"/>
                </a:lnSpc>
                <a:spcBef>
                  <a:spcPct val="0"/>
                </a:spcBef>
                <a:spcAft>
                  <a:spcPct val="0"/>
                </a:spcAft>
                <a:buClrTx/>
                <a:buSzTx/>
                <a:buFontTx/>
                <a:buNone/>
                <a:tabLst/>
              </a:pPr>
              <a:endParaRPr kumimoji="0" lang="de-DE" sz="1300" b="0" i="0" u="none" strike="noStrike" cap="none" normalizeH="0" baseline="0" smtClean="0">
                <a:ln>
                  <a:noFill/>
                </a:ln>
                <a:solidFill>
                  <a:schemeClr val="tx1"/>
                </a:solidFill>
                <a:effectLst/>
                <a:latin typeface="Arial" charset="0"/>
              </a:endParaRPr>
            </a:p>
          </p:txBody>
        </p:sp>
        <p:sp>
          <p:nvSpPr>
            <p:cNvPr id="11" name="Textfeld 10"/>
            <p:cNvSpPr txBox="1">
              <a:spLocks/>
            </p:cNvSpPr>
            <p:nvPr>
              <p:custDataLst>
                <p:tags r:id="rId6"/>
              </p:custDataLst>
            </p:nvPr>
          </p:nvSpPr>
          <p:spPr>
            <a:xfrm>
              <a:off x="594594" y="2575937"/>
              <a:ext cx="1262063" cy="276999"/>
            </a:xfrm>
            <a:prstGeom prst="rect">
              <a:avLst/>
            </a:prstGeom>
            <a:noFill/>
          </p:spPr>
          <p:txBody>
            <a:bodyPr wrap="square" lIns="180000" rtlCol="0" anchor="ctr" anchorCtr="0">
              <a:spAutoFit/>
            </a:bodyPr>
            <a:lstStyle/>
            <a:p>
              <a:pPr algn="ctr">
                <a:tabLst>
                  <a:tab pos="180975" algn="l"/>
                </a:tabLst>
              </a:pPr>
              <a:r>
                <a:rPr lang="de-DE" sz="1200" b="1" dirty="0" smtClean="0"/>
                <a:t>Unternehmen </a:t>
              </a:r>
              <a:endParaRPr lang="de-DE" sz="1200" dirty="0" smtClean="0"/>
            </a:p>
          </p:txBody>
        </p:sp>
        <p:sp>
          <p:nvSpPr>
            <p:cNvPr id="12" name="Textfeld 11"/>
            <p:cNvSpPr txBox="1">
              <a:spLocks/>
            </p:cNvSpPr>
            <p:nvPr>
              <p:custDataLst>
                <p:tags r:id="rId7"/>
              </p:custDataLst>
            </p:nvPr>
          </p:nvSpPr>
          <p:spPr>
            <a:xfrm>
              <a:off x="1941266" y="2452826"/>
              <a:ext cx="1044190" cy="400110"/>
            </a:xfrm>
            <a:prstGeom prst="rect">
              <a:avLst/>
            </a:prstGeom>
            <a:noFill/>
          </p:spPr>
          <p:txBody>
            <a:bodyPr wrap="square" lIns="0" rIns="0" rtlCol="0" anchor="ctr" anchorCtr="0">
              <a:spAutoFit/>
            </a:bodyPr>
            <a:lstStyle/>
            <a:p>
              <a:pPr algn="ctr">
                <a:tabLst>
                  <a:tab pos="180975" algn="l"/>
                </a:tabLst>
              </a:pPr>
              <a:r>
                <a:rPr lang="de-DE" sz="1000" b="1" dirty="0" smtClean="0"/>
                <a:t>Produktplanung und -entwicklung </a:t>
              </a:r>
            </a:p>
          </p:txBody>
        </p:sp>
        <p:sp>
          <p:nvSpPr>
            <p:cNvPr id="13" name="Textfeld 12"/>
            <p:cNvSpPr txBox="1">
              <a:spLocks/>
            </p:cNvSpPr>
            <p:nvPr>
              <p:custDataLst>
                <p:tags r:id="rId8"/>
              </p:custDataLst>
            </p:nvPr>
          </p:nvSpPr>
          <p:spPr>
            <a:xfrm>
              <a:off x="3119677" y="2529771"/>
              <a:ext cx="1044190" cy="246221"/>
            </a:xfrm>
            <a:prstGeom prst="rect">
              <a:avLst/>
            </a:prstGeom>
            <a:noFill/>
          </p:spPr>
          <p:txBody>
            <a:bodyPr wrap="square" lIns="0" rIns="0" rtlCol="0" anchor="ctr" anchorCtr="0">
              <a:spAutoFit/>
            </a:bodyPr>
            <a:lstStyle>
              <a:defPPr>
                <a:defRPr lang="de-DE"/>
              </a:defPPr>
              <a:lvl1pPr algn="ctr">
                <a:tabLst>
                  <a:tab pos="180975" algn="l"/>
                </a:tabLst>
                <a:defRPr sz="1000"/>
              </a:lvl1pPr>
            </a:lstStyle>
            <a:p>
              <a:r>
                <a:rPr lang="de-DE" b="1" dirty="0"/>
                <a:t>Lieferanten</a:t>
              </a:r>
            </a:p>
          </p:txBody>
        </p:sp>
        <p:sp>
          <p:nvSpPr>
            <p:cNvPr id="14" name="Textfeld 13"/>
            <p:cNvSpPr txBox="1">
              <a:spLocks/>
            </p:cNvSpPr>
            <p:nvPr>
              <p:custDataLst>
                <p:tags r:id="rId9"/>
              </p:custDataLst>
            </p:nvPr>
          </p:nvSpPr>
          <p:spPr>
            <a:xfrm>
              <a:off x="4298088" y="2529771"/>
              <a:ext cx="1044190" cy="246221"/>
            </a:xfrm>
            <a:prstGeom prst="rect">
              <a:avLst/>
            </a:prstGeom>
            <a:noFill/>
          </p:spPr>
          <p:txBody>
            <a:bodyPr wrap="square" lIns="0" rIns="0" rtlCol="0" anchor="ctr" anchorCtr="0">
              <a:spAutoFit/>
            </a:bodyPr>
            <a:lstStyle>
              <a:defPPr>
                <a:defRPr lang="de-DE"/>
              </a:defPPr>
              <a:lvl1pPr algn="ctr">
                <a:tabLst>
                  <a:tab pos="180975" algn="l"/>
                </a:tabLst>
                <a:defRPr sz="1000"/>
              </a:lvl1pPr>
            </a:lstStyle>
            <a:p>
              <a:r>
                <a:rPr lang="de-DE" b="1" dirty="0" smtClean="0"/>
                <a:t>Logistik</a:t>
              </a:r>
              <a:endParaRPr lang="de-DE" b="1" dirty="0"/>
            </a:p>
          </p:txBody>
        </p:sp>
        <p:sp>
          <p:nvSpPr>
            <p:cNvPr id="15" name="Textfeld 14"/>
            <p:cNvSpPr txBox="1">
              <a:spLocks/>
            </p:cNvSpPr>
            <p:nvPr>
              <p:custDataLst>
                <p:tags r:id="rId10"/>
              </p:custDataLst>
            </p:nvPr>
          </p:nvSpPr>
          <p:spPr>
            <a:xfrm>
              <a:off x="5476499" y="2529771"/>
              <a:ext cx="1044190" cy="246221"/>
            </a:xfrm>
            <a:prstGeom prst="rect">
              <a:avLst/>
            </a:prstGeom>
            <a:noFill/>
          </p:spPr>
          <p:txBody>
            <a:bodyPr wrap="square" lIns="0" rIns="0" rtlCol="0" anchor="ctr" anchorCtr="0">
              <a:spAutoFit/>
            </a:bodyPr>
            <a:lstStyle>
              <a:defPPr>
                <a:defRPr lang="de-DE"/>
              </a:defPPr>
              <a:lvl1pPr algn="ctr">
                <a:tabLst>
                  <a:tab pos="180975" algn="l"/>
                </a:tabLst>
                <a:defRPr sz="1000"/>
              </a:lvl1pPr>
            </a:lstStyle>
            <a:p>
              <a:r>
                <a:rPr lang="de-DE" b="1" dirty="0" smtClean="0"/>
                <a:t>Produktion</a:t>
              </a:r>
              <a:endParaRPr lang="de-DE" b="1" dirty="0"/>
            </a:p>
          </p:txBody>
        </p:sp>
        <p:sp>
          <p:nvSpPr>
            <p:cNvPr id="16" name="Textfeld 15"/>
            <p:cNvSpPr txBox="1">
              <a:spLocks/>
            </p:cNvSpPr>
            <p:nvPr>
              <p:custDataLst>
                <p:tags r:id="rId11"/>
              </p:custDataLst>
            </p:nvPr>
          </p:nvSpPr>
          <p:spPr>
            <a:xfrm>
              <a:off x="6654910" y="2452826"/>
              <a:ext cx="1044190" cy="400110"/>
            </a:xfrm>
            <a:prstGeom prst="rect">
              <a:avLst/>
            </a:prstGeom>
            <a:noFill/>
          </p:spPr>
          <p:txBody>
            <a:bodyPr wrap="square" lIns="0" rIns="0" rtlCol="0" anchor="ctr" anchorCtr="0">
              <a:spAutoFit/>
            </a:bodyPr>
            <a:lstStyle>
              <a:defPPr>
                <a:defRPr lang="de-DE"/>
              </a:defPPr>
              <a:lvl1pPr algn="ctr">
                <a:tabLst>
                  <a:tab pos="180975" algn="l"/>
                </a:tabLst>
                <a:defRPr sz="1000"/>
              </a:lvl1pPr>
            </a:lstStyle>
            <a:p>
              <a:r>
                <a:rPr lang="de-DE" b="1" dirty="0" smtClean="0"/>
                <a:t>Vertrieb und Marketing</a:t>
              </a:r>
              <a:endParaRPr lang="de-DE" b="1" dirty="0"/>
            </a:p>
          </p:txBody>
        </p:sp>
        <p:sp>
          <p:nvSpPr>
            <p:cNvPr id="17" name="Textfeld 16"/>
            <p:cNvSpPr txBox="1">
              <a:spLocks/>
            </p:cNvSpPr>
            <p:nvPr>
              <p:custDataLst>
                <p:tags r:id="rId12"/>
              </p:custDataLst>
            </p:nvPr>
          </p:nvSpPr>
          <p:spPr>
            <a:xfrm>
              <a:off x="7833320" y="2529771"/>
              <a:ext cx="1044190" cy="246221"/>
            </a:xfrm>
            <a:prstGeom prst="rect">
              <a:avLst/>
            </a:prstGeom>
            <a:noFill/>
          </p:spPr>
          <p:txBody>
            <a:bodyPr wrap="square" lIns="0" rIns="0" rtlCol="0" anchor="ctr" anchorCtr="0">
              <a:spAutoFit/>
            </a:bodyPr>
            <a:lstStyle>
              <a:defPPr>
                <a:defRPr lang="de-DE"/>
              </a:defPPr>
              <a:lvl1pPr algn="ctr">
                <a:tabLst>
                  <a:tab pos="180975" algn="l"/>
                </a:tabLst>
                <a:defRPr sz="1000"/>
              </a:lvl1pPr>
            </a:lstStyle>
            <a:p>
              <a:r>
                <a:rPr lang="de-DE" b="1" dirty="0" smtClean="0"/>
                <a:t>Verwertung</a:t>
              </a:r>
              <a:endParaRPr lang="de-DE" b="1" dirty="0"/>
            </a:p>
          </p:txBody>
        </p:sp>
        <p:pic>
          <p:nvPicPr>
            <p:cNvPr id="18" name="Picture 54" descr="C:\Users\magdalena.gawlak\Documents\MCGM\Projekte\VW AG K-PU - Phase II\20_Arbeitsdateien\40_K-PU\Piktogramme\ICONS\Lieferant_rgb.jpg"/>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19677" y="2852936"/>
              <a:ext cx="1048538" cy="1043001"/>
            </a:xfrm>
            <a:prstGeom prst="roundRect">
              <a:avLst/>
            </a:prstGeom>
            <a:noFill/>
            <a:extLst>
              <a:ext uri="{909E8E84-426E-40DD-AFC4-6F175D3DCCD1}">
                <a14:hiddenFill xmlns:a14="http://schemas.microsoft.com/office/drawing/2010/main">
                  <a:solidFill>
                    <a:srgbClr val="FFFFFF"/>
                  </a:solidFill>
                </a14:hiddenFill>
              </a:ext>
            </a:extLst>
          </p:spPr>
        </p:pic>
        <p:pic>
          <p:nvPicPr>
            <p:cNvPr id="19" name="Picture 56" descr="C:\Users\magdalena.gawlak\Documents\MCGM\Projekte\VW AG K-PU - Phase II\20_Arbeitsdateien\40_K-PU\Piktogramme\ICONS\Marketing_und_Vertrieb_rgb.jpg"/>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54910" y="2852936"/>
              <a:ext cx="1048538" cy="1043001"/>
            </a:xfrm>
            <a:prstGeom prst="roundRect">
              <a:avLst/>
            </a:prstGeom>
            <a:noFill/>
            <a:extLst>
              <a:ext uri="{909E8E84-426E-40DD-AFC4-6F175D3DCCD1}">
                <a14:hiddenFill xmlns:a14="http://schemas.microsoft.com/office/drawing/2010/main">
                  <a:solidFill>
                    <a:srgbClr val="FFFFFF"/>
                  </a:solidFill>
                </a14:hiddenFill>
              </a:ext>
            </a:extLst>
          </p:spPr>
        </p:pic>
        <p:pic>
          <p:nvPicPr>
            <p:cNvPr id="20" name="Picture 57" descr="C:\Users\magdalena.gawlak\Documents\MCGM\Projekte\VW AG K-PU - Phase II\20_Arbeitsdateien\40_K-PU\Piktogramme\ICONS\Produktion_rgb.jpg"/>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476499" y="2852936"/>
              <a:ext cx="1048538" cy="1043001"/>
            </a:xfrm>
            <a:prstGeom prst="roundRect">
              <a:avLst/>
            </a:prstGeom>
            <a:noFill/>
            <a:extLst>
              <a:ext uri="{909E8E84-426E-40DD-AFC4-6F175D3DCCD1}">
                <a14:hiddenFill xmlns:a14="http://schemas.microsoft.com/office/drawing/2010/main">
                  <a:solidFill>
                    <a:srgbClr val="FFFFFF"/>
                  </a:solidFill>
                </a14:hiddenFill>
              </a:ext>
            </a:extLst>
          </p:spPr>
        </p:pic>
        <p:pic>
          <p:nvPicPr>
            <p:cNvPr id="21" name="Picture 58" descr="C:\Users\magdalena.gawlak\Documents\MCGM\Projekte\VW AG K-PU - Phase II\20_Arbeitsdateien\40_K-PU\Piktogramme\ICONS\Produktplanung_und_Entwicklung_rgb.jpg"/>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41266" y="2852936"/>
              <a:ext cx="1048538" cy="1043001"/>
            </a:xfrm>
            <a:prstGeom prst="roundRect">
              <a:avLst/>
            </a:prstGeom>
            <a:noFill/>
            <a:extLst>
              <a:ext uri="{909E8E84-426E-40DD-AFC4-6F175D3DCCD1}">
                <a14:hiddenFill xmlns:a14="http://schemas.microsoft.com/office/drawing/2010/main">
                  <a:solidFill>
                    <a:srgbClr val="FFFFFF"/>
                  </a:solidFill>
                </a14:hiddenFill>
              </a:ext>
            </a:extLst>
          </p:spPr>
        </p:pic>
        <p:pic>
          <p:nvPicPr>
            <p:cNvPr id="22" name="Picture 59" descr="C:\Users\magdalena.gawlak\Documents\MCGM\Projekte\VW AG K-PU - Phase II\20_Arbeitsdateien\40_K-PU\Piktogramme\ICONS\Unternehmen_rgb.jpg"/>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594" y="2859504"/>
              <a:ext cx="1262063" cy="1262062"/>
            </a:xfrm>
            <a:prstGeom prst="roundRect">
              <a:avLst/>
            </a:prstGeom>
            <a:noFill/>
            <a:extLst>
              <a:ext uri="{909E8E84-426E-40DD-AFC4-6F175D3DCCD1}">
                <a14:hiddenFill xmlns:a14="http://schemas.microsoft.com/office/drawing/2010/main">
                  <a:solidFill>
                    <a:srgbClr val="FFFFFF"/>
                  </a:solidFill>
                </a14:hiddenFill>
              </a:ext>
            </a:extLst>
          </p:spPr>
        </p:pic>
        <p:pic>
          <p:nvPicPr>
            <p:cNvPr id="23" name="Picture 60" descr="C:\Users\magdalena.gawlak\Documents\MCGM\Projekte\VW AG K-PU - Phase II\20_Arbeitsdateien\40_K-PU\Piktogramme\ICONS\Verwertung_rgb.jpg"/>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33320" y="2852936"/>
              <a:ext cx="1048538" cy="1043001"/>
            </a:xfrm>
            <a:prstGeom prst="roundRect">
              <a:avLst/>
            </a:prstGeom>
            <a:noFill/>
            <a:extLst>
              <a:ext uri="{909E8E84-426E-40DD-AFC4-6F175D3DCCD1}">
                <a14:hiddenFill xmlns:a14="http://schemas.microsoft.com/office/drawing/2010/main">
                  <a:solidFill>
                    <a:srgbClr val="FFFFFF"/>
                  </a:solidFill>
                </a14:hiddenFill>
              </a:ext>
            </a:extLst>
          </p:spPr>
        </p:pic>
      </p:grpSp>
      <p:pic>
        <p:nvPicPr>
          <p:cNvPr id="26"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98088" y="2890055"/>
            <a:ext cx="1044190" cy="10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219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Definition Green Logistics gilt für alle Logistikbereiche im Volkswagen Konzern</a:t>
            </a:r>
          </a:p>
        </p:txBody>
      </p:sp>
      <p:sp>
        <p:nvSpPr>
          <p:cNvPr id="15" name="Rectangle 2"/>
          <p:cNvSpPr>
            <a:spLocks noChangeArrowheads="1"/>
          </p:cNvSpPr>
          <p:nvPr/>
        </p:nvSpPr>
        <p:spPr bwMode="auto">
          <a:xfrm>
            <a:off x="387350" y="1700213"/>
            <a:ext cx="9072563" cy="2016125"/>
          </a:xfrm>
          <a:prstGeom prst="rect">
            <a:avLst/>
          </a:prstGeom>
          <a:solidFill>
            <a:srgbClr val="00336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Text" lastClr="000000"/>
              </a:solidFill>
              <a:effectLst/>
              <a:uLnTx/>
              <a:uFillTx/>
            </a:endParaRPr>
          </a:p>
        </p:txBody>
      </p:sp>
      <p:sp>
        <p:nvSpPr>
          <p:cNvPr id="16" name="Rectangle 4"/>
          <p:cNvSpPr txBox="1">
            <a:spLocks noChangeArrowheads="1"/>
          </p:cNvSpPr>
          <p:nvPr/>
        </p:nvSpPr>
        <p:spPr bwMode="auto">
          <a:xfrm>
            <a:off x="0" y="1990725"/>
            <a:ext cx="9104313"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defTabSz="958850" rtl="0" eaLnBrk="0" fontAlgn="base" hangingPunct="0">
              <a:spcBef>
                <a:spcPct val="0"/>
              </a:spcBef>
              <a:spcAft>
                <a:spcPct val="25000"/>
              </a:spcAft>
              <a:defRPr>
                <a:solidFill>
                  <a:schemeClr val="tx1"/>
                </a:solidFill>
                <a:latin typeface="+mn-lt"/>
                <a:ea typeface="+mn-ea"/>
                <a:cs typeface="+mn-cs"/>
              </a:defRPr>
            </a:lvl1pPr>
            <a:lvl2pPr marL="190500" indent="-188913" algn="l" defTabSz="958850" rtl="0" eaLnBrk="0" fontAlgn="base" hangingPunct="0">
              <a:spcBef>
                <a:spcPct val="0"/>
              </a:spcBef>
              <a:spcAft>
                <a:spcPct val="25000"/>
              </a:spcAft>
              <a:buChar char="•"/>
              <a:defRPr>
                <a:solidFill>
                  <a:schemeClr val="tx1"/>
                </a:solidFill>
                <a:latin typeface="+mn-lt"/>
                <a:ea typeface="+mn-ea"/>
              </a:defRPr>
            </a:lvl2pPr>
            <a:lvl3pPr marL="381000" indent="-188913" algn="l" defTabSz="958850" rtl="0" eaLnBrk="0" fontAlgn="base" hangingPunct="0">
              <a:spcBef>
                <a:spcPct val="0"/>
              </a:spcBef>
              <a:spcAft>
                <a:spcPct val="25000"/>
              </a:spcAft>
              <a:buChar char="•"/>
              <a:defRPr>
                <a:solidFill>
                  <a:schemeClr val="tx1"/>
                </a:solidFill>
                <a:latin typeface="+mn-lt"/>
                <a:ea typeface="+mn-ea"/>
              </a:defRPr>
            </a:lvl3pPr>
            <a:lvl4pPr marL="571500" indent="-188913" algn="l" defTabSz="958850" rtl="0" eaLnBrk="0" fontAlgn="base" hangingPunct="0">
              <a:spcBef>
                <a:spcPct val="0"/>
              </a:spcBef>
              <a:spcAft>
                <a:spcPct val="25000"/>
              </a:spcAft>
              <a:buChar char="•"/>
              <a:defRPr>
                <a:solidFill>
                  <a:schemeClr val="tx1"/>
                </a:solidFill>
                <a:latin typeface="+mn-lt"/>
                <a:ea typeface="+mn-ea"/>
              </a:defRPr>
            </a:lvl4pPr>
            <a:lvl5pPr marL="762000" indent="-188913" algn="l" defTabSz="958850" rtl="0" eaLnBrk="0" fontAlgn="base" hangingPunct="0">
              <a:spcBef>
                <a:spcPct val="0"/>
              </a:spcBef>
              <a:spcAft>
                <a:spcPct val="25000"/>
              </a:spcAft>
              <a:buChar char="•"/>
              <a:defRPr>
                <a:solidFill>
                  <a:schemeClr val="tx1"/>
                </a:solidFill>
                <a:latin typeface="+mn-lt"/>
                <a:ea typeface="+mn-ea"/>
              </a:defRPr>
            </a:lvl5pPr>
            <a:lvl6pPr marL="1219200" indent="-188913" algn="l" defTabSz="958850" rtl="0" eaLnBrk="0" fontAlgn="base" hangingPunct="0">
              <a:spcBef>
                <a:spcPct val="0"/>
              </a:spcBef>
              <a:spcAft>
                <a:spcPct val="25000"/>
              </a:spcAft>
              <a:buChar char="•"/>
              <a:defRPr>
                <a:solidFill>
                  <a:schemeClr val="tx1"/>
                </a:solidFill>
                <a:latin typeface="+mn-lt"/>
                <a:ea typeface="+mn-ea"/>
              </a:defRPr>
            </a:lvl6pPr>
            <a:lvl7pPr marL="1676400" indent="-188913" algn="l" defTabSz="958850" rtl="0" eaLnBrk="0" fontAlgn="base" hangingPunct="0">
              <a:spcBef>
                <a:spcPct val="0"/>
              </a:spcBef>
              <a:spcAft>
                <a:spcPct val="25000"/>
              </a:spcAft>
              <a:buChar char="•"/>
              <a:defRPr>
                <a:solidFill>
                  <a:schemeClr val="tx1"/>
                </a:solidFill>
                <a:latin typeface="+mn-lt"/>
                <a:ea typeface="+mn-ea"/>
              </a:defRPr>
            </a:lvl7pPr>
            <a:lvl8pPr marL="2133600" indent="-188913" algn="l" defTabSz="958850" rtl="0" eaLnBrk="0" fontAlgn="base" hangingPunct="0">
              <a:spcBef>
                <a:spcPct val="0"/>
              </a:spcBef>
              <a:spcAft>
                <a:spcPct val="25000"/>
              </a:spcAft>
              <a:buChar char="•"/>
              <a:defRPr>
                <a:solidFill>
                  <a:schemeClr val="tx1"/>
                </a:solidFill>
                <a:latin typeface="+mn-lt"/>
                <a:ea typeface="+mn-ea"/>
              </a:defRPr>
            </a:lvl8pPr>
            <a:lvl9pPr marL="2590800" indent="-188913" algn="l" defTabSz="958850" rtl="0" eaLnBrk="0" fontAlgn="base" hangingPunct="0">
              <a:spcBef>
                <a:spcPct val="0"/>
              </a:spcBef>
              <a:spcAft>
                <a:spcPct val="25000"/>
              </a:spcAft>
              <a:buChar char="•"/>
              <a:defRPr>
                <a:solidFill>
                  <a:schemeClr val="tx1"/>
                </a:solidFill>
                <a:latin typeface="+mn-lt"/>
                <a:ea typeface="+mn-ea"/>
              </a:defRPr>
            </a:lvl9pPr>
          </a:lstStyle>
          <a:p>
            <a:pPr marL="342900" marR="0" lvl="0" indent="-342900" algn="ctr" defTabSz="958850" rtl="0" eaLnBrk="0" fontAlgn="base" latinLnBrk="0" hangingPunct="0">
              <a:lnSpc>
                <a:spcPct val="100000"/>
              </a:lnSpc>
              <a:spcBef>
                <a:spcPct val="0"/>
              </a:spcBef>
              <a:spcAft>
                <a:spcPct val="25000"/>
              </a:spcAft>
              <a:buClrTx/>
              <a:buSzTx/>
              <a:buFontTx/>
              <a:buNone/>
              <a:tabLst/>
              <a:defRPr/>
            </a:pPr>
            <a:r>
              <a:rPr kumimoji="0" lang="de-DE" sz="2400" b="0" i="1" u="none" strike="noStrike" kern="0" cap="none" spc="0" normalizeH="0" baseline="0" noProof="0" smtClean="0">
                <a:ln>
                  <a:noFill/>
                </a:ln>
                <a:solidFill>
                  <a:srgbClr val="FFFFFF"/>
                </a:solidFill>
                <a:effectLst/>
                <a:uLnTx/>
                <a:uFillTx/>
                <a:latin typeface="Arial"/>
                <a:ea typeface="ＭＳ Ｐゴシック"/>
                <a:cs typeface="+mn-cs"/>
              </a:rPr>
              <a:t>„Green Logistics bezeichnet die bewusste Gestaltung umwelteffizienter Logistikprodukte und -prozesse, die im Vergleich zu klassischen Logistikprodukten und -prozessen einen umweltrelevanten und nachhaltigen Mehrwert bieten.“</a:t>
            </a:r>
            <a:endParaRPr kumimoji="0" lang="de-DE" sz="2400" b="0" i="1" u="none" strike="noStrike" kern="0" cap="none" spc="0" normalizeH="0" baseline="0" noProof="0" dirty="0" smtClean="0">
              <a:ln>
                <a:noFill/>
              </a:ln>
              <a:solidFill>
                <a:srgbClr val="FFFFFF"/>
              </a:solidFill>
              <a:effectLst/>
              <a:uLnTx/>
              <a:uFillTx/>
              <a:latin typeface="Arial"/>
              <a:ea typeface="ＭＳ Ｐゴシック"/>
              <a:cs typeface="+mn-cs"/>
            </a:endParaRPr>
          </a:p>
        </p:txBody>
      </p:sp>
      <p:sp>
        <p:nvSpPr>
          <p:cNvPr id="17" name="Rectangle 5"/>
          <p:cNvSpPr>
            <a:spLocks noChangeArrowheads="1"/>
          </p:cNvSpPr>
          <p:nvPr/>
        </p:nvSpPr>
        <p:spPr bwMode="auto">
          <a:xfrm>
            <a:off x="377825" y="6115075"/>
            <a:ext cx="920750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622300" marR="0" lvl="0" indent="-622300" defTabSz="674688" eaLnBrk="0" fontAlgn="auto" latinLnBrk="0" hangingPunct="0">
              <a:lnSpc>
                <a:spcPct val="100000"/>
              </a:lnSpc>
              <a:spcBef>
                <a:spcPts val="0"/>
              </a:spcBef>
              <a:spcAft>
                <a:spcPct val="25000"/>
              </a:spcAft>
              <a:buClrTx/>
              <a:buSzTx/>
              <a:buFontTx/>
              <a:buNone/>
              <a:tabLst/>
              <a:defRPr/>
            </a:pPr>
            <a:r>
              <a:rPr kumimoji="0" lang="de-DE" sz="800" b="1" i="0" u="none" strike="noStrike" kern="0" cap="none" spc="0" normalizeH="0" baseline="0" noProof="0" dirty="0">
                <a:ln>
                  <a:noFill/>
                </a:ln>
                <a:solidFill>
                  <a:sysClr val="windowText" lastClr="000000"/>
                </a:solidFill>
                <a:effectLst/>
                <a:uLnTx/>
                <a:uFillTx/>
              </a:rPr>
              <a:t>Quelle: </a:t>
            </a:r>
            <a:r>
              <a:rPr kumimoji="0" lang="de-DE" sz="800" b="0" i="0" u="none" strike="noStrike" kern="0" cap="none" spc="0" normalizeH="0" baseline="0" noProof="0" dirty="0">
                <a:ln>
                  <a:noFill/>
                </a:ln>
                <a:solidFill>
                  <a:sysClr val="windowText" lastClr="000000"/>
                </a:solidFill>
                <a:effectLst/>
                <a:uLnTx/>
                <a:uFillTx/>
              </a:rPr>
              <a:t>in Anlehnung an </a:t>
            </a:r>
            <a:r>
              <a:rPr kumimoji="0" lang="de-DE" sz="800" b="0" i="0" u="none" strike="noStrike" kern="0" cap="none" spc="0" normalizeH="0" baseline="0" noProof="0" dirty="0" err="1">
                <a:ln>
                  <a:noFill/>
                </a:ln>
                <a:solidFill>
                  <a:sysClr val="windowText" lastClr="000000"/>
                </a:solidFill>
                <a:effectLst/>
                <a:uLnTx/>
                <a:uFillTx/>
              </a:rPr>
              <a:t>Lohre</a:t>
            </a:r>
            <a:r>
              <a:rPr kumimoji="0" lang="de-DE" sz="800" b="0" i="0" u="none" strike="noStrike" kern="0" cap="none" spc="0" normalizeH="0" baseline="0" noProof="0" dirty="0">
                <a:ln>
                  <a:noFill/>
                </a:ln>
                <a:solidFill>
                  <a:sysClr val="windowText" lastClr="000000"/>
                </a:solidFill>
                <a:effectLst/>
                <a:uLnTx/>
                <a:uFillTx/>
              </a:rPr>
              <a:t>/</a:t>
            </a:r>
            <a:r>
              <a:rPr kumimoji="0" lang="de-DE" sz="800" b="0" i="0" u="none" strike="noStrike" kern="0" cap="none" spc="0" normalizeH="0" baseline="0" noProof="0" dirty="0" err="1">
                <a:ln>
                  <a:noFill/>
                </a:ln>
                <a:solidFill>
                  <a:sysClr val="windowText" lastClr="000000"/>
                </a:solidFill>
                <a:effectLst/>
                <a:uLnTx/>
                <a:uFillTx/>
              </a:rPr>
              <a:t>Herschlein</a:t>
            </a:r>
            <a:r>
              <a:rPr kumimoji="0" lang="de-DE" sz="800" b="0" i="0" u="none" strike="noStrike" kern="0" cap="none" spc="0" normalizeH="0" baseline="0" noProof="0" dirty="0">
                <a:ln>
                  <a:noFill/>
                </a:ln>
                <a:solidFill>
                  <a:sysClr val="windowText" lastClr="000000"/>
                </a:solidFill>
                <a:effectLst/>
                <a:uLnTx/>
                <a:uFillTx/>
              </a:rPr>
              <a:t> (2010): Grüne Logistik – Studie zum Begriffsverständnis, Bedeutung und Verbreitung „Grüner Logistik“ in der Speditions- und Logistikbranche, Heilbronn, S.4.</a:t>
            </a:r>
          </a:p>
        </p:txBody>
      </p:sp>
      <p:sp>
        <p:nvSpPr>
          <p:cNvPr id="18" name="Text Box 6"/>
          <p:cNvSpPr txBox="1">
            <a:spLocks noChangeArrowheads="1"/>
          </p:cNvSpPr>
          <p:nvPr/>
        </p:nvSpPr>
        <p:spPr bwMode="auto">
          <a:xfrm>
            <a:off x="387350" y="4076700"/>
            <a:ext cx="5603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4688" eaLnBrk="0" hangingPunct="0">
              <a:defRPr sz="1300">
                <a:solidFill>
                  <a:schemeClr val="tx1"/>
                </a:solidFill>
                <a:latin typeface="Arial" charset="0"/>
                <a:ea typeface="ＭＳ Ｐゴシック" pitchFamily="34" charset="-128"/>
              </a:defRPr>
            </a:lvl1pPr>
            <a:lvl2pPr marL="742950" indent="-285750" defTabSz="674688" eaLnBrk="0" hangingPunct="0">
              <a:defRPr sz="1300">
                <a:solidFill>
                  <a:schemeClr val="tx1"/>
                </a:solidFill>
                <a:latin typeface="Arial" charset="0"/>
                <a:ea typeface="ＭＳ Ｐゴシック" pitchFamily="34" charset="-128"/>
              </a:defRPr>
            </a:lvl2pPr>
            <a:lvl3pPr marL="1143000" indent="-228600" defTabSz="674688" eaLnBrk="0" hangingPunct="0">
              <a:defRPr sz="1300">
                <a:solidFill>
                  <a:schemeClr val="tx1"/>
                </a:solidFill>
                <a:latin typeface="Arial" charset="0"/>
                <a:ea typeface="ＭＳ Ｐゴシック" pitchFamily="34" charset="-128"/>
              </a:defRPr>
            </a:lvl3pPr>
            <a:lvl4pPr marL="1600200" indent="-228600" defTabSz="674688" eaLnBrk="0" hangingPunct="0">
              <a:defRPr sz="1300">
                <a:solidFill>
                  <a:schemeClr val="tx1"/>
                </a:solidFill>
                <a:latin typeface="Arial" charset="0"/>
                <a:ea typeface="ＭＳ Ｐゴシック" pitchFamily="34" charset="-128"/>
              </a:defRPr>
            </a:lvl4pPr>
            <a:lvl5pPr marL="2057400" indent="-228600" defTabSz="674688" eaLnBrk="0" hangingPunct="0">
              <a:defRPr sz="1300">
                <a:solidFill>
                  <a:schemeClr val="tx1"/>
                </a:solidFill>
                <a:latin typeface="Arial" charset="0"/>
                <a:ea typeface="ＭＳ Ｐゴシック" pitchFamily="34" charset="-128"/>
              </a:defRPr>
            </a:lvl5pPr>
            <a:lvl6pPr marL="2514600" indent="-228600" defTabSz="674688" eaLnBrk="0" fontAlgn="base" hangingPunct="0">
              <a:spcBef>
                <a:spcPct val="0"/>
              </a:spcBef>
              <a:spcAft>
                <a:spcPct val="0"/>
              </a:spcAft>
              <a:defRPr sz="1300">
                <a:solidFill>
                  <a:schemeClr val="tx1"/>
                </a:solidFill>
                <a:latin typeface="Arial" charset="0"/>
                <a:ea typeface="ＭＳ Ｐゴシック" pitchFamily="34" charset="-128"/>
              </a:defRPr>
            </a:lvl6pPr>
            <a:lvl7pPr marL="2971800" indent="-228600" defTabSz="674688" eaLnBrk="0" fontAlgn="base" hangingPunct="0">
              <a:spcBef>
                <a:spcPct val="0"/>
              </a:spcBef>
              <a:spcAft>
                <a:spcPct val="0"/>
              </a:spcAft>
              <a:defRPr sz="1300">
                <a:solidFill>
                  <a:schemeClr val="tx1"/>
                </a:solidFill>
                <a:latin typeface="Arial" charset="0"/>
                <a:ea typeface="ＭＳ Ｐゴシック" pitchFamily="34" charset="-128"/>
              </a:defRPr>
            </a:lvl7pPr>
            <a:lvl8pPr marL="3429000" indent="-228600" defTabSz="674688" eaLnBrk="0" fontAlgn="base" hangingPunct="0">
              <a:spcBef>
                <a:spcPct val="0"/>
              </a:spcBef>
              <a:spcAft>
                <a:spcPct val="0"/>
              </a:spcAft>
              <a:defRPr sz="1300">
                <a:solidFill>
                  <a:schemeClr val="tx1"/>
                </a:solidFill>
                <a:latin typeface="Arial" charset="0"/>
                <a:ea typeface="ＭＳ Ｐゴシック" pitchFamily="34" charset="-128"/>
              </a:defRPr>
            </a:lvl8pPr>
            <a:lvl9pPr marL="3886200" indent="-228600" defTabSz="674688" eaLnBrk="0" fontAlgn="base" hangingPunct="0">
              <a:spcBef>
                <a:spcPct val="0"/>
              </a:spcBef>
              <a:spcAft>
                <a:spcPct val="0"/>
              </a:spcAft>
              <a:defRPr sz="1300">
                <a:solidFill>
                  <a:schemeClr val="tx1"/>
                </a:solidFill>
                <a:latin typeface="Arial" charset="0"/>
                <a:ea typeface="ＭＳ Ｐゴシック" pitchFamily="34" charset="-128"/>
              </a:defRPr>
            </a:lvl9pPr>
          </a:lstStyle>
          <a:p>
            <a:pPr marL="0" marR="0" lvl="0" indent="0" defTabSz="674688" eaLnBrk="1" fontAlgn="auto" latinLnBrk="0" hangingPunct="1">
              <a:lnSpc>
                <a:spcPct val="100000"/>
              </a:lnSpc>
              <a:spcBef>
                <a:spcPct val="50000"/>
              </a:spcBef>
              <a:spcAft>
                <a:spcPts val="0"/>
              </a:spcAft>
              <a:buClrTx/>
              <a:buSzTx/>
              <a:buFontTx/>
              <a:buNone/>
              <a:tabLst/>
              <a:defRPr/>
            </a:pPr>
            <a:r>
              <a:rPr kumimoji="0" lang="de-DE" sz="1800" b="0" i="0" u="none" strike="noStrike" kern="0" cap="none" spc="0" normalizeH="0" baseline="0" noProof="0">
                <a:ln>
                  <a:noFill/>
                </a:ln>
                <a:solidFill>
                  <a:srgbClr val="000000"/>
                </a:solidFill>
                <a:effectLst/>
                <a:uLnTx/>
                <a:uFillTx/>
                <a:latin typeface="Arial" charset="0"/>
                <a:ea typeface="ＭＳ Ｐゴシック" pitchFamily="34" charset="-128"/>
              </a:rPr>
              <a:t>Umweltrelevante Aspekte im Sinne der Definition sind: </a:t>
            </a:r>
          </a:p>
        </p:txBody>
      </p:sp>
      <p:sp>
        <p:nvSpPr>
          <p:cNvPr id="19" name="Rectangle 7"/>
          <p:cNvSpPr>
            <a:spLocks noChangeArrowheads="1"/>
          </p:cNvSpPr>
          <p:nvPr/>
        </p:nvSpPr>
        <p:spPr bwMode="auto">
          <a:xfrm>
            <a:off x="387350" y="4724400"/>
            <a:ext cx="1454150" cy="504825"/>
          </a:xfrm>
          <a:prstGeom prst="rect">
            <a:avLst/>
          </a:prstGeom>
          <a:solidFill>
            <a:srgbClr val="00336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674688" eaLnBrk="1" fontAlgn="auto" latinLnBrk="0" hangingPunct="1">
              <a:lnSpc>
                <a:spcPct val="100000"/>
              </a:lnSpc>
              <a:spcBef>
                <a:spcPct val="50000"/>
              </a:spcBef>
              <a:spcAft>
                <a:spcPts val="0"/>
              </a:spcAft>
              <a:buClrTx/>
              <a:buSzTx/>
              <a:buFontTx/>
              <a:buNone/>
              <a:tabLst/>
              <a:defRPr/>
            </a:pPr>
            <a:r>
              <a:rPr kumimoji="0" lang="de-DE" sz="1600" b="0" i="0" u="none" strike="noStrike" kern="0" cap="none" spc="0" normalizeH="0" baseline="0" noProof="0">
                <a:ln>
                  <a:noFill/>
                </a:ln>
                <a:solidFill>
                  <a:srgbClr val="FFFFFF"/>
                </a:solidFill>
                <a:effectLst/>
                <a:uLnTx/>
                <a:uFillTx/>
              </a:rPr>
              <a:t>Ressourcen-</a:t>
            </a:r>
            <a:br>
              <a:rPr kumimoji="0" lang="de-DE" sz="1600" b="0" i="0" u="none" strike="noStrike" kern="0" cap="none" spc="0" normalizeH="0" baseline="0" noProof="0">
                <a:ln>
                  <a:noFill/>
                </a:ln>
                <a:solidFill>
                  <a:srgbClr val="FFFFFF"/>
                </a:solidFill>
                <a:effectLst/>
                <a:uLnTx/>
                <a:uFillTx/>
              </a:rPr>
            </a:br>
            <a:r>
              <a:rPr kumimoji="0" lang="de-DE" sz="1600" b="0" i="0" u="none" strike="noStrike" kern="0" cap="none" spc="0" normalizeH="0" baseline="0" noProof="0">
                <a:ln>
                  <a:noFill/>
                </a:ln>
                <a:solidFill>
                  <a:srgbClr val="FFFFFF"/>
                </a:solidFill>
                <a:effectLst/>
                <a:uLnTx/>
                <a:uFillTx/>
              </a:rPr>
              <a:t>verbrauch</a:t>
            </a:r>
          </a:p>
        </p:txBody>
      </p:sp>
      <p:sp>
        <p:nvSpPr>
          <p:cNvPr id="20" name="Rectangle 8"/>
          <p:cNvSpPr>
            <a:spLocks noChangeArrowheads="1"/>
          </p:cNvSpPr>
          <p:nvPr/>
        </p:nvSpPr>
        <p:spPr bwMode="auto">
          <a:xfrm>
            <a:off x="6121400" y="4724400"/>
            <a:ext cx="1466850" cy="504825"/>
          </a:xfrm>
          <a:prstGeom prst="rect">
            <a:avLst/>
          </a:prstGeom>
          <a:solidFill>
            <a:srgbClr val="00336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674688" eaLnBrk="1" fontAlgn="auto" latinLnBrk="0" hangingPunct="1">
              <a:lnSpc>
                <a:spcPct val="100000"/>
              </a:lnSpc>
              <a:spcBef>
                <a:spcPct val="50000"/>
              </a:spcBef>
              <a:spcAft>
                <a:spcPts val="0"/>
              </a:spcAft>
              <a:buClrTx/>
              <a:buSzTx/>
              <a:buFontTx/>
              <a:buNone/>
              <a:tabLst/>
              <a:defRPr/>
            </a:pPr>
            <a:r>
              <a:rPr kumimoji="0" lang="de-DE" sz="1600" b="0" i="0" u="none" strike="noStrike" kern="0" cap="none" spc="0" normalizeH="0" baseline="0" noProof="0">
                <a:ln>
                  <a:noFill/>
                </a:ln>
                <a:solidFill>
                  <a:srgbClr val="FFFFFF"/>
                </a:solidFill>
                <a:effectLst/>
                <a:uLnTx/>
                <a:uFillTx/>
              </a:rPr>
              <a:t>Wasser-</a:t>
            </a:r>
            <a:br>
              <a:rPr kumimoji="0" lang="de-DE" sz="1600" b="0" i="0" u="none" strike="noStrike" kern="0" cap="none" spc="0" normalizeH="0" baseline="0" noProof="0">
                <a:ln>
                  <a:noFill/>
                </a:ln>
                <a:solidFill>
                  <a:srgbClr val="FFFFFF"/>
                </a:solidFill>
                <a:effectLst/>
                <a:uLnTx/>
                <a:uFillTx/>
              </a:rPr>
            </a:br>
            <a:r>
              <a:rPr kumimoji="0" lang="de-DE" sz="1600" b="0" i="0" u="none" strike="noStrike" kern="0" cap="none" spc="0" normalizeH="0" baseline="0" noProof="0">
                <a:ln>
                  <a:noFill/>
                </a:ln>
                <a:solidFill>
                  <a:srgbClr val="FFFFFF"/>
                </a:solidFill>
                <a:effectLst/>
                <a:uLnTx/>
                <a:uFillTx/>
              </a:rPr>
              <a:t>verbrauch</a:t>
            </a:r>
          </a:p>
        </p:txBody>
      </p:sp>
      <p:sp>
        <p:nvSpPr>
          <p:cNvPr id="21" name="Rectangle 9"/>
          <p:cNvSpPr>
            <a:spLocks noChangeArrowheads="1"/>
          </p:cNvSpPr>
          <p:nvPr/>
        </p:nvSpPr>
        <p:spPr bwMode="auto">
          <a:xfrm>
            <a:off x="4189413" y="4724400"/>
            <a:ext cx="1454150" cy="504825"/>
          </a:xfrm>
          <a:prstGeom prst="rect">
            <a:avLst/>
          </a:prstGeom>
          <a:solidFill>
            <a:srgbClr val="00336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674688" eaLnBrk="1" fontAlgn="auto" latinLnBrk="0" hangingPunct="1">
              <a:lnSpc>
                <a:spcPct val="100000"/>
              </a:lnSpc>
              <a:spcBef>
                <a:spcPct val="50000"/>
              </a:spcBef>
              <a:spcAft>
                <a:spcPts val="0"/>
              </a:spcAft>
              <a:buClrTx/>
              <a:buSzTx/>
              <a:buFontTx/>
              <a:buNone/>
              <a:tabLst/>
              <a:defRPr/>
            </a:pPr>
            <a:r>
              <a:rPr kumimoji="0" lang="de-DE" sz="1600" b="0" i="0" u="none" strike="noStrike" kern="0" cap="none" spc="0" normalizeH="0" baseline="0" noProof="0">
                <a:ln>
                  <a:noFill/>
                </a:ln>
                <a:solidFill>
                  <a:srgbClr val="FFFFFF"/>
                </a:solidFill>
                <a:effectLst/>
                <a:uLnTx/>
                <a:uFillTx/>
              </a:rPr>
              <a:t>Feinstaub</a:t>
            </a:r>
          </a:p>
        </p:txBody>
      </p:sp>
      <p:sp>
        <p:nvSpPr>
          <p:cNvPr id="22" name="Text Box 11"/>
          <p:cNvSpPr txBox="1">
            <a:spLocks noChangeArrowheads="1"/>
          </p:cNvSpPr>
          <p:nvPr/>
        </p:nvSpPr>
        <p:spPr bwMode="auto">
          <a:xfrm>
            <a:off x="2430463" y="5284788"/>
            <a:ext cx="1341437"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4688" eaLnBrk="0" hangingPunct="0">
              <a:defRPr sz="1300">
                <a:solidFill>
                  <a:schemeClr val="tx1"/>
                </a:solidFill>
                <a:latin typeface="Arial" charset="0"/>
                <a:ea typeface="ＭＳ Ｐゴシック" pitchFamily="34" charset="-128"/>
              </a:defRPr>
            </a:lvl1pPr>
            <a:lvl2pPr marL="742950" indent="-285750" defTabSz="674688" eaLnBrk="0" hangingPunct="0">
              <a:defRPr sz="1300">
                <a:solidFill>
                  <a:schemeClr val="tx1"/>
                </a:solidFill>
                <a:latin typeface="Arial" charset="0"/>
                <a:ea typeface="ＭＳ Ｐゴシック" pitchFamily="34" charset="-128"/>
              </a:defRPr>
            </a:lvl2pPr>
            <a:lvl3pPr marL="1143000" indent="-228600" defTabSz="674688" eaLnBrk="0" hangingPunct="0">
              <a:defRPr sz="1300">
                <a:solidFill>
                  <a:schemeClr val="tx1"/>
                </a:solidFill>
                <a:latin typeface="Arial" charset="0"/>
                <a:ea typeface="ＭＳ Ｐゴシック" pitchFamily="34" charset="-128"/>
              </a:defRPr>
            </a:lvl3pPr>
            <a:lvl4pPr marL="1600200" indent="-228600" defTabSz="674688" eaLnBrk="0" hangingPunct="0">
              <a:defRPr sz="1300">
                <a:solidFill>
                  <a:schemeClr val="tx1"/>
                </a:solidFill>
                <a:latin typeface="Arial" charset="0"/>
                <a:ea typeface="ＭＳ Ｐゴシック" pitchFamily="34" charset="-128"/>
              </a:defRPr>
            </a:lvl4pPr>
            <a:lvl5pPr marL="2057400" indent="-228600" defTabSz="674688" eaLnBrk="0" hangingPunct="0">
              <a:defRPr sz="1300">
                <a:solidFill>
                  <a:schemeClr val="tx1"/>
                </a:solidFill>
                <a:latin typeface="Arial" charset="0"/>
                <a:ea typeface="ＭＳ Ｐゴシック" pitchFamily="34" charset="-128"/>
              </a:defRPr>
            </a:lvl5pPr>
            <a:lvl6pPr marL="2514600" indent="-228600" defTabSz="674688" eaLnBrk="0" fontAlgn="base" hangingPunct="0">
              <a:spcBef>
                <a:spcPct val="0"/>
              </a:spcBef>
              <a:spcAft>
                <a:spcPct val="0"/>
              </a:spcAft>
              <a:defRPr sz="1300">
                <a:solidFill>
                  <a:schemeClr val="tx1"/>
                </a:solidFill>
                <a:latin typeface="Arial" charset="0"/>
                <a:ea typeface="ＭＳ Ｐゴシック" pitchFamily="34" charset="-128"/>
              </a:defRPr>
            </a:lvl6pPr>
            <a:lvl7pPr marL="2971800" indent="-228600" defTabSz="674688" eaLnBrk="0" fontAlgn="base" hangingPunct="0">
              <a:spcBef>
                <a:spcPct val="0"/>
              </a:spcBef>
              <a:spcAft>
                <a:spcPct val="0"/>
              </a:spcAft>
              <a:defRPr sz="1300">
                <a:solidFill>
                  <a:schemeClr val="tx1"/>
                </a:solidFill>
                <a:latin typeface="Arial" charset="0"/>
                <a:ea typeface="ＭＳ Ｐゴシック" pitchFamily="34" charset="-128"/>
              </a:defRPr>
            </a:lvl7pPr>
            <a:lvl8pPr marL="3429000" indent="-228600" defTabSz="674688" eaLnBrk="0" fontAlgn="base" hangingPunct="0">
              <a:spcBef>
                <a:spcPct val="0"/>
              </a:spcBef>
              <a:spcAft>
                <a:spcPct val="0"/>
              </a:spcAft>
              <a:defRPr sz="1300">
                <a:solidFill>
                  <a:schemeClr val="tx1"/>
                </a:solidFill>
                <a:latin typeface="Arial" charset="0"/>
                <a:ea typeface="ＭＳ Ｐゴシック" pitchFamily="34" charset="-128"/>
              </a:defRPr>
            </a:lvl8pPr>
            <a:lvl9pPr marL="3886200" indent="-228600" defTabSz="674688" eaLnBrk="0" fontAlgn="base" hangingPunct="0">
              <a:spcBef>
                <a:spcPct val="0"/>
              </a:spcBef>
              <a:spcAft>
                <a:spcPct val="0"/>
              </a:spcAft>
              <a:defRPr sz="1300">
                <a:solidFill>
                  <a:schemeClr val="tx1"/>
                </a:solidFill>
                <a:latin typeface="Arial" charset="0"/>
                <a:ea typeface="ＭＳ Ｐゴシック" pitchFamily="34" charset="-128"/>
              </a:defRPr>
            </a:lvl9pPr>
          </a:lstStyle>
          <a:p>
            <a:pPr marL="0" marR="0" lvl="0" indent="0" defTabSz="674688" eaLnBrk="1" fontAlgn="auto" latinLnBrk="0" hangingPunct="1">
              <a:lnSpc>
                <a:spcPct val="100000"/>
              </a:lnSpc>
              <a:spcBef>
                <a:spcPct val="50000"/>
              </a:spcBef>
              <a:spcAft>
                <a:spcPts val="0"/>
              </a:spcAft>
              <a:buClrTx/>
              <a:buSzTx/>
              <a:buFontTx/>
              <a:buNone/>
              <a:tabLst/>
              <a:defRPr/>
            </a:pPr>
            <a:r>
              <a:rPr kumimoji="0" lang="de-DE" sz="1300" b="0" i="0" u="none" strike="noStrike" kern="0" cap="none" spc="0" normalizeH="0" baseline="0" noProof="0">
                <a:ln>
                  <a:noFill/>
                </a:ln>
                <a:solidFill>
                  <a:srgbClr val="000000"/>
                </a:solidFill>
                <a:effectLst/>
                <a:uLnTx/>
                <a:uFillTx/>
                <a:latin typeface="Arial" charset="0"/>
                <a:ea typeface="ＭＳ Ｐゴシック" pitchFamily="34" charset="-128"/>
              </a:rPr>
              <a:t>z.B. CO</a:t>
            </a:r>
            <a:r>
              <a:rPr kumimoji="0" lang="de-DE" sz="1300" b="0" i="0" u="none" strike="noStrike" kern="0" cap="none" spc="0" normalizeH="0" baseline="-25000" noProof="0">
                <a:ln>
                  <a:noFill/>
                </a:ln>
                <a:solidFill>
                  <a:srgbClr val="000000"/>
                </a:solidFill>
                <a:effectLst/>
                <a:uLnTx/>
                <a:uFillTx/>
                <a:latin typeface="Arial" charset="0"/>
                <a:ea typeface="ＭＳ Ｐゴシック" pitchFamily="34" charset="-128"/>
              </a:rPr>
              <a:t>2</a:t>
            </a:r>
            <a:r>
              <a:rPr kumimoji="0" lang="de-DE" sz="1300" b="0" i="0" u="none" strike="noStrike" kern="0" cap="none" spc="0" normalizeH="0" baseline="0" noProof="0">
                <a:ln>
                  <a:noFill/>
                </a:ln>
                <a:solidFill>
                  <a:srgbClr val="000000"/>
                </a:solidFill>
                <a:effectLst/>
                <a:uLnTx/>
                <a:uFillTx/>
                <a:latin typeface="Arial" charset="0"/>
                <a:ea typeface="ＭＳ Ｐゴシック" pitchFamily="34" charset="-128"/>
              </a:rPr>
              <a:t>, NO</a:t>
            </a:r>
            <a:r>
              <a:rPr kumimoji="0" lang="de-DE" sz="1300" b="0" i="0" u="none" strike="noStrike" kern="0" cap="none" spc="0" normalizeH="0" baseline="-25000" noProof="0">
                <a:ln>
                  <a:noFill/>
                </a:ln>
                <a:solidFill>
                  <a:srgbClr val="000000"/>
                </a:solidFill>
                <a:effectLst/>
                <a:uLnTx/>
                <a:uFillTx/>
                <a:latin typeface="Arial" charset="0"/>
                <a:ea typeface="ＭＳ Ｐゴシック" pitchFamily="34" charset="-128"/>
              </a:rPr>
              <a:t>x</a:t>
            </a:r>
            <a:r>
              <a:rPr kumimoji="0" lang="de-DE" sz="1300" b="0" i="0" u="none" strike="noStrike" kern="0" cap="none" spc="0" normalizeH="0" baseline="0" noProof="0">
                <a:ln>
                  <a:noFill/>
                </a:ln>
                <a:solidFill>
                  <a:srgbClr val="000000"/>
                </a:solidFill>
                <a:effectLst/>
                <a:uLnTx/>
                <a:uFillTx/>
                <a:latin typeface="Arial" charset="0"/>
                <a:ea typeface="ＭＳ Ｐゴシック" pitchFamily="34" charset="-128"/>
              </a:rPr>
              <a:t>, … </a:t>
            </a:r>
          </a:p>
        </p:txBody>
      </p:sp>
      <p:sp>
        <p:nvSpPr>
          <p:cNvPr id="23" name="Rectangle 12"/>
          <p:cNvSpPr>
            <a:spLocks noChangeArrowheads="1"/>
          </p:cNvSpPr>
          <p:nvPr/>
        </p:nvSpPr>
        <p:spPr bwMode="auto">
          <a:xfrm>
            <a:off x="2403475" y="4724400"/>
            <a:ext cx="1343025" cy="504825"/>
          </a:xfrm>
          <a:prstGeom prst="rect">
            <a:avLst/>
          </a:prstGeom>
          <a:solidFill>
            <a:srgbClr val="00336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674688" eaLnBrk="1" fontAlgn="auto" latinLnBrk="0" hangingPunct="1">
              <a:lnSpc>
                <a:spcPct val="100000"/>
              </a:lnSpc>
              <a:spcBef>
                <a:spcPct val="50000"/>
              </a:spcBef>
              <a:spcAft>
                <a:spcPts val="0"/>
              </a:spcAft>
              <a:buClrTx/>
              <a:buSzTx/>
              <a:buFontTx/>
              <a:buNone/>
              <a:tabLst/>
              <a:defRPr/>
            </a:pPr>
            <a:r>
              <a:rPr kumimoji="0" lang="de-DE" sz="1600" b="0" i="0" u="none" strike="noStrike" kern="0" cap="none" spc="0" normalizeH="0" baseline="0" noProof="0">
                <a:ln>
                  <a:noFill/>
                </a:ln>
                <a:solidFill>
                  <a:srgbClr val="FFFFFF"/>
                </a:solidFill>
                <a:effectLst/>
                <a:uLnTx/>
                <a:uFillTx/>
              </a:rPr>
              <a:t>Emissionen</a:t>
            </a:r>
          </a:p>
        </p:txBody>
      </p:sp>
      <p:sp>
        <p:nvSpPr>
          <p:cNvPr id="24" name="Rectangle 8"/>
          <p:cNvSpPr>
            <a:spLocks noChangeArrowheads="1"/>
          </p:cNvSpPr>
          <p:nvPr/>
        </p:nvSpPr>
        <p:spPr bwMode="auto">
          <a:xfrm>
            <a:off x="7993063" y="4724400"/>
            <a:ext cx="1466850" cy="504825"/>
          </a:xfrm>
          <a:prstGeom prst="rect">
            <a:avLst/>
          </a:prstGeom>
          <a:solidFill>
            <a:srgbClr val="00336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674688" eaLnBrk="1" fontAlgn="auto" latinLnBrk="0" hangingPunct="1">
              <a:lnSpc>
                <a:spcPct val="100000"/>
              </a:lnSpc>
              <a:spcBef>
                <a:spcPct val="50000"/>
              </a:spcBef>
              <a:spcAft>
                <a:spcPts val="0"/>
              </a:spcAft>
              <a:buClrTx/>
              <a:buSzTx/>
              <a:buFontTx/>
              <a:buNone/>
              <a:tabLst/>
              <a:defRPr/>
            </a:pPr>
            <a:r>
              <a:rPr kumimoji="0" lang="de-DE" sz="1600" b="0" i="0" u="none" strike="noStrike" kern="0" cap="none" spc="0" normalizeH="0" baseline="0" noProof="0">
                <a:ln>
                  <a:noFill/>
                </a:ln>
                <a:solidFill>
                  <a:srgbClr val="FFFFFF"/>
                </a:solidFill>
                <a:effectLst/>
                <a:uLnTx/>
                <a:uFillTx/>
              </a:rPr>
              <a:t>Abfall</a:t>
            </a:r>
          </a:p>
        </p:txBody>
      </p:sp>
    </p:spTree>
    <p:extLst>
      <p:ext uri="{BB962C8B-B14F-4D97-AF65-F5344CB8AC3E}">
        <p14:creationId xmlns:p14="http://schemas.microsoft.com/office/powerpoint/2010/main" val="2592041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Logistik und Transport sind ein Schlüsselfaktor zur Emissionsreduzierung</a:t>
            </a:r>
          </a:p>
        </p:txBody>
      </p:sp>
      <p:sp>
        <p:nvSpPr>
          <p:cNvPr id="4" name="Rechteck 3"/>
          <p:cNvSpPr/>
          <p:nvPr/>
        </p:nvSpPr>
        <p:spPr bwMode="auto">
          <a:xfrm>
            <a:off x="6660561" y="3284539"/>
            <a:ext cx="2785972" cy="2808758"/>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688">
              <a:spcBef>
                <a:spcPct val="50000"/>
              </a:spcBef>
            </a:pPr>
            <a:endParaRPr lang="de-DE" smtClean="0">
              <a:solidFill>
                <a:srgbClr val="000000"/>
              </a:solidFill>
              <a:latin typeface="Arial"/>
              <a:ea typeface="ＭＳ Ｐゴシック"/>
            </a:endParaRPr>
          </a:p>
        </p:txBody>
      </p:sp>
      <p:sp>
        <p:nvSpPr>
          <p:cNvPr id="5" name="Rectangle 11"/>
          <p:cNvSpPr>
            <a:spLocks noChangeArrowheads="1"/>
          </p:cNvSpPr>
          <p:nvPr/>
        </p:nvSpPr>
        <p:spPr bwMode="auto">
          <a:xfrm>
            <a:off x="417513" y="1628800"/>
            <a:ext cx="2903537" cy="468312"/>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400" b="1" dirty="0" smtClean="0">
                <a:solidFill>
                  <a:srgbClr val="FFFFFF"/>
                </a:solidFill>
                <a:latin typeface="Arial"/>
                <a:ea typeface="ＭＳ Ｐゴシック"/>
              </a:rPr>
              <a:t>Knapp 1/4 der Emissionen</a:t>
            </a:r>
            <a:endParaRPr lang="de-DE" sz="1400" b="1" dirty="0">
              <a:solidFill>
                <a:srgbClr val="FFFFFF"/>
              </a:solidFill>
              <a:latin typeface="Arial"/>
              <a:ea typeface="ＭＳ Ｐゴシック"/>
            </a:endParaRPr>
          </a:p>
        </p:txBody>
      </p:sp>
      <p:sp>
        <p:nvSpPr>
          <p:cNvPr id="6" name="Text Box 12"/>
          <p:cNvSpPr txBox="1">
            <a:spLocks noChangeArrowheads="1"/>
          </p:cNvSpPr>
          <p:nvPr/>
        </p:nvSpPr>
        <p:spPr bwMode="auto">
          <a:xfrm>
            <a:off x="417513" y="2168550"/>
            <a:ext cx="2903537" cy="4068762"/>
          </a:xfrm>
          <a:prstGeom prst="rect">
            <a:avLst/>
          </a:prstGeom>
          <a:solidFill>
            <a:schemeClr val="bg1"/>
          </a:solidFill>
          <a:ln w="952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lstStyle>
            <a:lvl1pPr marL="268288" indent="-268288">
              <a:defRPr sz="1400">
                <a:solidFill>
                  <a:schemeClr val="tx1"/>
                </a:solidFill>
                <a:latin typeface="Arial" charset="0"/>
              </a:defRPr>
            </a:lvl1pPr>
            <a:lvl2pPr marL="447675" indent="-177800">
              <a:defRPr sz="1400">
                <a:solidFill>
                  <a:schemeClr val="tx1"/>
                </a:solidFill>
                <a:latin typeface="Arial" charset="0"/>
              </a:defRPr>
            </a:lvl2pPr>
            <a:lvl3pPr marL="627063" indent="-1778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Font typeface="Webdings" pitchFamily="18" charset="2"/>
              <a:buChar char="4"/>
              <a:defRPr sz="1400">
                <a:solidFill>
                  <a:schemeClr val="tx1"/>
                </a:solidFill>
                <a:latin typeface="Arial" charset="0"/>
              </a:defRPr>
            </a:lvl6pPr>
            <a:lvl7pPr marL="2971800" indent="-228600" eaLnBrk="0" fontAlgn="base" hangingPunct="0">
              <a:spcBef>
                <a:spcPct val="50000"/>
              </a:spcBef>
              <a:spcAft>
                <a:spcPct val="0"/>
              </a:spcAft>
              <a:buFont typeface="Webdings" pitchFamily="18" charset="2"/>
              <a:buChar char="4"/>
              <a:defRPr sz="1400">
                <a:solidFill>
                  <a:schemeClr val="tx1"/>
                </a:solidFill>
                <a:latin typeface="Arial" charset="0"/>
              </a:defRPr>
            </a:lvl7pPr>
            <a:lvl8pPr marL="3429000" indent="-228600" eaLnBrk="0" fontAlgn="base" hangingPunct="0">
              <a:spcBef>
                <a:spcPct val="50000"/>
              </a:spcBef>
              <a:spcAft>
                <a:spcPct val="0"/>
              </a:spcAft>
              <a:buFont typeface="Webdings" pitchFamily="18" charset="2"/>
              <a:buChar char="4"/>
              <a:defRPr sz="1400">
                <a:solidFill>
                  <a:schemeClr val="tx1"/>
                </a:solidFill>
                <a:latin typeface="Arial" charset="0"/>
              </a:defRPr>
            </a:lvl8pPr>
            <a:lvl9pPr marL="3886200" indent="-228600" eaLnBrk="0" fontAlgn="base" hangingPunct="0">
              <a:spcBef>
                <a:spcPct val="50000"/>
              </a:spcBef>
              <a:spcAft>
                <a:spcPct val="0"/>
              </a:spcAft>
              <a:buFont typeface="Webdings" pitchFamily="18" charset="2"/>
              <a:buChar char="4"/>
              <a:defRPr sz="1400">
                <a:solidFill>
                  <a:schemeClr val="tx1"/>
                </a:solidFill>
                <a:latin typeface="Arial" charset="0"/>
              </a:defRPr>
            </a:lvl9pPr>
          </a:lstStyle>
          <a:p>
            <a:pPr marL="0" indent="0">
              <a:lnSpc>
                <a:spcPct val="110000"/>
              </a:lnSpc>
              <a:spcBef>
                <a:spcPts val="0"/>
              </a:spcBef>
              <a:spcAft>
                <a:spcPts val="540"/>
              </a:spcAft>
            </a:pPr>
            <a:endParaRPr lang="de-DE" dirty="0">
              <a:solidFill>
                <a:srgbClr val="000000"/>
              </a:solidFill>
              <a:ea typeface="ＭＳ Ｐゴシック"/>
            </a:endParaRPr>
          </a:p>
        </p:txBody>
      </p:sp>
      <p:sp>
        <p:nvSpPr>
          <p:cNvPr id="7" name="Text Box 21"/>
          <p:cNvSpPr txBox="1">
            <a:spLocks noChangeArrowheads="1"/>
          </p:cNvSpPr>
          <p:nvPr/>
        </p:nvSpPr>
        <p:spPr bwMode="auto">
          <a:xfrm>
            <a:off x="3502025" y="2168550"/>
            <a:ext cx="2903538" cy="4068762"/>
          </a:xfrm>
          <a:prstGeom prst="rect">
            <a:avLst/>
          </a:prstGeom>
          <a:solidFill>
            <a:schemeClr val="bg1"/>
          </a:solidFill>
          <a:ln w="952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lstStyle>
            <a:lvl1pPr marL="268288" indent="-268288">
              <a:defRPr sz="1400">
                <a:solidFill>
                  <a:schemeClr val="tx1"/>
                </a:solidFill>
                <a:latin typeface="Arial" charset="0"/>
              </a:defRPr>
            </a:lvl1pPr>
            <a:lvl2pPr marL="447675" indent="-177800">
              <a:defRPr sz="1400">
                <a:solidFill>
                  <a:schemeClr val="tx1"/>
                </a:solidFill>
                <a:latin typeface="Arial" charset="0"/>
              </a:defRPr>
            </a:lvl2pPr>
            <a:lvl3pPr marL="627063" indent="-1778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Font typeface="Webdings" pitchFamily="18" charset="2"/>
              <a:buChar char="4"/>
              <a:defRPr sz="1400">
                <a:solidFill>
                  <a:schemeClr val="tx1"/>
                </a:solidFill>
                <a:latin typeface="Arial" charset="0"/>
              </a:defRPr>
            </a:lvl6pPr>
            <a:lvl7pPr marL="2971800" indent="-228600" eaLnBrk="0" fontAlgn="base" hangingPunct="0">
              <a:spcBef>
                <a:spcPct val="50000"/>
              </a:spcBef>
              <a:spcAft>
                <a:spcPct val="0"/>
              </a:spcAft>
              <a:buFont typeface="Webdings" pitchFamily="18" charset="2"/>
              <a:buChar char="4"/>
              <a:defRPr sz="1400">
                <a:solidFill>
                  <a:schemeClr val="tx1"/>
                </a:solidFill>
                <a:latin typeface="Arial" charset="0"/>
              </a:defRPr>
            </a:lvl7pPr>
            <a:lvl8pPr marL="3429000" indent="-228600" eaLnBrk="0" fontAlgn="base" hangingPunct="0">
              <a:spcBef>
                <a:spcPct val="50000"/>
              </a:spcBef>
              <a:spcAft>
                <a:spcPct val="0"/>
              </a:spcAft>
              <a:buFont typeface="Webdings" pitchFamily="18" charset="2"/>
              <a:buChar char="4"/>
              <a:defRPr sz="1400">
                <a:solidFill>
                  <a:schemeClr val="tx1"/>
                </a:solidFill>
                <a:latin typeface="Arial" charset="0"/>
              </a:defRPr>
            </a:lvl8pPr>
            <a:lvl9pPr marL="3886200" indent="-228600" eaLnBrk="0" fontAlgn="base" hangingPunct="0">
              <a:spcBef>
                <a:spcPct val="50000"/>
              </a:spcBef>
              <a:spcAft>
                <a:spcPct val="0"/>
              </a:spcAft>
              <a:buFont typeface="Webdings" pitchFamily="18" charset="2"/>
              <a:buChar char="4"/>
              <a:defRPr sz="1400">
                <a:solidFill>
                  <a:schemeClr val="tx1"/>
                </a:solidFill>
                <a:latin typeface="Arial" charset="0"/>
              </a:defRPr>
            </a:lvl9pPr>
          </a:lstStyle>
          <a:p>
            <a:pPr marL="0" indent="0">
              <a:lnSpc>
                <a:spcPct val="110000"/>
              </a:lnSpc>
              <a:spcBef>
                <a:spcPts val="0"/>
              </a:spcBef>
              <a:spcAft>
                <a:spcPts val="540"/>
              </a:spcAft>
            </a:pPr>
            <a:endParaRPr lang="de-DE" dirty="0">
              <a:solidFill>
                <a:srgbClr val="000000"/>
              </a:solidFill>
              <a:ea typeface="ＭＳ Ｐゴシック"/>
            </a:endParaRPr>
          </a:p>
        </p:txBody>
      </p:sp>
      <p:sp>
        <p:nvSpPr>
          <p:cNvPr id="8" name="Text Box 23"/>
          <p:cNvSpPr txBox="1">
            <a:spLocks noChangeArrowheads="1"/>
          </p:cNvSpPr>
          <p:nvPr/>
        </p:nvSpPr>
        <p:spPr bwMode="auto">
          <a:xfrm>
            <a:off x="6586538" y="2168550"/>
            <a:ext cx="2908300" cy="4068762"/>
          </a:xfrm>
          <a:prstGeom prst="rect">
            <a:avLst/>
          </a:prstGeom>
          <a:noFill/>
          <a:ln w="9525" algn="ctr">
            <a:solidFill>
              <a:schemeClr val="accent1"/>
            </a:solidFill>
            <a:miter lim="800000"/>
            <a:headEnd/>
            <a:tailEnd/>
          </a:ln>
          <a:effectLst/>
          <a:extLst/>
        </p:spPr>
        <p:txBody>
          <a:bodyPr lIns="54000" tIns="54000" rIns="54000" bIns="54000"/>
          <a:lstStyle>
            <a:lvl1pPr marL="268288" indent="-268288">
              <a:defRPr sz="1400">
                <a:solidFill>
                  <a:schemeClr val="tx1"/>
                </a:solidFill>
                <a:latin typeface="Arial" charset="0"/>
              </a:defRPr>
            </a:lvl1pPr>
            <a:lvl2pPr marL="447675" indent="-177800">
              <a:defRPr sz="1400">
                <a:solidFill>
                  <a:schemeClr val="tx1"/>
                </a:solidFill>
                <a:latin typeface="Arial" charset="0"/>
              </a:defRPr>
            </a:lvl2pPr>
            <a:lvl3pPr marL="627063" indent="-1778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50000"/>
              </a:spcBef>
              <a:spcAft>
                <a:spcPct val="0"/>
              </a:spcAft>
              <a:buFont typeface="Webdings" pitchFamily="18" charset="2"/>
              <a:buChar char="4"/>
              <a:defRPr sz="1400">
                <a:solidFill>
                  <a:schemeClr val="tx1"/>
                </a:solidFill>
                <a:latin typeface="Arial" charset="0"/>
              </a:defRPr>
            </a:lvl6pPr>
            <a:lvl7pPr marL="2971800" indent="-228600" eaLnBrk="0" fontAlgn="base" hangingPunct="0">
              <a:spcBef>
                <a:spcPct val="50000"/>
              </a:spcBef>
              <a:spcAft>
                <a:spcPct val="0"/>
              </a:spcAft>
              <a:buFont typeface="Webdings" pitchFamily="18" charset="2"/>
              <a:buChar char="4"/>
              <a:defRPr sz="1400">
                <a:solidFill>
                  <a:schemeClr val="tx1"/>
                </a:solidFill>
                <a:latin typeface="Arial" charset="0"/>
              </a:defRPr>
            </a:lvl7pPr>
            <a:lvl8pPr marL="3429000" indent="-228600" eaLnBrk="0" fontAlgn="base" hangingPunct="0">
              <a:spcBef>
                <a:spcPct val="50000"/>
              </a:spcBef>
              <a:spcAft>
                <a:spcPct val="0"/>
              </a:spcAft>
              <a:buFont typeface="Webdings" pitchFamily="18" charset="2"/>
              <a:buChar char="4"/>
              <a:defRPr sz="1400">
                <a:solidFill>
                  <a:schemeClr val="tx1"/>
                </a:solidFill>
                <a:latin typeface="Arial" charset="0"/>
              </a:defRPr>
            </a:lvl8pPr>
            <a:lvl9pPr marL="3886200" indent="-228600" eaLnBrk="0" fontAlgn="base" hangingPunct="0">
              <a:spcBef>
                <a:spcPct val="50000"/>
              </a:spcBef>
              <a:spcAft>
                <a:spcPct val="0"/>
              </a:spcAft>
              <a:buFont typeface="Webdings" pitchFamily="18" charset="2"/>
              <a:buChar char="4"/>
              <a:defRPr sz="1400">
                <a:solidFill>
                  <a:schemeClr val="tx1"/>
                </a:solidFill>
                <a:latin typeface="Arial" charset="0"/>
              </a:defRPr>
            </a:lvl9pPr>
          </a:lstStyle>
          <a:p>
            <a:pPr marL="0" indent="0">
              <a:lnSpc>
                <a:spcPct val="110000"/>
              </a:lnSpc>
              <a:spcBef>
                <a:spcPts val="0"/>
              </a:spcBef>
              <a:spcAft>
                <a:spcPts val="540"/>
              </a:spcAft>
            </a:pPr>
            <a:endParaRPr lang="de-DE" dirty="0">
              <a:solidFill>
                <a:srgbClr val="000000"/>
              </a:solidFill>
              <a:ea typeface="ＭＳ Ｐゴシック"/>
            </a:endParaRPr>
          </a:p>
        </p:txBody>
      </p:sp>
      <p:sp>
        <p:nvSpPr>
          <p:cNvPr id="9" name="Rectangle 24"/>
          <p:cNvSpPr>
            <a:spLocks noChangeArrowheads="1"/>
          </p:cNvSpPr>
          <p:nvPr/>
        </p:nvSpPr>
        <p:spPr bwMode="auto">
          <a:xfrm>
            <a:off x="3502025" y="1628800"/>
            <a:ext cx="2903538" cy="468312"/>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400" b="1" dirty="0" smtClean="0">
                <a:solidFill>
                  <a:srgbClr val="FFFFFF"/>
                </a:solidFill>
                <a:latin typeface="Arial"/>
                <a:ea typeface="ＭＳ Ｐゴシック"/>
              </a:rPr>
              <a:t>Verdreifachung des Verkehrs</a:t>
            </a:r>
            <a:endParaRPr lang="de-DE" sz="1400" b="1" dirty="0">
              <a:solidFill>
                <a:srgbClr val="FFFFFF"/>
              </a:solidFill>
              <a:latin typeface="Arial"/>
              <a:ea typeface="ＭＳ Ｐゴシック"/>
            </a:endParaRPr>
          </a:p>
        </p:txBody>
      </p:sp>
      <p:sp>
        <p:nvSpPr>
          <p:cNvPr id="10" name="Rectangle 25"/>
          <p:cNvSpPr>
            <a:spLocks noChangeArrowheads="1"/>
          </p:cNvSpPr>
          <p:nvPr/>
        </p:nvSpPr>
        <p:spPr bwMode="auto">
          <a:xfrm>
            <a:off x="6586538" y="1628800"/>
            <a:ext cx="2903537" cy="468312"/>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1400" b="1" dirty="0" smtClean="0">
                <a:solidFill>
                  <a:srgbClr val="FFFFFF"/>
                </a:solidFill>
                <a:latin typeface="Arial"/>
                <a:ea typeface="ＭＳ Ｐゴシック"/>
              </a:rPr>
              <a:t>Lange Erneuerungszyklen</a:t>
            </a:r>
            <a:endParaRPr lang="de-DE" sz="1400" b="1" dirty="0">
              <a:solidFill>
                <a:srgbClr val="FFFFFF"/>
              </a:solidFill>
              <a:latin typeface="Arial"/>
              <a:ea typeface="ＭＳ Ｐゴシック"/>
            </a:endParaRPr>
          </a:p>
        </p:txBody>
      </p:sp>
      <p:sp>
        <p:nvSpPr>
          <p:cNvPr id="11" name="Freihandform 10"/>
          <p:cNvSpPr/>
          <p:nvPr/>
        </p:nvSpPr>
        <p:spPr bwMode="auto">
          <a:xfrm rot="18805679">
            <a:off x="1274345" y="3102299"/>
            <a:ext cx="1226840" cy="1263349"/>
          </a:xfrm>
          <a:custGeom>
            <a:avLst/>
            <a:gdLst>
              <a:gd name="connsiteX0" fmla="*/ 0 w 1079500"/>
              <a:gd name="connsiteY0" fmla="*/ 0 h 1066800"/>
              <a:gd name="connsiteX1" fmla="*/ 0 w 1079500"/>
              <a:gd name="connsiteY1" fmla="*/ 0 h 1066800"/>
              <a:gd name="connsiteX2" fmla="*/ 12700 w 1079500"/>
              <a:gd name="connsiteY2" fmla="*/ 368300 h 1066800"/>
              <a:gd name="connsiteX3" fmla="*/ 25400 w 1079500"/>
              <a:gd name="connsiteY3" fmla="*/ 431800 h 1066800"/>
              <a:gd name="connsiteX4" fmla="*/ 38100 w 1079500"/>
              <a:gd name="connsiteY4" fmla="*/ 673100 h 1066800"/>
              <a:gd name="connsiteX5" fmla="*/ 63500 w 1079500"/>
              <a:gd name="connsiteY5" fmla="*/ 889000 h 1066800"/>
              <a:gd name="connsiteX6" fmla="*/ 50800 w 1079500"/>
              <a:gd name="connsiteY6" fmla="*/ 1003300 h 1066800"/>
              <a:gd name="connsiteX7" fmla="*/ 12700 w 1079500"/>
              <a:gd name="connsiteY7" fmla="*/ 1066800 h 1066800"/>
              <a:gd name="connsiteX8" fmla="*/ 1079500 w 1079500"/>
              <a:gd name="connsiteY8" fmla="*/ 1054100 h 1066800"/>
              <a:gd name="connsiteX9" fmla="*/ 0 w 1079500"/>
              <a:gd name="connsiteY9" fmla="*/ 0 h 1066800"/>
              <a:gd name="connsiteX0" fmla="*/ 0 w 1079500"/>
              <a:gd name="connsiteY0" fmla="*/ 0 h 1066800"/>
              <a:gd name="connsiteX1" fmla="*/ 0 w 1079500"/>
              <a:gd name="connsiteY1" fmla="*/ 0 h 1066800"/>
              <a:gd name="connsiteX2" fmla="*/ 12700 w 1079500"/>
              <a:gd name="connsiteY2" fmla="*/ 368300 h 1066800"/>
              <a:gd name="connsiteX3" fmla="*/ 25400 w 1079500"/>
              <a:gd name="connsiteY3" fmla="*/ 431800 h 1066800"/>
              <a:gd name="connsiteX4" fmla="*/ 38100 w 1079500"/>
              <a:gd name="connsiteY4" fmla="*/ 673100 h 1066800"/>
              <a:gd name="connsiteX5" fmla="*/ 63500 w 1079500"/>
              <a:gd name="connsiteY5" fmla="*/ 889000 h 1066800"/>
              <a:gd name="connsiteX6" fmla="*/ 50800 w 1079500"/>
              <a:gd name="connsiteY6" fmla="*/ 1003300 h 1066800"/>
              <a:gd name="connsiteX7" fmla="*/ 12700 w 1079500"/>
              <a:gd name="connsiteY7" fmla="*/ 1066800 h 1066800"/>
              <a:gd name="connsiteX8" fmla="*/ 1079500 w 1079500"/>
              <a:gd name="connsiteY8" fmla="*/ 1054100 h 1066800"/>
              <a:gd name="connsiteX9" fmla="*/ 0 w 1079500"/>
              <a:gd name="connsiteY9" fmla="*/ 0 h 1066800"/>
              <a:gd name="connsiteX0" fmla="*/ 0 w 1097123"/>
              <a:gd name="connsiteY0" fmla="*/ 0 h 1066800"/>
              <a:gd name="connsiteX1" fmla="*/ 0 w 1097123"/>
              <a:gd name="connsiteY1" fmla="*/ 0 h 1066800"/>
              <a:gd name="connsiteX2" fmla="*/ 12700 w 1097123"/>
              <a:gd name="connsiteY2" fmla="*/ 368300 h 1066800"/>
              <a:gd name="connsiteX3" fmla="*/ 25400 w 1097123"/>
              <a:gd name="connsiteY3" fmla="*/ 431800 h 1066800"/>
              <a:gd name="connsiteX4" fmla="*/ 38100 w 1097123"/>
              <a:gd name="connsiteY4" fmla="*/ 673100 h 1066800"/>
              <a:gd name="connsiteX5" fmla="*/ 63500 w 1097123"/>
              <a:gd name="connsiteY5" fmla="*/ 889000 h 1066800"/>
              <a:gd name="connsiteX6" fmla="*/ 50800 w 1097123"/>
              <a:gd name="connsiteY6" fmla="*/ 1003300 h 1066800"/>
              <a:gd name="connsiteX7" fmla="*/ 12700 w 1097123"/>
              <a:gd name="connsiteY7" fmla="*/ 1066800 h 1066800"/>
              <a:gd name="connsiteX8" fmla="*/ 1079500 w 1097123"/>
              <a:gd name="connsiteY8" fmla="*/ 1054100 h 1066800"/>
              <a:gd name="connsiteX9" fmla="*/ 677863 w 1097123"/>
              <a:gd name="connsiteY9" fmla="*/ 231775 h 1066800"/>
              <a:gd name="connsiteX10" fmla="*/ 0 w 1097123"/>
              <a:gd name="connsiteY10" fmla="*/ 0 h 1066800"/>
              <a:gd name="connsiteX0" fmla="*/ 0 w 1097123"/>
              <a:gd name="connsiteY0" fmla="*/ 0 h 1066800"/>
              <a:gd name="connsiteX1" fmla="*/ 0 w 1097123"/>
              <a:gd name="connsiteY1" fmla="*/ 0 h 1066800"/>
              <a:gd name="connsiteX2" fmla="*/ 12700 w 1097123"/>
              <a:gd name="connsiteY2" fmla="*/ 368300 h 1066800"/>
              <a:gd name="connsiteX3" fmla="*/ 38100 w 1097123"/>
              <a:gd name="connsiteY3" fmla="*/ 673100 h 1066800"/>
              <a:gd name="connsiteX4" fmla="*/ 63500 w 1097123"/>
              <a:gd name="connsiteY4" fmla="*/ 889000 h 1066800"/>
              <a:gd name="connsiteX5" fmla="*/ 50800 w 1097123"/>
              <a:gd name="connsiteY5" fmla="*/ 1003300 h 1066800"/>
              <a:gd name="connsiteX6" fmla="*/ 12700 w 1097123"/>
              <a:gd name="connsiteY6" fmla="*/ 1066800 h 1066800"/>
              <a:gd name="connsiteX7" fmla="*/ 1079500 w 1097123"/>
              <a:gd name="connsiteY7" fmla="*/ 1054100 h 1066800"/>
              <a:gd name="connsiteX8" fmla="*/ 677863 w 1097123"/>
              <a:gd name="connsiteY8" fmla="*/ 231775 h 1066800"/>
              <a:gd name="connsiteX9" fmla="*/ 0 w 1097123"/>
              <a:gd name="connsiteY9" fmla="*/ 0 h 1066800"/>
              <a:gd name="connsiteX0" fmla="*/ 0 w 1097123"/>
              <a:gd name="connsiteY0" fmla="*/ 0 h 1066800"/>
              <a:gd name="connsiteX1" fmla="*/ 0 w 1097123"/>
              <a:gd name="connsiteY1" fmla="*/ 0 h 1066800"/>
              <a:gd name="connsiteX2" fmla="*/ 12700 w 1097123"/>
              <a:gd name="connsiteY2" fmla="*/ 368300 h 1066800"/>
              <a:gd name="connsiteX3" fmla="*/ 63500 w 1097123"/>
              <a:gd name="connsiteY3" fmla="*/ 889000 h 1066800"/>
              <a:gd name="connsiteX4" fmla="*/ 50800 w 1097123"/>
              <a:gd name="connsiteY4" fmla="*/ 1003300 h 1066800"/>
              <a:gd name="connsiteX5" fmla="*/ 12700 w 1097123"/>
              <a:gd name="connsiteY5" fmla="*/ 1066800 h 1066800"/>
              <a:gd name="connsiteX6" fmla="*/ 1079500 w 1097123"/>
              <a:gd name="connsiteY6" fmla="*/ 1054100 h 1066800"/>
              <a:gd name="connsiteX7" fmla="*/ 677863 w 1097123"/>
              <a:gd name="connsiteY7" fmla="*/ 231775 h 1066800"/>
              <a:gd name="connsiteX8" fmla="*/ 0 w 1097123"/>
              <a:gd name="connsiteY8" fmla="*/ 0 h 1066800"/>
              <a:gd name="connsiteX0" fmla="*/ 0 w 1097123"/>
              <a:gd name="connsiteY0" fmla="*/ 0 h 1066800"/>
              <a:gd name="connsiteX1" fmla="*/ 0 w 1097123"/>
              <a:gd name="connsiteY1" fmla="*/ 0 h 1066800"/>
              <a:gd name="connsiteX2" fmla="*/ 12700 w 1097123"/>
              <a:gd name="connsiteY2" fmla="*/ 368300 h 1066800"/>
              <a:gd name="connsiteX3" fmla="*/ 50800 w 1097123"/>
              <a:gd name="connsiteY3" fmla="*/ 1003300 h 1066800"/>
              <a:gd name="connsiteX4" fmla="*/ 12700 w 1097123"/>
              <a:gd name="connsiteY4" fmla="*/ 1066800 h 1066800"/>
              <a:gd name="connsiteX5" fmla="*/ 1079500 w 1097123"/>
              <a:gd name="connsiteY5" fmla="*/ 1054100 h 1066800"/>
              <a:gd name="connsiteX6" fmla="*/ 677863 w 1097123"/>
              <a:gd name="connsiteY6" fmla="*/ 231775 h 1066800"/>
              <a:gd name="connsiteX7" fmla="*/ 0 w 1097123"/>
              <a:gd name="connsiteY7" fmla="*/ 0 h 1066800"/>
              <a:gd name="connsiteX0" fmla="*/ 65853 w 1162976"/>
              <a:gd name="connsiteY0" fmla="*/ 0 h 1066800"/>
              <a:gd name="connsiteX1" fmla="*/ 65853 w 1162976"/>
              <a:gd name="connsiteY1" fmla="*/ 0 h 1066800"/>
              <a:gd name="connsiteX2" fmla="*/ 78553 w 1162976"/>
              <a:gd name="connsiteY2" fmla="*/ 368300 h 1066800"/>
              <a:gd name="connsiteX3" fmla="*/ 78553 w 1162976"/>
              <a:gd name="connsiteY3" fmla="*/ 1066800 h 1066800"/>
              <a:gd name="connsiteX4" fmla="*/ 1145353 w 1162976"/>
              <a:gd name="connsiteY4" fmla="*/ 1054100 h 1066800"/>
              <a:gd name="connsiteX5" fmla="*/ 743716 w 1162976"/>
              <a:gd name="connsiteY5" fmla="*/ 231775 h 1066800"/>
              <a:gd name="connsiteX6" fmla="*/ 65853 w 1162976"/>
              <a:gd name="connsiteY6" fmla="*/ 0 h 1066800"/>
              <a:gd name="connsiteX0" fmla="*/ 0 w 1097123"/>
              <a:gd name="connsiteY0" fmla="*/ 0 h 1066800"/>
              <a:gd name="connsiteX1" fmla="*/ 0 w 1097123"/>
              <a:gd name="connsiteY1" fmla="*/ 0 h 1066800"/>
              <a:gd name="connsiteX2" fmla="*/ 12700 w 1097123"/>
              <a:gd name="connsiteY2" fmla="*/ 368300 h 1066800"/>
              <a:gd name="connsiteX3" fmla="*/ 12700 w 1097123"/>
              <a:gd name="connsiteY3" fmla="*/ 1066800 h 1066800"/>
              <a:gd name="connsiteX4" fmla="*/ 1079500 w 1097123"/>
              <a:gd name="connsiteY4" fmla="*/ 1054100 h 1066800"/>
              <a:gd name="connsiteX5" fmla="*/ 677863 w 1097123"/>
              <a:gd name="connsiteY5" fmla="*/ 231775 h 1066800"/>
              <a:gd name="connsiteX6" fmla="*/ 0 w 1097123"/>
              <a:gd name="connsiteY6" fmla="*/ 0 h 1066800"/>
              <a:gd name="connsiteX0" fmla="*/ 70190 w 1167313"/>
              <a:gd name="connsiteY0" fmla="*/ 0 h 1066800"/>
              <a:gd name="connsiteX1" fmla="*/ 70190 w 1167313"/>
              <a:gd name="connsiteY1" fmla="*/ 0 h 1066800"/>
              <a:gd name="connsiteX2" fmla="*/ 82890 w 1167313"/>
              <a:gd name="connsiteY2" fmla="*/ 1066800 h 1066800"/>
              <a:gd name="connsiteX3" fmla="*/ 1149690 w 1167313"/>
              <a:gd name="connsiteY3" fmla="*/ 1054100 h 1066800"/>
              <a:gd name="connsiteX4" fmla="*/ 748053 w 1167313"/>
              <a:gd name="connsiteY4" fmla="*/ 231775 h 1066800"/>
              <a:gd name="connsiteX5" fmla="*/ 70190 w 1167313"/>
              <a:gd name="connsiteY5" fmla="*/ 0 h 1066800"/>
              <a:gd name="connsiteX0" fmla="*/ 0 w 1097123"/>
              <a:gd name="connsiteY0" fmla="*/ 0 h 1066800"/>
              <a:gd name="connsiteX1" fmla="*/ 0 w 1097123"/>
              <a:gd name="connsiteY1" fmla="*/ 0 h 1066800"/>
              <a:gd name="connsiteX2" fmla="*/ 12700 w 1097123"/>
              <a:gd name="connsiteY2" fmla="*/ 1066800 h 1066800"/>
              <a:gd name="connsiteX3" fmla="*/ 1079500 w 1097123"/>
              <a:gd name="connsiteY3" fmla="*/ 1054100 h 1066800"/>
              <a:gd name="connsiteX4" fmla="*/ 677863 w 1097123"/>
              <a:gd name="connsiteY4" fmla="*/ 231775 h 1066800"/>
              <a:gd name="connsiteX5" fmla="*/ 0 w 1097123"/>
              <a:gd name="connsiteY5" fmla="*/ 0 h 1066800"/>
              <a:gd name="connsiteX0" fmla="*/ 9553 w 1097151"/>
              <a:gd name="connsiteY0" fmla="*/ 61661 h 1152274"/>
              <a:gd name="connsiteX1" fmla="*/ 28 w 1097151"/>
              <a:gd name="connsiteY1" fmla="*/ 85474 h 1152274"/>
              <a:gd name="connsiteX2" fmla="*/ 12728 w 1097151"/>
              <a:gd name="connsiteY2" fmla="*/ 1152274 h 1152274"/>
              <a:gd name="connsiteX3" fmla="*/ 1079528 w 1097151"/>
              <a:gd name="connsiteY3" fmla="*/ 1139574 h 1152274"/>
              <a:gd name="connsiteX4" fmla="*/ 677891 w 1097151"/>
              <a:gd name="connsiteY4" fmla="*/ 317249 h 1152274"/>
              <a:gd name="connsiteX5" fmla="*/ 9553 w 1097151"/>
              <a:gd name="connsiteY5" fmla="*/ 61661 h 1152274"/>
              <a:gd name="connsiteX0" fmla="*/ 9553 w 1097151"/>
              <a:gd name="connsiteY0" fmla="*/ 61661 h 1152274"/>
              <a:gd name="connsiteX1" fmla="*/ 28 w 1097151"/>
              <a:gd name="connsiteY1" fmla="*/ 85474 h 1152274"/>
              <a:gd name="connsiteX2" fmla="*/ 12728 w 1097151"/>
              <a:gd name="connsiteY2" fmla="*/ 1152274 h 1152274"/>
              <a:gd name="connsiteX3" fmla="*/ 1079528 w 1097151"/>
              <a:gd name="connsiteY3" fmla="*/ 1139574 h 1152274"/>
              <a:gd name="connsiteX4" fmla="*/ 677891 w 1097151"/>
              <a:gd name="connsiteY4" fmla="*/ 317249 h 1152274"/>
              <a:gd name="connsiteX5" fmla="*/ 9553 w 1097151"/>
              <a:gd name="connsiteY5" fmla="*/ 61661 h 1152274"/>
              <a:gd name="connsiteX0" fmla="*/ 9553 w 1102237"/>
              <a:gd name="connsiteY0" fmla="*/ 61661 h 1152274"/>
              <a:gd name="connsiteX1" fmla="*/ 28 w 1102237"/>
              <a:gd name="connsiteY1" fmla="*/ 85474 h 1152274"/>
              <a:gd name="connsiteX2" fmla="*/ 12728 w 1102237"/>
              <a:gd name="connsiteY2" fmla="*/ 1152274 h 1152274"/>
              <a:gd name="connsiteX3" fmla="*/ 1079528 w 1102237"/>
              <a:gd name="connsiteY3" fmla="*/ 1139574 h 1152274"/>
              <a:gd name="connsiteX4" fmla="*/ 768378 w 1102237"/>
              <a:gd name="connsiteY4" fmla="*/ 407736 h 1152274"/>
              <a:gd name="connsiteX5" fmla="*/ 9553 w 1102237"/>
              <a:gd name="connsiteY5" fmla="*/ 61661 h 1152274"/>
              <a:gd name="connsiteX0" fmla="*/ 9553 w 1111143"/>
              <a:gd name="connsiteY0" fmla="*/ 61661 h 1152274"/>
              <a:gd name="connsiteX1" fmla="*/ 28 w 1111143"/>
              <a:gd name="connsiteY1" fmla="*/ 85474 h 1152274"/>
              <a:gd name="connsiteX2" fmla="*/ 12728 w 1111143"/>
              <a:gd name="connsiteY2" fmla="*/ 1152274 h 1152274"/>
              <a:gd name="connsiteX3" fmla="*/ 1079528 w 1111143"/>
              <a:gd name="connsiteY3" fmla="*/ 1139574 h 1152274"/>
              <a:gd name="connsiteX4" fmla="*/ 768378 w 1111143"/>
              <a:gd name="connsiteY4" fmla="*/ 407736 h 1152274"/>
              <a:gd name="connsiteX5" fmla="*/ 9553 w 1111143"/>
              <a:gd name="connsiteY5" fmla="*/ 61661 h 1152274"/>
              <a:gd name="connsiteX0" fmla="*/ 9553 w 1111143"/>
              <a:gd name="connsiteY0" fmla="*/ 61661 h 1152274"/>
              <a:gd name="connsiteX1" fmla="*/ 28 w 1111143"/>
              <a:gd name="connsiteY1" fmla="*/ 85474 h 1152274"/>
              <a:gd name="connsiteX2" fmla="*/ 12728 w 1111143"/>
              <a:gd name="connsiteY2" fmla="*/ 1152274 h 1152274"/>
              <a:gd name="connsiteX3" fmla="*/ 1079528 w 1111143"/>
              <a:gd name="connsiteY3" fmla="*/ 1139574 h 1152274"/>
              <a:gd name="connsiteX4" fmla="*/ 768378 w 1111143"/>
              <a:gd name="connsiteY4" fmla="*/ 407736 h 1152274"/>
              <a:gd name="connsiteX5" fmla="*/ 9553 w 1111143"/>
              <a:gd name="connsiteY5" fmla="*/ 61661 h 1152274"/>
              <a:gd name="connsiteX0" fmla="*/ 9553 w 1079528"/>
              <a:gd name="connsiteY0" fmla="*/ 61661 h 1152274"/>
              <a:gd name="connsiteX1" fmla="*/ 28 w 1079528"/>
              <a:gd name="connsiteY1" fmla="*/ 85474 h 1152274"/>
              <a:gd name="connsiteX2" fmla="*/ 12728 w 1079528"/>
              <a:gd name="connsiteY2" fmla="*/ 1152274 h 1152274"/>
              <a:gd name="connsiteX3" fmla="*/ 1079528 w 1079528"/>
              <a:gd name="connsiteY3" fmla="*/ 1139574 h 1152274"/>
              <a:gd name="connsiteX4" fmla="*/ 768378 w 1079528"/>
              <a:gd name="connsiteY4" fmla="*/ 407736 h 1152274"/>
              <a:gd name="connsiteX5" fmla="*/ 9553 w 1079528"/>
              <a:gd name="connsiteY5" fmla="*/ 61661 h 1152274"/>
              <a:gd name="connsiteX0" fmla="*/ 113159 w 1183134"/>
              <a:gd name="connsiteY0" fmla="*/ 0 h 1090613"/>
              <a:gd name="connsiteX1" fmla="*/ 116334 w 1183134"/>
              <a:gd name="connsiteY1" fmla="*/ 1090613 h 1090613"/>
              <a:gd name="connsiteX2" fmla="*/ 1183134 w 1183134"/>
              <a:gd name="connsiteY2" fmla="*/ 1077913 h 1090613"/>
              <a:gd name="connsiteX3" fmla="*/ 871984 w 1183134"/>
              <a:gd name="connsiteY3" fmla="*/ 346075 h 1090613"/>
              <a:gd name="connsiteX4" fmla="*/ 113159 w 1183134"/>
              <a:gd name="connsiteY4" fmla="*/ 0 h 1090613"/>
              <a:gd name="connsiteX0" fmla="*/ 0 w 1069975"/>
              <a:gd name="connsiteY0" fmla="*/ 0 h 1090613"/>
              <a:gd name="connsiteX1" fmla="*/ 3175 w 1069975"/>
              <a:gd name="connsiteY1" fmla="*/ 1090613 h 1090613"/>
              <a:gd name="connsiteX2" fmla="*/ 1069975 w 1069975"/>
              <a:gd name="connsiteY2" fmla="*/ 1077913 h 1090613"/>
              <a:gd name="connsiteX3" fmla="*/ 758825 w 1069975"/>
              <a:gd name="connsiteY3" fmla="*/ 346075 h 1090613"/>
              <a:gd name="connsiteX4" fmla="*/ 0 w 1069975"/>
              <a:gd name="connsiteY4" fmla="*/ 0 h 1090613"/>
              <a:gd name="connsiteX0" fmla="*/ 1193 w 1067025"/>
              <a:gd name="connsiteY0" fmla="*/ 0 h 1088561"/>
              <a:gd name="connsiteX1" fmla="*/ 225 w 1067025"/>
              <a:gd name="connsiteY1" fmla="*/ 1088561 h 1088561"/>
              <a:gd name="connsiteX2" fmla="*/ 1067025 w 1067025"/>
              <a:gd name="connsiteY2" fmla="*/ 1075861 h 1088561"/>
              <a:gd name="connsiteX3" fmla="*/ 755875 w 1067025"/>
              <a:gd name="connsiteY3" fmla="*/ 344023 h 1088561"/>
              <a:gd name="connsiteX4" fmla="*/ 1193 w 1067025"/>
              <a:gd name="connsiteY4" fmla="*/ 0 h 1088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025" h="1088561">
                <a:moveTo>
                  <a:pt x="1193" y="0"/>
                </a:moveTo>
                <a:cubicBezTo>
                  <a:pt x="2251" y="363538"/>
                  <a:pt x="-833" y="725023"/>
                  <a:pt x="225" y="1088561"/>
                </a:cubicBezTo>
                <a:lnTo>
                  <a:pt x="1067025" y="1075861"/>
                </a:lnTo>
                <a:cubicBezTo>
                  <a:pt x="1063744" y="890494"/>
                  <a:pt x="1035805" y="581619"/>
                  <a:pt x="755875" y="344023"/>
                </a:cubicBezTo>
                <a:cubicBezTo>
                  <a:pt x="377838" y="23560"/>
                  <a:pt x="184814" y="31485"/>
                  <a:pt x="1193" y="0"/>
                </a:cubicBezTo>
                <a:close/>
              </a:path>
            </a:pathLst>
          </a:custGeom>
          <a:solidFill>
            <a:srgbClr val="002060"/>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688">
              <a:spcBef>
                <a:spcPct val="50000"/>
              </a:spcBef>
            </a:pPr>
            <a:endParaRPr lang="de-DE" smtClean="0">
              <a:solidFill>
                <a:srgbClr val="000000"/>
              </a:solidFill>
              <a:latin typeface="Arial"/>
              <a:ea typeface="ＭＳ Ｐゴシック"/>
            </a:endParaRPr>
          </a:p>
        </p:txBody>
      </p:sp>
      <p:sp>
        <p:nvSpPr>
          <p:cNvPr id="12" name="Textfeld 11"/>
          <p:cNvSpPr txBox="1"/>
          <p:nvPr/>
        </p:nvSpPr>
        <p:spPr>
          <a:xfrm>
            <a:off x="1646729" y="3674801"/>
            <a:ext cx="914400" cy="914400"/>
          </a:xfrm>
          <a:prstGeom prst="rect">
            <a:avLst/>
          </a:prstGeom>
          <a:noFill/>
        </p:spPr>
        <p:txBody>
          <a:bodyPr wrap="none" lIns="0" tIns="0" rIns="0" bIns="0" rtlCol="0">
            <a:noAutofit/>
          </a:bodyPr>
          <a:lstStyle/>
          <a:p>
            <a:r>
              <a:rPr lang="de-DE" sz="2400" b="1" dirty="0" smtClean="0">
                <a:solidFill>
                  <a:srgbClr val="FFFFFF"/>
                </a:solidFill>
                <a:latin typeface="Arial"/>
                <a:ea typeface="ＭＳ Ｐゴシック"/>
              </a:rPr>
              <a:t>24 %</a:t>
            </a:r>
            <a:endParaRPr lang="de-DE" sz="2400" b="1" dirty="0">
              <a:solidFill>
                <a:srgbClr val="FFFFFF"/>
              </a:solidFill>
              <a:latin typeface="Arial"/>
              <a:ea typeface="ＭＳ Ｐゴシック"/>
            </a:endParaRPr>
          </a:p>
        </p:txBody>
      </p:sp>
      <p:sp>
        <p:nvSpPr>
          <p:cNvPr id="13" name="Textfeld 12"/>
          <p:cNvSpPr txBox="1"/>
          <p:nvPr/>
        </p:nvSpPr>
        <p:spPr>
          <a:xfrm>
            <a:off x="1697107" y="5392020"/>
            <a:ext cx="914400" cy="914400"/>
          </a:xfrm>
          <a:prstGeom prst="rect">
            <a:avLst/>
          </a:prstGeom>
          <a:noFill/>
        </p:spPr>
        <p:txBody>
          <a:bodyPr wrap="none" lIns="0" tIns="0" rIns="0" bIns="0" rtlCol="0">
            <a:noAutofit/>
          </a:bodyPr>
          <a:lstStyle/>
          <a:p>
            <a:r>
              <a:rPr lang="de-DE" sz="2400" b="1" dirty="0" smtClean="0">
                <a:solidFill>
                  <a:srgbClr val="000000"/>
                </a:solidFill>
                <a:latin typeface="Arial"/>
                <a:ea typeface="ＭＳ Ｐゴシック"/>
              </a:rPr>
              <a:t>76 %</a:t>
            </a:r>
            <a:endParaRPr lang="de-DE" sz="2400" b="1" dirty="0">
              <a:solidFill>
                <a:srgbClr val="000000"/>
              </a:solidFill>
              <a:latin typeface="Arial"/>
              <a:ea typeface="ＭＳ Ｐゴシック"/>
            </a:endParaRPr>
          </a:p>
        </p:txBody>
      </p:sp>
      <p:sp>
        <p:nvSpPr>
          <p:cNvPr id="14" name="Textfeld 13"/>
          <p:cNvSpPr txBox="1"/>
          <p:nvPr/>
        </p:nvSpPr>
        <p:spPr>
          <a:xfrm>
            <a:off x="791394" y="2172859"/>
            <a:ext cx="914400" cy="914400"/>
          </a:xfrm>
          <a:prstGeom prst="rect">
            <a:avLst/>
          </a:prstGeom>
          <a:noFill/>
        </p:spPr>
        <p:txBody>
          <a:bodyPr wrap="none" lIns="0" tIns="0" rIns="0" bIns="0" rtlCol="0">
            <a:noAutofit/>
          </a:bodyPr>
          <a:lstStyle/>
          <a:p>
            <a:endParaRPr lang="de-DE" sz="1800" dirty="0">
              <a:solidFill>
                <a:srgbClr val="000000"/>
              </a:solidFill>
              <a:latin typeface="Arial"/>
              <a:ea typeface="ＭＳ Ｐゴシック"/>
            </a:endParaRPr>
          </a:p>
        </p:txBody>
      </p:sp>
      <p:cxnSp>
        <p:nvCxnSpPr>
          <p:cNvPr id="15" name="Gerade Verbindung 14"/>
          <p:cNvCxnSpPr>
            <a:endCxn id="11" idx="0"/>
          </p:cNvCxnSpPr>
          <p:nvPr/>
        </p:nvCxnSpPr>
        <p:spPr bwMode="auto">
          <a:xfrm>
            <a:off x="976945" y="3006511"/>
            <a:ext cx="31326" cy="737716"/>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15"/>
          <p:cNvCxnSpPr>
            <a:stCxn id="11" idx="2"/>
          </p:cNvCxnSpPr>
          <p:nvPr/>
        </p:nvCxnSpPr>
        <p:spPr bwMode="auto">
          <a:xfrm flipV="1">
            <a:off x="2757498" y="2978908"/>
            <a:ext cx="19157" cy="73368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16"/>
          <p:cNvSpPr txBox="1"/>
          <p:nvPr/>
        </p:nvSpPr>
        <p:spPr>
          <a:xfrm>
            <a:off x="3706122" y="5495401"/>
            <a:ext cx="914400" cy="914400"/>
          </a:xfrm>
          <a:prstGeom prst="rect">
            <a:avLst/>
          </a:prstGeom>
          <a:noFill/>
        </p:spPr>
        <p:txBody>
          <a:bodyPr wrap="none" lIns="0" tIns="0" rIns="0" bIns="0" rtlCol="0">
            <a:noAutofit/>
          </a:bodyPr>
          <a:lstStyle/>
          <a:p>
            <a:r>
              <a:rPr lang="de-DE" sz="2400" b="1" dirty="0" smtClean="0">
                <a:solidFill>
                  <a:srgbClr val="000000"/>
                </a:solidFill>
                <a:latin typeface="Arial"/>
                <a:ea typeface="ＭＳ Ｐゴシック"/>
              </a:rPr>
              <a:t>2012</a:t>
            </a:r>
            <a:endParaRPr lang="de-DE" sz="2400" b="1" dirty="0">
              <a:solidFill>
                <a:srgbClr val="000000"/>
              </a:solidFill>
              <a:latin typeface="Arial"/>
              <a:ea typeface="ＭＳ Ｐゴシック"/>
            </a:endParaRPr>
          </a:p>
        </p:txBody>
      </p:sp>
      <p:sp>
        <p:nvSpPr>
          <p:cNvPr id="18" name="Textfeld 17"/>
          <p:cNvSpPr txBox="1"/>
          <p:nvPr/>
        </p:nvSpPr>
        <p:spPr>
          <a:xfrm>
            <a:off x="5427515" y="5507459"/>
            <a:ext cx="914400" cy="914400"/>
          </a:xfrm>
          <a:prstGeom prst="rect">
            <a:avLst/>
          </a:prstGeom>
          <a:noFill/>
        </p:spPr>
        <p:txBody>
          <a:bodyPr wrap="none" lIns="0" tIns="0" rIns="0" bIns="0" rtlCol="0">
            <a:noAutofit/>
          </a:bodyPr>
          <a:lstStyle/>
          <a:p>
            <a:r>
              <a:rPr lang="de-DE" sz="2400" b="1" dirty="0" smtClean="0">
                <a:solidFill>
                  <a:srgbClr val="000000"/>
                </a:solidFill>
                <a:latin typeface="Arial"/>
                <a:ea typeface="ＭＳ Ｐゴシック"/>
              </a:rPr>
              <a:t>2050</a:t>
            </a:r>
            <a:endParaRPr lang="de-DE" sz="2400" b="1" dirty="0">
              <a:solidFill>
                <a:srgbClr val="000000"/>
              </a:solidFill>
              <a:latin typeface="Arial"/>
              <a:ea typeface="ＭＳ Ｐゴシック"/>
            </a:endParaRPr>
          </a:p>
        </p:txBody>
      </p:sp>
      <p:sp>
        <p:nvSpPr>
          <p:cNvPr id="19" name="Pfeil nach rechts 18"/>
          <p:cNvSpPr/>
          <p:nvPr/>
        </p:nvSpPr>
        <p:spPr bwMode="auto">
          <a:xfrm>
            <a:off x="6660561" y="5184789"/>
            <a:ext cx="2829514" cy="344404"/>
          </a:xfrm>
          <a:prstGeom prst="rightArrow">
            <a:avLst/>
          </a:prstGeom>
          <a:solidFill>
            <a:schemeClr val="tx2"/>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defTabSz="674688">
              <a:spcBef>
                <a:spcPct val="50000"/>
              </a:spcBef>
            </a:pPr>
            <a:endParaRPr lang="de-DE" smtClean="0">
              <a:solidFill>
                <a:srgbClr val="000000"/>
              </a:solidFill>
              <a:latin typeface="Arial"/>
              <a:ea typeface="ＭＳ Ｐゴシック"/>
            </a:endParaRPr>
          </a:p>
        </p:txBody>
      </p:sp>
      <p:sp>
        <p:nvSpPr>
          <p:cNvPr id="20" name="Textfeld 19"/>
          <p:cNvSpPr txBox="1"/>
          <p:nvPr/>
        </p:nvSpPr>
        <p:spPr>
          <a:xfrm>
            <a:off x="8387393" y="1412776"/>
            <a:ext cx="914400" cy="914400"/>
          </a:xfrm>
          <a:prstGeom prst="rect">
            <a:avLst/>
          </a:prstGeom>
          <a:noFill/>
        </p:spPr>
        <p:txBody>
          <a:bodyPr wrap="none" lIns="0" tIns="0" rIns="0" bIns="0" rtlCol="0">
            <a:noAutofit/>
          </a:bodyPr>
          <a:lstStyle/>
          <a:p>
            <a:endParaRPr lang="de-DE" sz="1800" dirty="0">
              <a:solidFill>
                <a:srgbClr val="000000"/>
              </a:solidFill>
              <a:latin typeface="Arial"/>
              <a:ea typeface="ＭＳ Ｐゴシック"/>
            </a:endParaRPr>
          </a:p>
        </p:txBody>
      </p:sp>
      <p:sp>
        <p:nvSpPr>
          <p:cNvPr id="21" name="Textfeld 20"/>
          <p:cNvSpPr txBox="1"/>
          <p:nvPr/>
        </p:nvSpPr>
        <p:spPr>
          <a:xfrm>
            <a:off x="8875558" y="5494759"/>
            <a:ext cx="914400" cy="914400"/>
          </a:xfrm>
          <a:prstGeom prst="rect">
            <a:avLst/>
          </a:prstGeom>
          <a:noFill/>
        </p:spPr>
        <p:txBody>
          <a:bodyPr wrap="none" lIns="0" tIns="0" rIns="0" bIns="0" rtlCol="0">
            <a:noAutofit/>
          </a:bodyPr>
          <a:lstStyle/>
          <a:p>
            <a:r>
              <a:rPr lang="de-DE" sz="1600" b="1" dirty="0" smtClean="0">
                <a:solidFill>
                  <a:srgbClr val="000000"/>
                </a:solidFill>
                <a:latin typeface="Arial"/>
                <a:ea typeface="ＭＳ Ｐゴシック"/>
              </a:rPr>
              <a:t>2040</a:t>
            </a:r>
            <a:endParaRPr lang="de-DE" sz="1600" b="1" dirty="0">
              <a:solidFill>
                <a:srgbClr val="000000"/>
              </a:solidFill>
              <a:latin typeface="Arial"/>
              <a:ea typeface="ＭＳ Ｐゴシック"/>
            </a:endParaRPr>
          </a:p>
        </p:txBody>
      </p:sp>
      <p:sp>
        <p:nvSpPr>
          <p:cNvPr id="22" name="Textfeld 21"/>
          <p:cNvSpPr txBox="1"/>
          <p:nvPr/>
        </p:nvSpPr>
        <p:spPr>
          <a:xfrm>
            <a:off x="6692625" y="5507459"/>
            <a:ext cx="914400" cy="914400"/>
          </a:xfrm>
          <a:prstGeom prst="rect">
            <a:avLst/>
          </a:prstGeom>
          <a:noFill/>
        </p:spPr>
        <p:txBody>
          <a:bodyPr wrap="none" lIns="0" tIns="0" rIns="0" bIns="0" rtlCol="0">
            <a:noAutofit/>
          </a:bodyPr>
          <a:lstStyle/>
          <a:p>
            <a:r>
              <a:rPr lang="de-DE" sz="1600" b="1" dirty="0" smtClean="0">
                <a:solidFill>
                  <a:srgbClr val="000000"/>
                </a:solidFill>
                <a:latin typeface="Arial"/>
                <a:ea typeface="ＭＳ Ｐゴシック"/>
              </a:rPr>
              <a:t>2012</a:t>
            </a:r>
            <a:endParaRPr lang="de-DE" sz="1600" b="1" dirty="0">
              <a:solidFill>
                <a:srgbClr val="000000"/>
              </a:solidFill>
              <a:latin typeface="Arial"/>
              <a:ea typeface="ＭＳ Ｐゴシック"/>
            </a:endParaRPr>
          </a:p>
        </p:txBody>
      </p:sp>
      <p:sp>
        <p:nvSpPr>
          <p:cNvPr id="23" name="Textfeld 22"/>
          <p:cNvSpPr txBox="1"/>
          <p:nvPr/>
        </p:nvSpPr>
        <p:spPr>
          <a:xfrm>
            <a:off x="7932359" y="5494689"/>
            <a:ext cx="914400" cy="914400"/>
          </a:xfrm>
          <a:prstGeom prst="rect">
            <a:avLst/>
          </a:prstGeom>
          <a:noFill/>
        </p:spPr>
        <p:txBody>
          <a:bodyPr wrap="none" lIns="0" tIns="0" rIns="0" bIns="0" rtlCol="0">
            <a:noAutofit/>
          </a:bodyPr>
          <a:lstStyle/>
          <a:p>
            <a:r>
              <a:rPr lang="de-DE" sz="1600" b="1" dirty="0" smtClean="0">
                <a:solidFill>
                  <a:srgbClr val="000000"/>
                </a:solidFill>
                <a:latin typeface="Arial"/>
                <a:ea typeface="ＭＳ Ｐゴシック"/>
              </a:rPr>
              <a:t>2025</a:t>
            </a:r>
            <a:endParaRPr lang="de-DE" sz="1600" b="1" dirty="0">
              <a:solidFill>
                <a:srgbClr val="000000"/>
              </a:solidFill>
              <a:latin typeface="Arial"/>
              <a:ea typeface="ＭＳ Ｐゴシック"/>
            </a:endParaRPr>
          </a:p>
        </p:txBody>
      </p:sp>
      <p:sp>
        <p:nvSpPr>
          <p:cNvPr id="24" name="Textfeld 23"/>
          <p:cNvSpPr txBox="1"/>
          <p:nvPr/>
        </p:nvSpPr>
        <p:spPr>
          <a:xfrm>
            <a:off x="7959346" y="4963291"/>
            <a:ext cx="914400" cy="914400"/>
          </a:xfrm>
          <a:prstGeom prst="rect">
            <a:avLst/>
          </a:prstGeom>
          <a:noFill/>
        </p:spPr>
        <p:txBody>
          <a:bodyPr wrap="none" lIns="0" tIns="0" rIns="0" bIns="0" rtlCol="0">
            <a:noAutofit/>
          </a:bodyPr>
          <a:lstStyle/>
          <a:p>
            <a:r>
              <a:rPr lang="de-DE" sz="1600" b="1" dirty="0">
                <a:solidFill>
                  <a:srgbClr val="000000"/>
                </a:solidFill>
                <a:latin typeface="Arial"/>
                <a:ea typeface="ＭＳ Ｐゴシック"/>
              </a:rPr>
              <a:t>EOP</a:t>
            </a:r>
          </a:p>
        </p:txBody>
      </p:sp>
      <p:sp>
        <p:nvSpPr>
          <p:cNvPr id="25" name="Textfeld 24"/>
          <p:cNvSpPr txBox="1"/>
          <p:nvPr/>
        </p:nvSpPr>
        <p:spPr>
          <a:xfrm>
            <a:off x="8842900" y="4956550"/>
            <a:ext cx="914400" cy="914400"/>
          </a:xfrm>
          <a:prstGeom prst="rect">
            <a:avLst/>
          </a:prstGeom>
          <a:noFill/>
        </p:spPr>
        <p:txBody>
          <a:bodyPr wrap="none" lIns="0" tIns="0" rIns="0" bIns="0" rtlCol="0">
            <a:noAutofit/>
          </a:bodyPr>
          <a:lstStyle/>
          <a:p>
            <a:r>
              <a:rPr lang="de-DE" sz="1600" b="1" dirty="0" smtClean="0">
                <a:solidFill>
                  <a:srgbClr val="000000"/>
                </a:solidFill>
                <a:latin typeface="Arial"/>
                <a:ea typeface="ＭＳ Ｐゴシック"/>
              </a:rPr>
              <a:t>R.I.P.</a:t>
            </a:r>
            <a:endParaRPr lang="de-DE" sz="1600" b="1" dirty="0">
              <a:solidFill>
                <a:srgbClr val="000000"/>
              </a:solidFill>
              <a:latin typeface="Arial"/>
              <a:ea typeface="ＭＳ Ｐゴシック"/>
            </a:endParaRPr>
          </a:p>
        </p:txBody>
      </p:sp>
      <p:cxnSp>
        <p:nvCxnSpPr>
          <p:cNvPr id="27" name="Gerade Verbindung 26"/>
          <p:cNvCxnSpPr/>
          <p:nvPr/>
        </p:nvCxnSpPr>
        <p:spPr bwMode="auto">
          <a:xfrm>
            <a:off x="7481249" y="2978908"/>
            <a:ext cx="1965284" cy="302565"/>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feld 27"/>
          <p:cNvSpPr txBox="1"/>
          <p:nvPr/>
        </p:nvSpPr>
        <p:spPr>
          <a:xfrm>
            <a:off x="6706757" y="4966745"/>
            <a:ext cx="914400" cy="914400"/>
          </a:xfrm>
          <a:prstGeom prst="rect">
            <a:avLst/>
          </a:prstGeom>
          <a:noFill/>
        </p:spPr>
        <p:txBody>
          <a:bodyPr wrap="none" lIns="0" tIns="0" rIns="0" bIns="0" rtlCol="0">
            <a:noAutofit/>
          </a:bodyPr>
          <a:lstStyle/>
          <a:p>
            <a:r>
              <a:rPr lang="de-DE" sz="1600" b="1" dirty="0" smtClean="0">
                <a:solidFill>
                  <a:srgbClr val="000000"/>
                </a:solidFill>
                <a:latin typeface="Arial"/>
                <a:ea typeface="ＭＳ Ｐゴシック"/>
              </a:rPr>
              <a:t>SOP</a:t>
            </a:r>
            <a:endParaRPr lang="de-DE" sz="1600" b="1" dirty="0">
              <a:solidFill>
                <a:srgbClr val="000000"/>
              </a:solidFill>
              <a:latin typeface="Arial"/>
              <a:ea typeface="ＭＳ Ｐゴシック"/>
            </a:endParaRPr>
          </a:p>
        </p:txBody>
      </p:sp>
      <p:pic>
        <p:nvPicPr>
          <p:cNvPr id="2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9"/>
          <a:stretch/>
        </p:blipFill>
        <p:spPr bwMode="auto">
          <a:xfrm rot="16200000">
            <a:off x="850447" y="2444728"/>
            <a:ext cx="566256" cy="50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747"/>
          <a:stretch/>
        </p:blipFill>
        <p:spPr bwMode="auto">
          <a:xfrm rot="16200000">
            <a:off x="1359021" y="2483761"/>
            <a:ext cx="512550" cy="4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799"/>
          <a:stretch/>
        </p:blipFill>
        <p:spPr bwMode="auto">
          <a:xfrm rot="16200000">
            <a:off x="1848063" y="2498297"/>
            <a:ext cx="490484" cy="46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300313" y="2488771"/>
            <a:ext cx="508256" cy="46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Gerade Verbindung 32"/>
          <p:cNvCxnSpPr/>
          <p:nvPr/>
        </p:nvCxnSpPr>
        <p:spPr bwMode="auto">
          <a:xfrm>
            <a:off x="976945" y="3006511"/>
            <a:ext cx="179971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9"/>
          <a:stretch/>
        </p:blipFill>
        <p:spPr bwMode="auto">
          <a:xfrm rot="16200000">
            <a:off x="6915713" y="2415498"/>
            <a:ext cx="566256" cy="50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747"/>
          <a:stretch/>
        </p:blipFill>
        <p:spPr bwMode="auto">
          <a:xfrm rot="16200000">
            <a:off x="7424287" y="2452499"/>
            <a:ext cx="512550" cy="4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799"/>
          <a:stretch/>
        </p:blipFill>
        <p:spPr bwMode="auto">
          <a:xfrm rot="16200000">
            <a:off x="7913329" y="2467035"/>
            <a:ext cx="490484" cy="46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8365579" y="2457509"/>
            <a:ext cx="508256" cy="46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Gerade Verbindung 37"/>
          <p:cNvCxnSpPr/>
          <p:nvPr/>
        </p:nvCxnSpPr>
        <p:spPr bwMode="auto">
          <a:xfrm>
            <a:off x="7042211" y="2975249"/>
            <a:ext cx="179971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Gerade Verbindung 38"/>
          <p:cNvCxnSpPr/>
          <p:nvPr/>
        </p:nvCxnSpPr>
        <p:spPr bwMode="auto">
          <a:xfrm flipH="1">
            <a:off x="6669705" y="2976436"/>
            <a:ext cx="372506" cy="314181"/>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89"/>
          <a:stretch/>
        </p:blipFill>
        <p:spPr bwMode="auto">
          <a:xfrm rot="16200000">
            <a:off x="3876349" y="2513583"/>
            <a:ext cx="566256" cy="50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747"/>
          <a:stretch/>
        </p:blipFill>
        <p:spPr bwMode="auto">
          <a:xfrm rot="16200000">
            <a:off x="4384923" y="2525184"/>
            <a:ext cx="512550" cy="4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799"/>
          <a:stretch/>
        </p:blipFill>
        <p:spPr bwMode="auto">
          <a:xfrm rot="16200000">
            <a:off x="4873965" y="2539720"/>
            <a:ext cx="490484" cy="46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326215" y="2530194"/>
            <a:ext cx="508256" cy="460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4" name="Gerade Verbindung 43"/>
          <p:cNvCxnSpPr/>
          <p:nvPr/>
        </p:nvCxnSpPr>
        <p:spPr bwMode="auto">
          <a:xfrm>
            <a:off x="4002847" y="3047934"/>
            <a:ext cx="1799710"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feld 44"/>
          <p:cNvSpPr txBox="1"/>
          <p:nvPr/>
        </p:nvSpPr>
        <p:spPr>
          <a:xfrm>
            <a:off x="409576" y="6257926"/>
            <a:ext cx="3497055" cy="151875"/>
          </a:xfrm>
          <a:prstGeom prst="rect">
            <a:avLst/>
          </a:prstGeom>
          <a:noFill/>
        </p:spPr>
        <p:txBody>
          <a:bodyPr wrap="none" lIns="0" tIns="0" rIns="0" bIns="0" rtlCol="0">
            <a:noAutofit/>
          </a:bodyPr>
          <a:lstStyle/>
          <a:p>
            <a:r>
              <a:rPr lang="de-DE" sz="550" dirty="0" smtClean="0">
                <a:solidFill>
                  <a:srgbClr val="000000"/>
                </a:solidFill>
                <a:latin typeface="Arial"/>
                <a:ea typeface="ＭＳ Ｐゴシック"/>
              </a:rPr>
              <a:t>Quelle der </a:t>
            </a:r>
            <a:r>
              <a:rPr lang="de-DE" sz="550" dirty="0" err="1" smtClean="0">
                <a:solidFill>
                  <a:srgbClr val="000000"/>
                </a:solidFill>
                <a:latin typeface="Arial"/>
                <a:ea typeface="ＭＳ Ｐゴシック"/>
              </a:rPr>
              <a:t>Icons:http</a:t>
            </a:r>
            <a:r>
              <a:rPr lang="de-DE" sz="550" dirty="0">
                <a:solidFill>
                  <a:srgbClr val="000000"/>
                </a:solidFill>
                <a:latin typeface="Arial"/>
                <a:ea typeface="ＭＳ Ｐゴシック"/>
              </a:rPr>
              <a:t>://t2.ftcdn.net/jpg/00/41/73/77/400_F_41737782_GuFjmtyOS7NIvSfqCzA1xxtxlkPRFfmL.jpg</a:t>
            </a:r>
          </a:p>
        </p:txBody>
      </p:sp>
      <p:pic>
        <p:nvPicPr>
          <p:cNvPr id="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9287" y="4086995"/>
            <a:ext cx="1175860" cy="8807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feld 46"/>
          <p:cNvSpPr txBox="1"/>
          <p:nvPr/>
        </p:nvSpPr>
        <p:spPr>
          <a:xfrm>
            <a:off x="6577013" y="6241147"/>
            <a:ext cx="3497055" cy="151875"/>
          </a:xfrm>
          <a:prstGeom prst="rect">
            <a:avLst/>
          </a:prstGeom>
          <a:noFill/>
        </p:spPr>
        <p:txBody>
          <a:bodyPr wrap="none" lIns="0" tIns="0" rIns="0" bIns="0" rtlCol="0">
            <a:noAutofit/>
          </a:bodyPr>
          <a:lstStyle/>
          <a:p>
            <a:r>
              <a:rPr lang="de-DE" sz="550" dirty="0">
                <a:solidFill>
                  <a:srgbClr val="000000"/>
                </a:solidFill>
                <a:latin typeface="Arial"/>
                <a:ea typeface="ＭＳ Ｐゴシック"/>
              </a:rPr>
              <a:t>http://de.123rf.com/photo_15653705_produkt-lebenszyklus-diagramm.html</a:t>
            </a:r>
          </a:p>
        </p:txBody>
      </p:sp>
      <p:pic>
        <p:nvPicPr>
          <p:cNvPr id="4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5766" y="3375370"/>
            <a:ext cx="2339733" cy="215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feld 48"/>
          <p:cNvSpPr txBox="1"/>
          <p:nvPr/>
        </p:nvSpPr>
        <p:spPr>
          <a:xfrm>
            <a:off x="3688522" y="4400846"/>
            <a:ext cx="914400" cy="914400"/>
          </a:xfrm>
          <a:prstGeom prst="rect">
            <a:avLst/>
          </a:prstGeom>
          <a:noFill/>
        </p:spPr>
        <p:txBody>
          <a:bodyPr wrap="none" lIns="0" tIns="0" rIns="0" bIns="0" rtlCol="0">
            <a:noAutofit/>
          </a:bodyPr>
          <a:lstStyle/>
          <a:p>
            <a:r>
              <a:rPr lang="de-DE" sz="1600" b="1" dirty="0" smtClean="0">
                <a:solidFill>
                  <a:srgbClr val="000000"/>
                </a:solidFill>
                <a:latin typeface="Arial"/>
                <a:ea typeface="ＭＳ Ｐゴシック"/>
              </a:rPr>
              <a:t>100%</a:t>
            </a:r>
            <a:endParaRPr lang="de-DE" sz="1600" b="1" dirty="0">
              <a:solidFill>
                <a:srgbClr val="000000"/>
              </a:solidFill>
              <a:latin typeface="Arial"/>
              <a:ea typeface="ＭＳ Ｐゴシック"/>
            </a:endParaRPr>
          </a:p>
        </p:txBody>
      </p:sp>
      <p:sp>
        <p:nvSpPr>
          <p:cNvPr id="50" name="Textfeld 49"/>
          <p:cNvSpPr txBox="1"/>
          <p:nvPr/>
        </p:nvSpPr>
        <p:spPr>
          <a:xfrm>
            <a:off x="5767388" y="3091624"/>
            <a:ext cx="914400" cy="914400"/>
          </a:xfrm>
          <a:prstGeom prst="rect">
            <a:avLst/>
          </a:prstGeom>
          <a:noFill/>
        </p:spPr>
        <p:txBody>
          <a:bodyPr wrap="none" lIns="0" tIns="0" rIns="0" bIns="0" rtlCol="0">
            <a:noAutofit/>
          </a:bodyPr>
          <a:lstStyle/>
          <a:p>
            <a:r>
              <a:rPr lang="de-DE" sz="1600" b="1" dirty="0" smtClean="0">
                <a:solidFill>
                  <a:srgbClr val="000000"/>
                </a:solidFill>
                <a:latin typeface="Arial"/>
                <a:ea typeface="ＭＳ Ｐゴシック"/>
              </a:rPr>
              <a:t>300%</a:t>
            </a:r>
            <a:endParaRPr lang="de-DE" sz="1600" b="1" dirty="0">
              <a:solidFill>
                <a:srgbClr val="000000"/>
              </a:solidFill>
              <a:latin typeface="Arial"/>
              <a:ea typeface="ＭＳ Ｐゴシック"/>
            </a:endParaRPr>
          </a:p>
        </p:txBody>
      </p:sp>
      <p:sp>
        <p:nvSpPr>
          <p:cNvPr id="51" name="Pfeil nach rechts 50"/>
          <p:cNvSpPr/>
          <p:nvPr/>
        </p:nvSpPr>
        <p:spPr bwMode="auto">
          <a:xfrm rot="19508138">
            <a:off x="4020259" y="3709463"/>
            <a:ext cx="1764886" cy="288883"/>
          </a:xfrm>
          <a:prstGeom prst="rightArrow">
            <a:avLst/>
          </a:prstGeom>
          <a:solidFill>
            <a:schemeClr val="bg1">
              <a:lumMod val="50000"/>
            </a:schemeClr>
          </a:solidFill>
          <a:ln w="9525" cap="flat" cmpd="sng" algn="ctr">
            <a:solidFill>
              <a:schemeClr val="bg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674688"/>
            <a:endParaRPr lang="de-DE" smtClean="0">
              <a:solidFill>
                <a:srgbClr val="000000"/>
              </a:solidFill>
              <a:ea typeface="ＭＳ Ｐゴシック" pitchFamily="24" charset="-128"/>
            </a:endParaRPr>
          </a:p>
        </p:txBody>
      </p:sp>
      <p:sp>
        <p:nvSpPr>
          <p:cNvPr id="52" name="Ellipse 51"/>
          <p:cNvSpPr/>
          <p:nvPr/>
        </p:nvSpPr>
        <p:spPr bwMode="auto">
          <a:xfrm>
            <a:off x="1500146" y="4349114"/>
            <a:ext cx="788840" cy="835675"/>
          </a:xfrm>
          <a:prstGeom prst="ellipse">
            <a:avLst/>
          </a:prstGeom>
          <a:solidFill>
            <a:schemeClr val="tx2">
              <a:lumMod val="40000"/>
              <a:lumOff val="60000"/>
            </a:schemeClr>
          </a:solidFill>
          <a:ln w="9525" cap="flat" cmpd="sng" algn="ctr">
            <a:solidFill>
              <a:schemeClr val="tx2">
                <a:lumMod val="60000"/>
                <a:lumOff val="40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674688" rtl="0" eaLnBrk="1" fontAlgn="base" latinLnBrk="0" hangingPunct="1">
              <a:lnSpc>
                <a:spcPct val="100000"/>
              </a:lnSpc>
              <a:spcBef>
                <a:spcPct val="0"/>
              </a:spcBef>
              <a:spcAft>
                <a:spcPct val="0"/>
              </a:spcAft>
              <a:buClrTx/>
              <a:buSzTx/>
              <a:buFontTx/>
              <a:buNone/>
              <a:tabLst/>
            </a:pPr>
            <a:endParaRPr kumimoji="0" lang="de-DE" sz="900" b="1" i="0" u="none" strike="noStrike" cap="none" normalizeH="0" baseline="0" dirty="0" smtClean="0">
              <a:ln>
                <a:noFill/>
              </a:ln>
              <a:solidFill>
                <a:schemeClr val="tx1"/>
              </a:solidFill>
              <a:effectLst/>
              <a:latin typeface="Arial" charset="0"/>
              <a:ea typeface="ＭＳ Ｐゴシック" pitchFamily="24" charset="-128"/>
            </a:endParaRPr>
          </a:p>
        </p:txBody>
      </p:sp>
      <p:sp>
        <p:nvSpPr>
          <p:cNvPr id="53" name="Rechteck 52"/>
          <p:cNvSpPr/>
          <p:nvPr/>
        </p:nvSpPr>
        <p:spPr>
          <a:xfrm>
            <a:off x="1509389" y="4623228"/>
            <a:ext cx="740908" cy="307777"/>
          </a:xfrm>
          <a:prstGeom prst="rect">
            <a:avLst/>
          </a:prstGeom>
        </p:spPr>
        <p:txBody>
          <a:bodyPr wrap="none">
            <a:spAutoFit/>
          </a:bodyPr>
          <a:lstStyle/>
          <a:p>
            <a:r>
              <a:rPr lang="de-DE" sz="1400" b="1" dirty="0">
                <a:latin typeface="Arial" charset="0"/>
                <a:ea typeface="ＭＳ Ｐゴシック" pitchFamily="24" charset="-128"/>
              </a:rPr>
              <a:t>Global</a:t>
            </a:r>
            <a:endParaRPr lang="de-DE" sz="1400" dirty="0"/>
          </a:p>
        </p:txBody>
      </p:sp>
      <p:pic>
        <p:nvPicPr>
          <p:cNvPr id="51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9287" y="3290998"/>
            <a:ext cx="1177200" cy="78480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feld 55"/>
          <p:cNvSpPr txBox="1"/>
          <p:nvPr/>
        </p:nvSpPr>
        <p:spPr>
          <a:xfrm>
            <a:off x="8608629" y="3932694"/>
            <a:ext cx="131676" cy="200055"/>
          </a:xfrm>
          <a:prstGeom prst="rect">
            <a:avLst/>
          </a:prstGeom>
          <a:noFill/>
        </p:spPr>
        <p:txBody>
          <a:bodyPr wrap="square" rtlCol="0">
            <a:spAutoFit/>
          </a:bodyPr>
          <a:lstStyle/>
          <a:p>
            <a:r>
              <a:rPr lang="de-DE" sz="700" dirty="0" smtClean="0"/>
              <a:t>8</a:t>
            </a:r>
          </a:p>
        </p:txBody>
      </p:sp>
    </p:spTree>
    <p:extLst>
      <p:ext uri="{BB962C8B-B14F-4D97-AF65-F5344CB8AC3E}">
        <p14:creationId xmlns:p14="http://schemas.microsoft.com/office/powerpoint/2010/main" val="985529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größte Hebel zur Reduktion von CO</a:t>
            </a:r>
            <a:r>
              <a:rPr lang="de-DE" baseline="-25000" dirty="0"/>
              <a:t>2</a:t>
            </a:r>
            <a:r>
              <a:rPr lang="de-DE" dirty="0"/>
              <a:t>-Emissionen in der Logistik ist mit einem Anteil von 95% der Transport</a:t>
            </a:r>
          </a:p>
        </p:txBody>
      </p:sp>
      <p:graphicFrame>
        <p:nvGraphicFramePr>
          <p:cNvPr id="4" name="Diagramm 3"/>
          <p:cNvGraphicFramePr/>
          <p:nvPr>
            <p:extLst>
              <p:ext uri="{D42A27DB-BD31-4B8C-83A1-F6EECF244321}">
                <p14:modId xmlns:p14="http://schemas.microsoft.com/office/powerpoint/2010/main" val="3742829471"/>
              </p:ext>
            </p:extLst>
          </p:nvPr>
        </p:nvGraphicFramePr>
        <p:xfrm>
          <a:off x="465262" y="2780928"/>
          <a:ext cx="4104456"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feld 4"/>
          <p:cNvSpPr txBox="1"/>
          <p:nvPr/>
        </p:nvSpPr>
        <p:spPr>
          <a:xfrm>
            <a:off x="3003823" y="3131443"/>
            <a:ext cx="1781919" cy="369565"/>
          </a:xfrm>
          <a:prstGeom prst="rect">
            <a:avLst/>
          </a:prstGeom>
          <a:noFill/>
        </p:spPr>
        <p:txBody>
          <a:bodyPr wrap="none" lIns="0" tIns="0" rIns="0" bIns="0" rtlCol="0">
            <a:noAutofit/>
          </a:bodyPr>
          <a:lstStyle/>
          <a:p>
            <a:r>
              <a:rPr lang="de-DE" sz="1600" dirty="0">
                <a:solidFill>
                  <a:srgbClr val="000000"/>
                </a:solidFill>
              </a:rPr>
              <a:t>Immobilien </a:t>
            </a:r>
            <a:r>
              <a:rPr lang="de-DE" sz="1600" dirty="0" smtClean="0">
                <a:solidFill>
                  <a:srgbClr val="000000"/>
                </a:solidFill>
              </a:rPr>
              <a:t>5%</a:t>
            </a:r>
            <a:endParaRPr lang="de-DE" sz="1600" dirty="0">
              <a:solidFill>
                <a:srgbClr val="000000"/>
              </a:solidFill>
            </a:endParaRPr>
          </a:p>
        </p:txBody>
      </p:sp>
      <p:sp>
        <p:nvSpPr>
          <p:cNvPr id="6" name="Textfeld 5"/>
          <p:cNvSpPr txBox="1"/>
          <p:nvPr/>
        </p:nvSpPr>
        <p:spPr>
          <a:xfrm>
            <a:off x="1545382" y="4581128"/>
            <a:ext cx="1872208" cy="288032"/>
          </a:xfrm>
          <a:prstGeom prst="rect">
            <a:avLst/>
          </a:prstGeom>
          <a:noFill/>
        </p:spPr>
        <p:txBody>
          <a:bodyPr wrap="none" lIns="0" tIns="0" rIns="0" bIns="0" rtlCol="0">
            <a:noAutofit/>
          </a:bodyPr>
          <a:lstStyle/>
          <a:p>
            <a:r>
              <a:rPr lang="de-DE" sz="1600" dirty="0">
                <a:solidFill>
                  <a:srgbClr val="000000"/>
                </a:solidFill>
              </a:rPr>
              <a:t>Transport </a:t>
            </a:r>
            <a:r>
              <a:rPr lang="de-DE" sz="1600" dirty="0" smtClean="0">
                <a:solidFill>
                  <a:srgbClr val="000000"/>
                </a:solidFill>
              </a:rPr>
              <a:t>95%</a:t>
            </a:r>
            <a:endParaRPr lang="de-DE" sz="1600" dirty="0">
              <a:solidFill>
                <a:srgbClr val="000000"/>
              </a:solidFill>
            </a:endParaRPr>
          </a:p>
        </p:txBody>
      </p:sp>
      <p:sp>
        <p:nvSpPr>
          <p:cNvPr id="7" name="Textfeld 6"/>
          <p:cNvSpPr txBox="1"/>
          <p:nvPr/>
        </p:nvSpPr>
        <p:spPr>
          <a:xfrm>
            <a:off x="382588" y="2483372"/>
            <a:ext cx="3816424" cy="369565"/>
          </a:xfrm>
          <a:prstGeom prst="rect">
            <a:avLst/>
          </a:prstGeom>
          <a:noFill/>
        </p:spPr>
        <p:txBody>
          <a:bodyPr wrap="none" lIns="0" tIns="0" rIns="0" bIns="0" rtlCol="0">
            <a:noAutofit/>
          </a:bodyPr>
          <a:lstStyle/>
          <a:p>
            <a:r>
              <a:rPr lang="de-DE" sz="1700" b="1" dirty="0">
                <a:solidFill>
                  <a:srgbClr val="000000"/>
                </a:solidFill>
              </a:rPr>
              <a:t>CO</a:t>
            </a:r>
            <a:r>
              <a:rPr lang="de-DE" sz="1700" b="1" baseline="-25000" dirty="0">
                <a:solidFill>
                  <a:srgbClr val="000000"/>
                </a:solidFill>
              </a:rPr>
              <a:t>2</a:t>
            </a:r>
            <a:r>
              <a:rPr lang="de-DE" sz="1700" b="1" dirty="0">
                <a:solidFill>
                  <a:srgbClr val="000000"/>
                </a:solidFill>
              </a:rPr>
              <a:t>-Emissionen in der </a:t>
            </a:r>
            <a:r>
              <a:rPr lang="de-DE" sz="1700" b="1" dirty="0" smtClean="0">
                <a:solidFill>
                  <a:srgbClr val="000000"/>
                </a:solidFill>
              </a:rPr>
              <a:t>Logistik</a:t>
            </a:r>
            <a:endParaRPr lang="de-DE" sz="1700" b="1" dirty="0">
              <a:solidFill>
                <a:srgbClr val="000000"/>
              </a:solidFill>
            </a:endParaRPr>
          </a:p>
        </p:txBody>
      </p:sp>
      <p:sp>
        <p:nvSpPr>
          <p:cNvPr id="12" name="Textfeld 11"/>
          <p:cNvSpPr txBox="1"/>
          <p:nvPr/>
        </p:nvSpPr>
        <p:spPr>
          <a:xfrm>
            <a:off x="415925" y="6198071"/>
            <a:ext cx="5041131" cy="111249"/>
          </a:xfrm>
          <a:prstGeom prst="rect">
            <a:avLst/>
          </a:prstGeom>
          <a:noFill/>
        </p:spPr>
        <p:txBody>
          <a:bodyPr wrap="none" lIns="0" tIns="0" rIns="0" bIns="0" rtlCol="0">
            <a:noAutofit/>
          </a:bodyPr>
          <a:lstStyle/>
          <a:p>
            <a:r>
              <a:rPr lang="de-DE" sz="800" dirty="0">
                <a:solidFill>
                  <a:srgbClr val="000000"/>
                </a:solidFill>
              </a:rPr>
              <a:t>*Quelle: Green </a:t>
            </a:r>
            <a:r>
              <a:rPr lang="de-DE" sz="800" dirty="0" err="1">
                <a:solidFill>
                  <a:srgbClr val="000000"/>
                </a:solidFill>
              </a:rPr>
              <a:t>Logistics</a:t>
            </a:r>
            <a:r>
              <a:rPr lang="de-DE" sz="800" dirty="0">
                <a:solidFill>
                  <a:srgbClr val="000000"/>
                </a:solidFill>
              </a:rPr>
              <a:t>, Vortragsreihe Energie- und Ressourceneffizienz, Prof. Straube, TU-Berlin, 2011</a:t>
            </a:r>
          </a:p>
        </p:txBody>
      </p:sp>
      <p:pic>
        <p:nvPicPr>
          <p:cNvPr id="6146" name="Picture 2" descr="Transportflugzeug im Flug vor oragne-blauem Himmel "/>
          <p:cNvPicPr>
            <a:picLocks noChangeAspect="1" noChangeArrowheads="1"/>
          </p:cNvPicPr>
          <p:nvPr/>
        </p:nvPicPr>
        <p:blipFill rotWithShape="1">
          <a:blip r:embed="rId3">
            <a:extLst>
              <a:ext uri="{28A0092B-C50C-407E-A947-70E740481C1C}">
                <a14:useLocalDpi xmlns:a14="http://schemas.microsoft.com/office/drawing/2010/main" val="0"/>
              </a:ext>
            </a:extLst>
          </a:blip>
          <a:srcRect t="11695" b="18474"/>
          <a:stretch/>
        </p:blipFill>
        <p:spPr bwMode="auto">
          <a:xfrm>
            <a:off x="7041640" y="1729971"/>
            <a:ext cx="2437148" cy="17018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854" t="9422" r="4575" b="20983"/>
          <a:stretch/>
        </p:blipFill>
        <p:spPr bwMode="auto">
          <a:xfrm>
            <a:off x="4436386" y="3869432"/>
            <a:ext cx="2480021" cy="171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Asien, Autohersteller, Automobilfertigung, Beratungsunternehmen, Brasilien, BRIC-Staaten, DAS SCHIFF, Flexibel, Innenausstattung, Montieren, Produktionszeit, Rinder, Russland, Umrüstung, Zeitschrift, Zölle"/>
          <p:cNvPicPr>
            <a:picLocks noChangeAspect="1" noChangeArrowheads="1"/>
          </p:cNvPicPr>
          <p:nvPr/>
        </p:nvPicPr>
        <p:blipFill rotWithShape="1">
          <a:blip r:embed="rId5">
            <a:extLst>
              <a:ext uri="{28A0092B-C50C-407E-A947-70E740481C1C}">
                <a14:useLocalDpi xmlns:a14="http://schemas.microsoft.com/office/drawing/2010/main" val="0"/>
              </a:ext>
            </a:extLst>
          </a:blip>
          <a:srcRect l="14087" b="8711"/>
          <a:stretch/>
        </p:blipFill>
        <p:spPr bwMode="auto">
          <a:xfrm>
            <a:off x="4436386" y="1991677"/>
            <a:ext cx="2480022" cy="175680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666"/>
          <a:stretch/>
        </p:blipFill>
        <p:spPr bwMode="auto">
          <a:xfrm>
            <a:off x="7041640" y="3560753"/>
            <a:ext cx="2437147" cy="1452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feld 19"/>
          <p:cNvSpPr txBox="1"/>
          <p:nvPr/>
        </p:nvSpPr>
        <p:spPr>
          <a:xfrm>
            <a:off x="9437879" y="3279411"/>
            <a:ext cx="131676" cy="200055"/>
          </a:xfrm>
          <a:prstGeom prst="rect">
            <a:avLst/>
          </a:prstGeom>
          <a:noFill/>
        </p:spPr>
        <p:txBody>
          <a:bodyPr wrap="square" rtlCol="0">
            <a:spAutoFit/>
          </a:bodyPr>
          <a:lstStyle/>
          <a:p>
            <a:r>
              <a:rPr lang="de-DE" sz="700" dirty="0" smtClean="0"/>
              <a:t>9</a:t>
            </a:r>
          </a:p>
        </p:txBody>
      </p:sp>
      <p:sp>
        <p:nvSpPr>
          <p:cNvPr id="21" name="Textfeld 20"/>
          <p:cNvSpPr txBox="1"/>
          <p:nvPr/>
        </p:nvSpPr>
        <p:spPr>
          <a:xfrm>
            <a:off x="9407908" y="4849284"/>
            <a:ext cx="312478" cy="200055"/>
          </a:xfrm>
          <a:prstGeom prst="rect">
            <a:avLst/>
          </a:prstGeom>
          <a:noFill/>
        </p:spPr>
        <p:txBody>
          <a:bodyPr wrap="square" rtlCol="0">
            <a:spAutoFit/>
          </a:bodyPr>
          <a:lstStyle/>
          <a:p>
            <a:r>
              <a:rPr lang="de-DE" sz="700" dirty="0" smtClean="0"/>
              <a:t>10</a:t>
            </a:r>
          </a:p>
        </p:txBody>
      </p:sp>
      <p:sp>
        <p:nvSpPr>
          <p:cNvPr id="22" name="Textfeld 21"/>
          <p:cNvSpPr txBox="1"/>
          <p:nvPr/>
        </p:nvSpPr>
        <p:spPr>
          <a:xfrm>
            <a:off x="6820078" y="3598853"/>
            <a:ext cx="312478" cy="200055"/>
          </a:xfrm>
          <a:prstGeom prst="rect">
            <a:avLst/>
          </a:prstGeom>
          <a:noFill/>
        </p:spPr>
        <p:txBody>
          <a:bodyPr wrap="square" rtlCol="0">
            <a:spAutoFit/>
          </a:bodyPr>
          <a:lstStyle/>
          <a:p>
            <a:r>
              <a:rPr lang="de-DE" sz="700" dirty="0" smtClean="0"/>
              <a:t>11</a:t>
            </a:r>
          </a:p>
        </p:txBody>
      </p:sp>
      <p:sp>
        <p:nvSpPr>
          <p:cNvPr id="23" name="Textfeld 22"/>
          <p:cNvSpPr txBox="1"/>
          <p:nvPr/>
        </p:nvSpPr>
        <p:spPr>
          <a:xfrm>
            <a:off x="6839128" y="5421927"/>
            <a:ext cx="312478" cy="200055"/>
          </a:xfrm>
          <a:prstGeom prst="rect">
            <a:avLst/>
          </a:prstGeom>
          <a:noFill/>
        </p:spPr>
        <p:txBody>
          <a:bodyPr wrap="square" rtlCol="0">
            <a:spAutoFit/>
          </a:bodyPr>
          <a:lstStyle/>
          <a:p>
            <a:r>
              <a:rPr lang="de-DE" sz="700" dirty="0" smtClean="0"/>
              <a:t>12</a:t>
            </a:r>
          </a:p>
        </p:txBody>
      </p:sp>
    </p:spTree>
    <p:extLst>
      <p:ext uri="{BB962C8B-B14F-4D97-AF65-F5344CB8AC3E}">
        <p14:creationId xmlns:p14="http://schemas.microsoft.com/office/powerpoint/2010/main" val="2297723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Nahezu alle Seetransporte bei Volkswagen werden in der Konzernlogistik organisiert, daher ist der Anteil am Modal Split entsprechend groß</a:t>
            </a:r>
            <a:endParaRPr lang="de-DE" dirty="0"/>
          </a:p>
        </p:txBody>
      </p:sp>
      <p:graphicFrame>
        <p:nvGraphicFramePr>
          <p:cNvPr id="8" name="Inhaltsplatzhalter 7"/>
          <p:cNvGraphicFramePr>
            <a:graphicFrameLocks noGrp="1"/>
          </p:cNvGraphicFramePr>
          <p:nvPr>
            <p:ph sz="half" idx="2"/>
            <p:extLst>
              <p:ext uri="{D42A27DB-BD31-4B8C-83A1-F6EECF244321}">
                <p14:modId xmlns:p14="http://schemas.microsoft.com/office/powerpoint/2010/main" val="4164073941"/>
              </p:ext>
            </p:extLst>
          </p:nvPr>
        </p:nvGraphicFramePr>
        <p:xfrm>
          <a:off x="5019675" y="1628801"/>
          <a:ext cx="4476750" cy="4467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Inhaltsplatzhalter 9"/>
          <p:cNvGraphicFramePr>
            <a:graphicFrameLocks noGrp="1"/>
          </p:cNvGraphicFramePr>
          <p:nvPr>
            <p:ph sz="half" idx="1"/>
            <p:extLst>
              <p:ext uri="{D42A27DB-BD31-4B8C-83A1-F6EECF244321}">
                <p14:modId xmlns:p14="http://schemas.microsoft.com/office/powerpoint/2010/main" val="3519066850"/>
              </p:ext>
            </p:extLst>
          </p:nvPr>
        </p:nvGraphicFramePr>
        <p:xfrm>
          <a:off x="392113" y="1556793"/>
          <a:ext cx="4475162" cy="4539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iagramm 11"/>
          <p:cNvGraphicFramePr>
            <a:graphicFrameLocks/>
          </p:cNvGraphicFramePr>
          <p:nvPr>
            <p:extLst>
              <p:ext uri="{D42A27DB-BD31-4B8C-83A1-F6EECF244321}">
                <p14:modId xmlns:p14="http://schemas.microsoft.com/office/powerpoint/2010/main" val="1080395281"/>
              </p:ext>
            </p:extLst>
          </p:nvPr>
        </p:nvGraphicFramePr>
        <p:xfrm>
          <a:off x="416496" y="1628800"/>
          <a:ext cx="4572000" cy="4608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84192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_1lXKQAV7kagTEbLmOJlK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JXqQNMIp0qkU6GQd8EOw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zRW5zsR60ezFajj.Y.WN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ialQc8WHkCYO2DS5AEb6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JNxSRA55kmV_adDAyk9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IomMxw9U2njvPOGk8N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t_zQRgK0GVB5QYXDWCH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7YOLMeSyU2n0FYgJEIU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3JCdSdi9UW5h8Q9H8tyZ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0unSWN8AEOFhNJDe6Ytz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5xTSOpDZa0eG0jPi5iaHU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xhKi77UCUqpvi3qG7Oyyg"/>
</p:tagLst>
</file>

<file path=ppt/theme/theme1.xml><?xml version="1.0" encoding="utf-8"?>
<a:theme xmlns:a="http://schemas.openxmlformats.org/drawingml/2006/main" name="3_VWAG_Praesentation_de_061027">
  <a:themeElements>
    <a:clrScheme name="2_VWAG_Praesentation_de_061027 16">
      <a:dk1>
        <a:srgbClr val="000000"/>
      </a:dk1>
      <a:lt1>
        <a:srgbClr val="FFFFFF"/>
      </a:lt1>
      <a:dk2>
        <a:srgbClr val="003366"/>
      </a:dk2>
      <a:lt2>
        <a:srgbClr val="C0C0C0"/>
      </a:lt2>
      <a:accent1>
        <a:srgbClr val="969696"/>
      </a:accent1>
      <a:accent2>
        <a:srgbClr val="003366"/>
      </a:accent2>
      <a:accent3>
        <a:srgbClr val="FFFFFF"/>
      </a:accent3>
      <a:accent4>
        <a:srgbClr val="000000"/>
      </a:accent4>
      <a:accent5>
        <a:srgbClr val="C9C9C9"/>
      </a:accent5>
      <a:accent6>
        <a:srgbClr val="002D5C"/>
      </a:accent6>
      <a:hlink>
        <a:srgbClr val="99CCFF"/>
      </a:hlink>
      <a:folHlink>
        <a:srgbClr val="800000"/>
      </a:folHlink>
    </a:clrScheme>
    <a:fontScheme name="2_VWAG_Praesentation_de_061027">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74688" rtl="0" eaLnBrk="1" fontAlgn="base" latinLnBrk="0" hangingPunct="1">
          <a:lnSpc>
            <a:spcPct val="1000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Arial" charset="0"/>
            <a:ea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74688" rtl="0" eaLnBrk="1" fontAlgn="base" latinLnBrk="0" hangingPunct="1">
          <a:lnSpc>
            <a:spcPct val="1000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Arial" charset="0"/>
            <a:ea typeface="ＭＳ Ｐゴシック" pitchFamily="24" charset="-128"/>
          </a:defRPr>
        </a:defPPr>
      </a:lstStyle>
    </a:lnDef>
  </a:objectDefaults>
  <a:extraClrSchemeLst>
    <a:extraClrScheme>
      <a:clrScheme name="2_VWAG_Praesentation_de_06102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VWAG_Praesentation_de_06102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VWAG_Praesentation_de_06102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VWAG_Praesentation_de_06102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VWAG_Praesentation_de_06102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VWAG_Praesentation_de_06102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VWAG_Praesentation_de_06102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VWAG_Praesentation_de_06102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VWAG_Praesentation_de_06102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VWAG_Praesentation_de_06102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VWAG_Praesentation_de_06102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VWAG_Praesentation_de_06102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VWAG_Praesentation_de_061027 13">
        <a:dk1>
          <a:srgbClr val="000000"/>
        </a:dk1>
        <a:lt1>
          <a:srgbClr val="FFFFFF"/>
        </a:lt1>
        <a:dk2>
          <a:srgbClr val="003366"/>
        </a:dk2>
        <a:lt2>
          <a:srgbClr val="333333"/>
        </a:lt2>
        <a:accent1>
          <a:srgbClr val="969696"/>
        </a:accent1>
        <a:accent2>
          <a:srgbClr val="99CCFF"/>
        </a:accent2>
        <a:accent3>
          <a:srgbClr val="FFFFFF"/>
        </a:accent3>
        <a:accent4>
          <a:srgbClr val="000000"/>
        </a:accent4>
        <a:accent5>
          <a:srgbClr val="C9C9C9"/>
        </a:accent5>
        <a:accent6>
          <a:srgbClr val="8AB9E7"/>
        </a:accent6>
        <a:hlink>
          <a:srgbClr val="800000"/>
        </a:hlink>
        <a:folHlink>
          <a:srgbClr val="FF9900"/>
        </a:folHlink>
      </a:clrScheme>
      <a:clrMap bg1="lt1" tx1="dk1" bg2="lt2" tx2="dk2" accent1="accent1" accent2="accent2" accent3="accent3" accent4="accent4" accent5="accent5" accent6="accent6" hlink="hlink" folHlink="folHlink"/>
    </a:extraClrScheme>
    <a:extraClrScheme>
      <a:clrScheme name="2_VWAG_Praesentation_de_061027 14">
        <a:dk1>
          <a:srgbClr val="000000"/>
        </a:dk1>
        <a:lt1>
          <a:srgbClr val="FFFFFF"/>
        </a:lt1>
        <a:dk2>
          <a:srgbClr val="99CCFF"/>
        </a:dk2>
        <a:lt2>
          <a:srgbClr val="969696"/>
        </a:lt2>
        <a:accent1>
          <a:srgbClr val="800000"/>
        </a:accent1>
        <a:accent2>
          <a:srgbClr val="FF9900"/>
        </a:accent2>
        <a:accent3>
          <a:srgbClr val="FFFFFF"/>
        </a:accent3>
        <a:accent4>
          <a:srgbClr val="000000"/>
        </a:accent4>
        <a:accent5>
          <a:srgbClr val="C0AAAA"/>
        </a:accent5>
        <a:accent6>
          <a:srgbClr val="E78A00"/>
        </a:accent6>
        <a:hlink>
          <a:srgbClr val="003366"/>
        </a:hlink>
        <a:folHlink>
          <a:srgbClr val="C0C0C0"/>
        </a:folHlink>
      </a:clrScheme>
      <a:clrMap bg1="lt1" tx1="dk1" bg2="lt2" tx2="dk2" accent1="accent1" accent2="accent2" accent3="accent3" accent4="accent4" accent5="accent5" accent6="accent6" hlink="hlink" folHlink="folHlink"/>
    </a:extraClrScheme>
    <a:extraClrScheme>
      <a:clrScheme name="2_VWAG_Praesentation_de_061027 15">
        <a:dk1>
          <a:srgbClr val="000000"/>
        </a:dk1>
        <a:lt1>
          <a:srgbClr val="FFFFFF"/>
        </a:lt1>
        <a:dk2>
          <a:srgbClr val="003366"/>
        </a:dk2>
        <a:lt2>
          <a:srgbClr val="C0C0C0"/>
        </a:lt2>
        <a:accent1>
          <a:srgbClr val="999999"/>
        </a:accent1>
        <a:accent2>
          <a:srgbClr val="99CCFF"/>
        </a:accent2>
        <a:accent3>
          <a:srgbClr val="FFFFFF"/>
        </a:accent3>
        <a:accent4>
          <a:srgbClr val="000000"/>
        </a:accent4>
        <a:accent5>
          <a:srgbClr val="CACACA"/>
        </a:accent5>
        <a:accent6>
          <a:srgbClr val="8AB9E7"/>
        </a:accent6>
        <a:hlink>
          <a:srgbClr val="FF9900"/>
        </a:hlink>
        <a:folHlink>
          <a:srgbClr val="800000"/>
        </a:folHlink>
      </a:clrScheme>
      <a:clrMap bg1="lt1" tx1="dk1" bg2="lt2" tx2="dk2" accent1="accent1" accent2="accent2" accent3="accent3" accent4="accent4" accent5="accent5" accent6="accent6" hlink="hlink" folHlink="folHlink"/>
    </a:extraClrScheme>
    <a:extraClrScheme>
      <a:clrScheme name="2_VWAG_Praesentation_de_061027 16">
        <a:dk1>
          <a:srgbClr val="000000"/>
        </a:dk1>
        <a:lt1>
          <a:srgbClr val="FFFFFF"/>
        </a:lt1>
        <a:dk2>
          <a:srgbClr val="003366"/>
        </a:dk2>
        <a:lt2>
          <a:srgbClr val="C0C0C0"/>
        </a:lt2>
        <a:accent1>
          <a:srgbClr val="969696"/>
        </a:accent1>
        <a:accent2>
          <a:srgbClr val="003366"/>
        </a:accent2>
        <a:accent3>
          <a:srgbClr val="FFFFFF"/>
        </a:accent3>
        <a:accent4>
          <a:srgbClr val="000000"/>
        </a:accent4>
        <a:accent5>
          <a:srgbClr val="C9C9C9"/>
        </a:accent5>
        <a:accent6>
          <a:srgbClr val="002D5C"/>
        </a:accent6>
        <a:hlink>
          <a:srgbClr val="99CCFF"/>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WAG_Praesentation_de_061027">
  <a:themeElements>
    <a:clrScheme name="1_VWAG_Praesentation_de_061027 16">
      <a:dk1>
        <a:srgbClr val="000000"/>
      </a:dk1>
      <a:lt1>
        <a:srgbClr val="FFFFFF"/>
      </a:lt1>
      <a:dk2>
        <a:srgbClr val="003366"/>
      </a:dk2>
      <a:lt2>
        <a:srgbClr val="C0C0C0"/>
      </a:lt2>
      <a:accent1>
        <a:srgbClr val="969696"/>
      </a:accent1>
      <a:accent2>
        <a:srgbClr val="003366"/>
      </a:accent2>
      <a:accent3>
        <a:srgbClr val="FFFFFF"/>
      </a:accent3>
      <a:accent4>
        <a:srgbClr val="000000"/>
      </a:accent4>
      <a:accent5>
        <a:srgbClr val="C9C9C9"/>
      </a:accent5>
      <a:accent6>
        <a:srgbClr val="002D5C"/>
      </a:accent6>
      <a:hlink>
        <a:srgbClr val="99CCFF"/>
      </a:hlink>
      <a:folHlink>
        <a:srgbClr val="800000"/>
      </a:folHlink>
    </a:clrScheme>
    <a:fontScheme name="1_VWAG_Praesentation_de_061027">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74688" rtl="0" eaLnBrk="1" fontAlgn="base" latinLnBrk="0" hangingPunct="1">
          <a:lnSpc>
            <a:spcPct val="1000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Arial" charset="0"/>
            <a:ea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74688" rtl="0" eaLnBrk="1" fontAlgn="base" latinLnBrk="0" hangingPunct="1">
          <a:lnSpc>
            <a:spcPct val="100000"/>
          </a:lnSpc>
          <a:spcBef>
            <a:spcPct val="0"/>
          </a:spcBef>
          <a:spcAft>
            <a:spcPct val="0"/>
          </a:spcAft>
          <a:buClrTx/>
          <a:buSzTx/>
          <a:buFontTx/>
          <a:buNone/>
          <a:tabLst/>
          <a:defRPr kumimoji="0" lang="de-DE" sz="1300" b="0" i="0" u="none" strike="noStrike" cap="none" normalizeH="0" baseline="0" smtClean="0">
            <a:ln>
              <a:noFill/>
            </a:ln>
            <a:solidFill>
              <a:schemeClr val="tx1"/>
            </a:solidFill>
            <a:effectLst/>
            <a:latin typeface="Arial" charset="0"/>
            <a:ea typeface="ＭＳ Ｐゴシック" pitchFamily="24" charset="-128"/>
          </a:defRPr>
        </a:defPPr>
      </a:lstStyle>
    </a:lnDef>
  </a:objectDefaults>
  <a:extraClrSchemeLst>
    <a:extraClrScheme>
      <a:clrScheme name="1_VWAG_Praesentation_de_06102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WAG_Praesentation_de_06102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WAG_Praesentation_de_06102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WAG_Praesentation_de_06102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WAG_Praesentation_de_06102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WAG_Praesentation_de_06102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WAG_Praesentation_de_06102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WAG_Praesentation_de_06102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WAG_Praesentation_de_06102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WAG_Praesentation_de_06102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WAG_Praesentation_de_06102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WAG_Praesentation_de_06102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VWAG_Praesentation_de_061027 13">
        <a:dk1>
          <a:srgbClr val="000000"/>
        </a:dk1>
        <a:lt1>
          <a:srgbClr val="FFFFFF"/>
        </a:lt1>
        <a:dk2>
          <a:srgbClr val="003366"/>
        </a:dk2>
        <a:lt2>
          <a:srgbClr val="333333"/>
        </a:lt2>
        <a:accent1>
          <a:srgbClr val="969696"/>
        </a:accent1>
        <a:accent2>
          <a:srgbClr val="99CCFF"/>
        </a:accent2>
        <a:accent3>
          <a:srgbClr val="FFFFFF"/>
        </a:accent3>
        <a:accent4>
          <a:srgbClr val="000000"/>
        </a:accent4>
        <a:accent5>
          <a:srgbClr val="C9C9C9"/>
        </a:accent5>
        <a:accent6>
          <a:srgbClr val="8AB9E7"/>
        </a:accent6>
        <a:hlink>
          <a:srgbClr val="800000"/>
        </a:hlink>
        <a:folHlink>
          <a:srgbClr val="FF9900"/>
        </a:folHlink>
      </a:clrScheme>
      <a:clrMap bg1="lt1" tx1="dk1" bg2="lt2" tx2="dk2" accent1="accent1" accent2="accent2" accent3="accent3" accent4="accent4" accent5="accent5" accent6="accent6" hlink="hlink" folHlink="folHlink"/>
    </a:extraClrScheme>
    <a:extraClrScheme>
      <a:clrScheme name="1_VWAG_Praesentation_de_061027 14">
        <a:dk1>
          <a:srgbClr val="000000"/>
        </a:dk1>
        <a:lt1>
          <a:srgbClr val="FFFFFF"/>
        </a:lt1>
        <a:dk2>
          <a:srgbClr val="99CCFF"/>
        </a:dk2>
        <a:lt2>
          <a:srgbClr val="969696"/>
        </a:lt2>
        <a:accent1>
          <a:srgbClr val="800000"/>
        </a:accent1>
        <a:accent2>
          <a:srgbClr val="FF9900"/>
        </a:accent2>
        <a:accent3>
          <a:srgbClr val="FFFFFF"/>
        </a:accent3>
        <a:accent4>
          <a:srgbClr val="000000"/>
        </a:accent4>
        <a:accent5>
          <a:srgbClr val="C0AAAA"/>
        </a:accent5>
        <a:accent6>
          <a:srgbClr val="E78A00"/>
        </a:accent6>
        <a:hlink>
          <a:srgbClr val="003366"/>
        </a:hlink>
        <a:folHlink>
          <a:srgbClr val="C0C0C0"/>
        </a:folHlink>
      </a:clrScheme>
      <a:clrMap bg1="lt1" tx1="dk1" bg2="lt2" tx2="dk2" accent1="accent1" accent2="accent2" accent3="accent3" accent4="accent4" accent5="accent5" accent6="accent6" hlink="hlink" folHlink="folHlink"/>
    </a:extraClrScheme>
    <a:extraClrScheme>
      <a:clrScheme name="1_VWAG_Praesentation_de_061027 15">
        <a:dk1>
          <a:srgbClr val="000000"/>
        </a:dk1>
        <a:lt1>
          <a:srgbClr val="FFFFFF"/>
        </a:lt1>
        <a:dk2>
          <a:srgbClr val="003366"/>
        </a:dk2>
        <a:lt2>
          <a:srgbClr val="C0C0C0"/>
        </a:lt2>
        <a:accent1>
          <a:srgbClr val="999999"/>
        </a:accent1>
        <a:accent2>
          <a:srgbClr val="99CCFF"/>
        </a:accent2>
        <a:accent3>
          <a:srgbClr val="FFFFFF"/>
        </a:accent3>
        <a:accent4>
          <a:srgbClr val="000000"/>
        </a:accent4>
        <a:accent5>
          <a:srgbClr val="CACACA"/>
        </a:accent5>
        <a:accent6>
          <a:srgbClr val="8AB9E7"/>
        </a:accent6>
        <a:hlink>
          <a:srgbClr val="FF9900"/>
        </a:hlink>
        <a:folHlink>
          <a:srgbClr val="800000"/>
        </a:folHlink>
      </a:clrScheme>
      <a:clrMap bg1="lt1" tx1="dk1" bg2="lt2" tx2="dk2" accent1="accent1" accent2="accent2" accent3="accent3" accent4="accent4" accent5="accent5" accent6="accent6" hlink="hlink" folHlink="folHlink"/>
    </a:extraClrScheme>
    <a:extraClrScheme>
      <a:clrScheme name="1_VWAG_Praesentation_de_061027 16">
        <a:dk1>
          <a:srgbClr val="000000"/>
        </a:dk1>
        <a:lt1>
          <a:srgbClr val="FFFFFF"/>
        </a:lt1>
        <a:dk2>
          <a:srgbClr val="003366"/>
        </a:dk2>
        <a:lt2>
          <a:srgbClr val="C0C0C0"/>
        </a:lt2>
        <a:accent1>
          <a:srgbClr val="969696"/>
        </a:accent1>
        <a:accent2>
          <a:srgbClr val="003366"/>
        </a:accent2>
        <a:accent3>
          <a:srgbClr val="FFFFFF"/>
        </a:accent3>
        <a:accent4>
          <a:srgbClr val="000000"/>
        </a:accent4>
        <a:accent5>
          <a:srgbClr val="C9C9C9"/>
        </a:accent5>
        <a:accent6>
          <a:srgbClr val="002D5C"/>
        </a:accent6>
        <a:hlink>
          <a:srgbClr val="99CCFF"/>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olkswagen">
    <a:dk1>
      <a:srgbClr val="33434C"/>
    </a:dk1>
    <a:lt1>
      <a:srgbClr val="FFFFFF"/>
    </a:lt1>
    <a:dk2>
      <a:srgbClr val="8994A0"/>
    </a:dk2>
    <a:lt2>
      <a:srgbClr val="73B1DD"/>
    </a:lt2>
    <a:accent1>
      <a:srgbClr val="CFD7D9"/>
    </a:accent1>
    <a:accent2>
      <a:srgbClr val="003C65"/>
    </a:accent2>
    <a:accent3>
      <a:srgbClr val="2274AC"/>
    </a:accent3>
    <a:accent4>
      <a:srgbClr val="005D4D"/>
    </a:accent4>
    <a:accent5>
      <a:srgbClr val="730019"/>
    </a:accent5>
    <a:accent6>
      <a:srgbClr val="FF871F"/>
    </a:accent6>
    <a:hlink>
      <a:srgbClr val="33434C"/>
    </a:hlink>
    <a:folHlink>
      <a:srgbClr val="8994A0"/>
    </a:folHlink>
  </a:clrScheme>
  <a:fontScheme name="Volksw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olkswagen">
    <a:dk1>
      <a:srgbClr val="33434C"/>
    </a:dk1>
    <a:lt1>
      <a:srgbClr val="FFFFFF"/>
    </a:lt1>
    <a:dk2>
      <a:srgbClr val="8994A0"/>
    </a:dk2>
    <a:lt2>
      <a:srgbClr val="73B1DD"/>
    </a:lt2>
    <a:accent1>
      <a:srgbClr val="CFD7D9"/>
    </a:accent1>
    <a:accent2>
      <a:srgbClr val="003C65"/>
    </a:accent2>
    <a:accent3>
      <a:srgbClr val="2274AC"/>
    </a:accent3>
    <a:accent4>
      <a:srgbClr val="005D4D"/>
    </a:accent4>
    <a:accent5>
      <a:srgbClr val="730019"/>
    </a:accent5>
    <a:accent6>
      <a:srgbClr val="FF871F"/>
    </a:accent6>
    <a:hlink>
      <a:srgbClr val="33434C"/>
    </a:hlink>
    <a:folHlink>
      <a:srgbClr val="8994A0"/>
    </a:folHlink>
  </a:clrScheme>
  <a:fontScheme name="Volksw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Volkswagen">
    <a:dk1>
      <a:srgbClr val="33434C"/>
    </a:dk1>
    <a:lt1>
      <a:srgbClr val="FFFFFF"/>
    </a:lt1>
    <a:dk2>
      <a:srgbClr val="8994A0"/>
    </a:dk2>
    <a:lt2>
      <a:srgbClr val="73B1DD"/>
    </a:lt2>
    <a:accent1>
      <a:srgbClr val="CFD7D9"/>
    </a:accent1>
    <a:accent2>
      <a:srgbClr val="003C65"/>
    </a:accent2>
    <a:accent3>
      <a:srgbClr val="2274AC"/>
    </a:accent3>
    <a:accent4>
      <a:srgbClr val="005D4D"/>
    </a:accent4>
    <a:accent5>
      <a:srgbClr val="730019"/>
    </a:accent5>
    <a:accent6>
      <a:srgbClr val="FF871F"/>
    </a:accent6>
    <a:hlink>
      <a:srgbClr val="33434C"/>
    </a:hlink>
    <a:folHlink>
      <a:srgbClr val="8994A0"/>
    </a:folHlink>
  </a:clrScheme>
  <a:fontScheme name="Volksw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698</Words>
  <Application>Microsoft Office PowerPoint</Application>
  <PresentationFormat>A4-Papier (210x297 mm)</PresentationFormat>
  <Paragraphs>181</Paragraphs>
  <Slides>13</Slides>
  <Notes>2</Notes>
  <HiddenSlides>0</HiddenSlides>
  <MMClips>0</MMClips>
  <ScaleCrop>false</ScaleCrop>
  <HeadingPairs>
    <vt:vector size="4" baseType="variant">
      <vt:variant>
        <vt:lpstr>Design</vt:lpstr>
      </vt:variant>
      <vt:variant>
        <vt:i4>2</vt:i4>
      </vt:variant>
      <vt:variant>
        <vt:lpstr>Folientitel</vt:lpstr>
      </vt:variant>
      <vt:variant>
        <vt:i4>13</vt:i4>
      </vt:variant>
    </vt:vector>
  </HeadingPairs>
  <TitlesOfParts>
    <vt:vector size="15" baseType="lpstr">
      <vt:lpstr>3_VWAG_Praesentation_de_061027</vt:lpstr>
      <vt:lpstr>1_VWAG_Praesentation_de_061027</vt:lpstr>
      <vt:lpstr>Green Logistics Aktivitäten im Volkswagen Konzern</vt:lpstr>
      <vt:lpstr>Die Automobilindustrie steht vor globalen Herausforderungen</vt:lpstr>
      <vt:lpstr>Im März 2013 hat der Volkswagen Konzern die erklärten Umweltziele nochmals verschärft</vt:lpstr>
      <vt:lpstr>Der Volkswagen Konzern  inkl. dem Schiffsmotorbauer MAN bewerten neben Kohlenstoffdioxid auch Stickstoff und Schwefel mittels Marktabfragen </vt:lpstr>
      <vt:lpstr>Die Struktur der Konzern-Umweltstrategie berücksichtigt die gesamte automobile Wertschöpfungskette </vt:lpstr>
      <vt:lpstr>Die Definition Green Logistics gilt für alle Logistikbereiche im Volkswagen Konzern</vt:lpstr>
      <vt:lpstr>Logistik und Transport sind ein Schlüsselfaktor zur Emissionsreduzierung</vt:lpstr>
      <vt:lpstr>Der größte Hebel zur Reduktion von CO2-Emissionen in der Logistik ist mit einem Anteil von 95% der Transport</vt:lpstr>
      <vt:lpstr>Nahezu alle Seetransporte bei Volkswagen werden in der Konzernlogistik organisiert, daher ist der Anteil am Modal Split entsprechend groß</vt:lpstr>
      <vt:lpstr>Volkswagen tritt der unabhängigen Organisation Clean Shipping Index bei mit dem Ziel zuerst die Emissionen im Seetransport aktiv zu beeinflussen</vt:lpstr>
      <vt:lpstr>Bei Ausschreibungen werden allgemeine Anforderungen hinsichtlich Nachhaltigkeit und der CO2-Faktor je Relation als Bewertungskriterium hinzugezogen</vt:lpstr>
      <vt:lpstr>Im Thema Green Logistics werden Logistikprozesse umweltverträglicher gestaltet, um das konzernweite CO2-Reduktionsziel zu erreichen</vt:lpstr>
      <vt:lpstr>Zukünftig ist das quantifizierte Bewerten grüner Maßnahmen im Fokus</vt:lpstr>
    </vt:vector>
  </TitlesOfParts>
  <Company>VOLKSWAGEN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OMK-Klausur – Logistik  Magdeburg, 06.-07.06.2013</dc:title>
  <dc:creator>Bahr, Tobias, Dr. (K-PU)</dc:creator>
  <cp:lastModifiedBy>Wollert, Detlev (K-PLNOS/C)</cp:lastModifiedBy>
  <cp:revision>508</cp:revision>
  <cp:lastPrinted>2013-09-17T12:54:42Z</cp:lastPrinted>
  <dcterms:created xsi:type="dcterms:W3CDTF">2013-06-03T18:01:27Z</dcterms:created>
  <dcterms:modified xsi:type="dcterms:W3CDTF">2013-09-25T13:49:50Z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-1277104086</vt:i4>
  </property>
  <property fmtid="{D5CDD505-2E9C-101B-9397-08002B2CF9AE}" pid="3" name="_NewReviewCycle">
    <vt:lpwstr/>
  </property>
  <property fmtid="{D5CDD505-2E9C-101B-9397-08002B2CF9AE}" pid="4" name="_EmailSubject">
    <vt:lpwstr> Kongress Sustainable Shipping</vt:lpwstr>
  </property>
  <property fmtid="{D5CDD505-2E9C-101B-9397-08002B2CF9AE}" pid="5" name="_AuthorEmail">
    <vt:lpwstr>Detlev.Wollert@Volkswagen.de</vt:lpwstr>
  </property>
  <property fmtid="{D5CDD505-2E9C-101B-9397-08002B2CF9AE}" pid="6" name="_AuthorEmailDisplayName">
    <vt:lpwstr>Wollert, Detlev (K-PLNOS/C)</vt:lpwstr>
  </property>
  <property fmtid="{D5CDD505-2E9C-101B-9397-08002B2CF9AE}" pid="7" name="_PreviousAdHocReviewCycleID">
    <vt:i4>1515995449</vt:i4>
  </property>
</Properties>
</file>