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7"/>
  </p:notesMasterIdLst>
  <p:sldIdLst>
    <p:sldId id="258" r:id="rId2"/>
    <p:sldId id="267" r:id="rId3"/>
    <p:sldId id="268" r:id="rId4"/>
    <p:sldId id="269" r:id="rId5"/>
    <p:sldId id="260" r:id="rId6"/>
    <p:sldId id="266" r:id="rId7"/>
    <p:sldId id="270" r:id="rId8"/>
    <p:sldId id="272" r:id="rId9"/>
    <p:sldId id="273" r:id="rId10"/>
    <p:sldId id="265" r:id="rId11"/>
    <p:sldId id="274" r:id="rId12"/>
    <p:sldId id="277" r:id="rId13"/>
    <p:sldId id="276" r:id="rId14"/>
    <p:sldId id="275" r:id="rId15"/>
    <p:sldId id="278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 autoAdjust="0"/>
    <p:restoredTop sz="94660"/>
  </p:normalViewPr>
  <p:slideViewPr>
    <p:cSldViewPr>
      <p:cViewPr varScale="1">
        <p:scale>
          <a:sx n="65" d="100"/>
          <a:sy n="65" d="100"/>
        </p:scale>
        <p:origin x="-1578" y="-102"/>
      </p:cViewPr>
      <p:guideLst>
        <p:guide orient="horz" pos="4201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59569-0672-4ACE-A4AA-232E863492FA}" type="datetimeFigureOut">
              <a:rPr lang="de-AT" smtClean="0"/>
              <a:t>01.10.2013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18668-9092-426C-B441-2E7FA180602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907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23293" y="8705549"/>
            <a:ext cx="2921635" cy="4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9376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376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2E45190-2928-4465-BAE8-28396C10C71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/>
              <a:t>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376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EB2825-781C-4EE9-8396-47AF9F0589F9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23293" y="8705549"/>
            <a:ext cx="2921635" cy="4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9376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376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376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2E45190-2928-4465-BAE8-28396C10C71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 AVL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67544" y="6237312"/>
            <a:ext cx="849694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2800" y="331200"/>
            <a:ext cx="5551368" cy="50648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2800" y="1616400"/>
            <a:ext cx="1158880" cy="37244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15561948-2D9D-443C-92C4-5E6EC6C78205}" type="datetime1">
              <a:rPr lang="de-DE" smtClean="0"/>
              <a:t>04.04.2012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76400"/>
            <a:ext cx="55245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rnal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7452320" y="6588000"/>
            <a:ext cx="64102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 smtClean="0">
                <a:solidFill>
                  <a:srgbClr val="999999"/>
                </a:solidFill>
              </a:rPr>
              <a:t>Internal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blic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_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0" y="1342800"/>
            <a:ext cx="5327688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27000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5 * 7.5</a:t>
            </a:r>
            <a:endParaRPr lang="de-AT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812360" y="6588000"/>
            <a:ext cx="2809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>
                <a:solidFill>
                  <a:srgbClr val="999999"/>
                </a:solidFill>
              </a:rPr>
              <a:t>Public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_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342800"/>
            <a:ext cx="3167584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4860000" cy="37800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10,5 * 13,5</a:t>
            </a:r>
            <a:endParaRPr lang="de-AT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812360" y="6588000"/>
            <a:ext cx="2809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>
                <a:solidFill>
                  <a:srgbClr val="999999"/>
                </a:solidFill>
              </a:rPr>
              <a:t>Public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3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_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342800"/>
            <a:ext cx="3167584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4860000" cy="5112188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14,2 * 13,5</a:t>
            </a:r>
            <a:endParaRPr lang="de-AT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812360" y="6588000"/>
            <a:ext cx="2809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>
                <a:solidFill>
                  <a:srgbClr val="999999"/>
                </a:solidFill>
              </a:rPr>
              <a:t>Public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7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blic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7812360" y="6588000"/>
            <a:ext cx="2809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>
                <a:solidFill>
                  <a:srgbClr val="999999"/>
                </a:solidFill>
              </a:rPr>
              <a:t>Public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9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blic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7812360" y="6588000"/>
            <a:ext cx="2809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>
                <a:solidFill>
                  <a:srgbClr val="999999"/>
                </a:solidFill>
              </a:rPr>
              <a:t>Public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7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111"/>
          <p:cNvSpPr txBox="1">
            <a:spLocks noChangeArrowheads="1"/>
          </p:cNvSpPr>
          <p:nvPr userDrawn="1"/>
        </p:nvSpPr>
        <p:spPr bwMode="auto">
          <a:xfrm>
            <a:off x="5929239" y="6521450"/>
            <a:ext cx="209914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algn="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A1B04"/>
                </a:solidFill>
              </a:rPr>
              <a:t>Confidential</a:t>
            </a:r>
            <a:r>
              <a:rPr lang="de-DE" sz="1400" dirty="0" smtClean="0">
                <a:solidFill>
                  <a:srgbClr val="005A99"/>
                </a:solidFill>
              </a:rPr>
              <a:t> </a:t>
            </a:r>
            <a:endParaRPr lang="en-US" sz="1400" dirty="0" smtClean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2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_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0" y="1342800"/>
            <a:ext cx="5327688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27000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5 * 7.5</a:t>
            </a:r>
            <a:endParaRPr lang="de-AT" dirty="0"/>
          </a:p>
        </p:txBody>
      </p:sp>
      <p:sp>
        <p:nvSpPr>
          <p:cNvPr id="7" name="Text Box 111"/>
          <p:cNvSpPr txBox="1">
            <a:spLocks noChangeArrowheads="1"/>
          </p:cNvSpPr>
          <p:nvPr userDrawn="1"/>
        </p:nvSpPr>
        <p:spPr bwMode="auto">
          <a:xfrm>
            <a:off x="5929239" y="6521450"/>
            <a:ext cx="209914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algn="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A1B04"/>
                </a:solidFill>
              </a:rPr>
              <a:t>Confidential</a:t>
            </a:r>
            <a:r>
              <a:rPr lang="de-DE" sz="1400" dirty="0" smtClean="0">
                <a:solidFill>
                  <a:srgbClr val="005A99"/>
                </a:solidFill>
              </a:rPr>
              <a:t> </a:t>
            </a:r>
            <a:endParaRPr lang="en-US" sz="1400" dirty="0" smtClean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_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342800"/>
            <a:ext cx="3167584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4860000" cy="37800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10,5 * 13,5</a:t>
            </a:r>
            <a:endParaRPr lang="de-AT" dirty="0"/>
          </a:p>
        </p:txBody>
      </p:sp>
      <p:sp>
        <p:nvSpPr>
          <p:cNvPr id="7" name="Text Box 111"/>
          <p:cNvSpPr txBox="1">
            <a:spLocks noChangeArrowheads="1"/>
          </p:cNvSpPr>
          <p:nvPr userDrawn="1"/>
        </p:nvSpPr>
        <p:spPr bwMode="auto">
          <a:xfrm>
            <a:off x="5929239" y="6521450"/>
            <a:ext cx="209914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algn="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A1B04"/>
                </a:solidFill>
              </a:rPr>
              <a:t>Confidential</a:t>
            </a:r>
            <a:r>
              <a:rPr lang="de-DE" sz="1400" dirty="0" smtClean="0">
                <a:solidFill>
                  <a:srgbClr val="005A99"/>
                </a:solidFill>
              </a:rPr>
              <a:t> </a:t>
            </a:r>
            <a:endParaRPr lang="en-US" sz="1400" dirty="0" smtClean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9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BU_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67544" y="6237312"/>
            <a:ext cx="849694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2800" y="331200"/>
            <a:ext cx="5551368" cy="50648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2800" y="1616400"/>
            <a:ext cx="1158880" cy="37244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15561948-2D9D-443C-92C4-5E6EC6C78205}" type="datetime1">
              <a:rPr lang="de-DE" smtClean="0"/>
              <a:t>04.04.2012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9144000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4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_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342800"/>
            <a:ext cx="3167584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4860000" cy="5112188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14,2 * 13,5</a:t>
            </a:r>
            <a:endParaRPr lang="de-AT" dirty="0"/>
          </a:p>
        </p:txBody>
      </p:sp>
      <p:sp>
        <p:nvSpPr>
          <p:cNvPr id="7" name="Text Box 111"/>
          <p:cNvSpPr txBox="1">
            <a:spLocks noChangeArrowheads="1"/>
          </p:cNvSpPr>
          <p:nvPr userDrawn="1"/>
        </p:nvSpPr>
        <p:spPr bwMode="auto">
          <a:xfrm>
            <a:off x="5929239" y="6521450"/>
            <a:ext cx="209914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algn="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A1B04"/>
                </a:solidFill>
              </a:rPr>
              <a:t>Confidential</a:t>
            </a:r>
            <a:r>
              <a:rPr lang="de-DE" sz="1400" dirty="0" smtClean="0">
                <a:solidFill>
                  <a:srgbClr val="005A99"/>
                </a:solidFill>
              </a:rPr>
              <a:t> </a:t>
            </a:r>
            <a:endParaRPr lang="en-US" sz="1400" dirty="0" smtClean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32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fidential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11"/>
          <p:cNvSpPr txBox="1">
            <a:spLocks noChangeArrowheads="1"/>
          </p:cNvSpPr>
          <p:nvPr userDrawn="1"/>
        </p:nvSpPr>
        <p:spPr bwMode="auto">
          <a:xfrm>
            <a:off x="5929239" y="6521450"/>
            <a:ext cx="209914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algn="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A1B04"/>
                </a:solidFill>
              </a:rPr>
              <a:t>Confidential</a:t>
            </a:r>
            <a:r>
              <a:rPr lang="de-DE" sz="1400" dirty="0" smtClean="0">
                <a:solidFill>
                  <a:srgbClr val="005A99"/>
                </a:solidFill>
              </a:rPr>
              <a:t> </a:t>
            </a:r>
            <a:endParaRPr lang="en-US" sz="1400" dirty="0" smtClean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16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idential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Box 111"/>
          <p:cNvSpPr txBox="1">
            <a:spLocks noChangeArrowheads="1"/>
          </p:cNvSpPr>
          <p:nvPr userDrawn="1"/>
        </p:nvSpPr>
        <p:spPr bwMode="auto">
          <a:xfrm>
            <a:off x="5929239" y="6521450"/>
            <a:ext cx="209914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algn="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A1B04"/>
                </a:solidFill>
              </a:rPr>
              <a:t>Confidential</a:t>
            </a:r>
            <a:r>
              <a:rPr lang="de-DE" sz="1400" dirty="0" smtClean="0">
                <a:solidFill>
                  <a:srgbClr val="005A99"/>
                </a:solidFill>
              </a:rPr>
              <a:t> </a:t>
            </a:r>
            <a:endParaRPr lang="en-US" sz="1400" dirty="0" smtClean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5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49" y="1341437"/>
            <a:ext cx="3960243" cy="496728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341437"/>
            <a:ext cx="3960241" cy="496728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687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BU_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67544" y="6237312"/>
            <a:ext cx="849694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2800" y="331200"/>
            <a:ext cx="5551368" cy="50648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2800" y="1616400"/>
            <a:ext cx="1158880" cy="37244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15561948-2D9D-443C-92C4-5E6EC6C78205}" type="datetime1">
              <a:rPr lang="de-DE" smtClean="0"/>
              <a:t>04.04.2012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048"/>
            <a:ext cx="9144000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4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BU_P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67544" y="6237312"/>
            <a:ext cx="849694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2800" y="331200"/>
            <a:ext cx="5551368" cy="506487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2800" y="1616400"/>
            <a:ext cx="1158880" cy="37244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15561948-2D9D-443C-92C4-5E6EC6C78205}" type="datetime1">
              <a:rPr lang="de-DE" smtClean="0"/>
              <a:t>04.04.2012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501"/>
            <a:ext cx="9144000" cy="49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l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7452320" y="6588000"/>
            <a:ext cx="64102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 smtClean="0">
                <a:solidFill>
                  <a:srgbClr val="999999"/>
                </a:solidFill>
              </a:rPr>
              <a:t>Internal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0" y="1342800"/>
            <a:ext cx="5327688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27000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5 * 7.5</a:t>
            </a:r>
            <a:endParaRPr lang="de-AT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452320" y="6588000"/>
            <a:ext cx="64102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 smtClean="0">
                <a:solidFill>
                  <a:srgbClr val="999999"/>
                </a:solidFill>
              </a:rPr>
              <a:t>Internal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342800"/>
            <a:ext cx="3167584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4860000" cy="37800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10,5 * 13,5</a:t>
            </a:r>
            <a:endParaRPr lang="de-AT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452320" y="6588000"/>
            <a:ext cx="64102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 smtClean="0">
                <a:solidFill>
                  <a:srgbClr val="999999"/>
                </a:solidFill>
              </a:rPr>
              <a:t>Internal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342800"/>
            <a:ext cx="3167584" cy="5110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1341438"/>
            <a:ext cx="4860000" cy="5112188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Size 14,2 * 13,5</a:t>
            </a:r>
            <a:endParaRPr lang="de-AT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452320" y="6588000"/>
            <a:ext cx="64102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 smtClean="0">
                <a:solidFill>
                  <a:srgbClr val="999999"/>
                </a:solidFill>
              </a:rPr>
              <a:t>Internal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0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ernal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7452320" y="6588000"/>
            <a:ext cx="64102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 smtClean="0">
                <a:solidFill>
                  <a:srgbClr val="999999"/>
                </a:solidFill>
              </a:rPr>
              <a:t>Internal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7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2800" y="1342800"/>
            <a:ext cx="8154000" cy="51105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523200"/>
            <a:ext cx="466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12" descr="AVL_kal_Logo_4C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172000" y="6523200"/>
            <a:ext cx="4680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BC363D-7B37-4532-8CD0-7CB2E28BFF9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5A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0500" indent="-190500" algn="l" defTabSz="914400" rtl="0" eaLnBrk="1" latinLnBrk="0" hangingPunct="1">
        <a:lnSpc>
          <a:spcPct val="110000"/>
        </a:lnSpc>
        <a:spcBef>
          <a:spcPts val="0"/>
        </a:spcBef>
        <a:spcAft>
          <a:spcPts val="1296"/>
        </a:spcAft>
        <a:buClr>
          <a:srgbClr val="999999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Clr>
          <a:srgbClr val="999999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324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Clr>
          <a:srgbClr val="999999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068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Clr>
          <a:srgbClr val="999999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74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Clr>
          <a:srgbClr val="999999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ship-technology.com/projects/viking/index.html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Rectangle 16"/>
          <p:cNvSpPr txBox="1">
            <a:spLocks noChangeArrowheads="1"/>
          </p:cNvSpPr>
          <p:nvPr/>
        </p:nvSpPr>
        <p:spPr>
          <a:xfrm>
            <a:off x="563563" y="1614488"/>
            <a:ext cx="2133600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AC8F45-2AB9-45BB-B35A-03297E8C8D83}" type="datetime1">
              <a:rPr lang="de-DE" sz="1000" smtClean="0">
                <a:solidFill>
                  <a:srgbClr val="999999"/>
                </a:solidFill>
                <a:latin typeface="Verdana" pitchFamily="34" charset="0"/>
              </a:rPr>
              <a:pPr/>
              <a:t>01.10.2013</a:t>
            </a:fld>
            <a:endParaRPr lang="en-GB" sz="1000">
              <a:solidFill>
                <a:srgbClr val="999999"/>
              </a:solidFill>
              <a:latin typeface="Verdana" pitchFamily="34" charset="0"/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533400" y="1628800"/>
            <a:ext cx="8077200" cy="11695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200" b="1" dirty="0" smtClean="0"/>
              <a:t>Sustainable Shipping</a:t>
            </a:r>
          </a:p>
          <a:p>
            <a:pPr algn="ctr">
              <a:lnSpc>
                <a:spcPct val="95000"/>
              </a:lnSpc>
            </a:pPr>
            <a:endParaRPr lang="en-US" sz="2400" b="1" dirty="0"/>
          </a:p>
          <a:p>
            <a:pPr algn="ctr">
              <a:lnSpc>
                <a:spcPct val="95000"/>
              </a:lnSpc>
            </a:pPr>
            <a:r>
              <a:rPr lang="en-US" sz="2400" b="1" dirty="0" smtClean="0"/>
              <a:t>The Engine Perspective</a:t>
            </a:r>
            <a:endParaRPr lang="de-AT" sz="2400" dirty="0"/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5486400" y="5476875"/>
            <a:ext cx="31178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5000"/>
              </a:lnSpc>
              <a:spcBef>
                <a:spcPct val="10000"/>
              </a:spcBef>
            </a:pPr>
            <a:r>
              <a:rPr lang="de-DE" dirty="0"/>
              <a:t>Dr. Hinrich Mohr</a:t>
            </a:r>
          </a:p>
          <a:p>
            <a:pPr algn="r">
              <a:lnSpc>
                <a:spcPct val="95000"/>
              </a:lnSpc>
              <a:spcBef>
                <a:spcPct val="10000"/>
              </a:spcBef>
            </a:pPr>
            <a:r>
              <a:rPr lang="de-DE" dirty="0"/>
              <a:t>AVL List GmbH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87158"/>
            <a:ext cx="9144000" cy="192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0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Dual-Fuel Engine </a:t>
            </a:r>
            <a:r>
              <a:rPr lang="de-AT" dirty="0" err="1" smtClean="0"/>
              <a:t>Usage</a:t>
            </a:r>
            <a:endParaRPr lang="de-AT" dirty="0"/>
          </a:p>
        </p:txBody>
      </p: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692299" y="3141663"/>
            <a:ext cx="2295525" cy="1444625"/>
            <a:chOff x="545143" y="3618971"/>
            <a:chExt cx="2296800" cy="1444961"/>
          </a:xfrm>
        </p:grpSpPr>
        <p:pic>
          <p:nvPicPr>
            <p:cNvPr id="11" name="Picture 15" descr="The Viking Energy is the world's first LNG-powered supply vessel.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3" y="3618971"/>
              <a:ext cx="2296800" cy="130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702040" y="4941168"/>
              <a:ext cx="2119938" cy="12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rgbClr val="005A99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005A99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005A99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005A99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005A99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de-AT" sz="800"/>
                <a:t>www.ship-technology.com</a:t>
              </a:r>
            </a:p>
          </p:txBody>
        </p:sp>
      </p:grp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678011" y="1557338"/>
            <a:ext cx="2297113" cy="1484312"/>
            <a:chOff x="533400" y="1700214"/>
            <a:chExt cx="2296800" cy="1485054"/>
          </a:xfrm>
        </p:grpSpPr>
        <p:pic>
          <p:nvPicPr>
            <p:cNvPr id="14" name="Picture 11" descr="The 75,000 m3 Gaz de France Energy is the first LNG carrier with Wartsila 50DF dual fuel engin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0"/>
            <a:stretch>
              <a:fillRect/>
            </a:stretch>
          </p:blipFill>
          <p:spPr bwMode="auto">
            <a:xfrm>
              <a:off x="533400" y="1700214"/>
              <a:ext cx="2296800" cy="135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94128" y="3063006"/>
              <a:ext cx="1294384" cy="1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rgbClr val="005A99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005A99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005A99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005A99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005A99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de-AT" sz="800"/>
                <a:t>www.marinelog.com</a:t>
              </a:r>
            </a:p>
          </p:txBody>
        </p:sp>
      </p:grpSp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684361" y="4652963"/>
            <a:ext cx="2295525" cy="1366837"/>
            <a:chOff x="3635896" y="4507344"/>
            <a:chExt cx="2295525" cy="1367148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85" b="12474"/>
            <a:stretch>
              <a:fillRect/>
            </a:stretch>
          </p:blipFill>
          <p:spPr bwMode="auto">
            <a:xfrm>
              <a:off x="3635896" y="4507344"/>
              <a:ext cx="2295525" cy="12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789148" y="5751728"/>
              <a:ext cx="2119938" cy="12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rgbClr val="005A99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005A99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005A99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005A99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005A99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de-AT" sz="800"/>
                <a:t>Ship &amp; Offshore</a:t>
              </a:r>
            </a:p>
          </p:txBody>
        </p:sp>
      </p:grpSp>
      <p:grpSp>
        <p:nvGrpSpPr>
          <p:cNvPr id="19" name="Gruppieren 18"/>
          <p:cNvGrpSpPr>
            <a:grpSpLocks/>
          </p:cNvGrpSpPr>
          <p:nvPr/>
        </p:nvGrpSpPr>
        <p:grpSpPr bwMode="auto">
          <a:xfrm>
            <a:off x="3421831" y="5084763"/>
            <a:ext cx="2295525" cy="1354137"/>
            <a:chOff x="3640176" y="2435248"/>
            <a:chExt cx="2296800" cy="1353792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176" y="2435248"/>
              <a:ext cx="2296800" cy="1218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779912" y="3666276"/>
              <a:ext cx="2119938" cy="12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rgbClr val="005A99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005A99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005A99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005A99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005A99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de-AT" sz="800"/>
                <a:t>Ship &amp; Offshore</a:t>
              </a: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485331" y="1557338"/>
            <a:ext cx="2287588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6213" indent="-176213">
              <a:defRPr sz="2000">
                <a:solidFill>
                  <a:srgbClr val="005A9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5A9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5A9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5A9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5A9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de-AT" u="sng" dirty="0" err="1" smtClean="0"/>
              <a:t>Already</a:t>
            </a:r>
            <a:r>
              <a:rPr lang="de-AT" u="sng" dirty="0" smtClean="0"/>
              <a:t> </a:t>
            </a:r>
            <a:r>
              <a:rPr lang="de-AT" u="sng" dirty="0" err="1" smtClean="0"/>
              <a:t>Existing</a:t>
            </a:r>
            <a:r>
              <a:rPr lang="de-AT" u="sng" dirty="0" smtClean="0"/>
              <a:t>: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de-AT" dirty="0" smtClean="0"/>
              <a:t>LNG Carriers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de-AT" dirty="0" smtClean="0"/>
              <a:t>OSVs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de-AT" dirty="0" smtClean="0"/>
              <a:t>Cruise Ferry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de-AT" dirty="0" err="1" smtClean="0"/>
              <a:t>Product</a:t>
            </a:r>
            <a:r>
              <a:rPr lang="de-AT" dirty="0" smtClean="0"/>
              <a:t> Tanker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AT" u="sng" dirty="0" err="1" smtClean="0"/>
              <a:t>Ordered</a:t>
            </a:r>
            <a:r>
              <a:rPr lang="de-AT" u="sng" dirty="0" smtClean="0"/>
              <a:t>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AT" dirty="0" smtClean="0"/>
              <a:t>Container </a:t>
            </a:r>
            <a:r>
              <a:rPr lang="de-AT" dirty="0" err="1" smtClean="0"/>
              <a:t>Vessels</a:t>
            </a:r>
            <a:endParaRPr lang="de-AT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AT" dirty="0" smtClean="0"/>
              <a:t>Cruise Liners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50744" y="2953395"/>
            <a:ext cx="25019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6213" indent="-176213">
              <a:defRPr sz="2000">
                <a:solidFill>
                  <a:srgbClr val="005A9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5A9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5A9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5A9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5A9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de-AT" u="sng" dirty="0" err="1" smtClean="0"/>
              <a:t>Expected</a:t>
            </a:r>
            <a:r>
              <a:rPr lang="de-AT" u="sng" dirty="0" smtClean="0"/>
              <a:t> Future: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de-AT" dirty="0" smtClean="0"/>
              <a:t>River </a:t>
            </a:r>
            <a:r>
              <a:rPr lang="de-AT" dirty="0" err="1" smtClean="0"/>
              <a:t>Boats</a:t>
            </a:r>
            <a:r>
              <a:rPr lang="de-AT" dirty="0" smtClean="0"/>
              <a:t> and </a:t>
            </a:r>
            <a:r>
              <a:rPr lang="de-AT" dirty="0" err="1" smtClean="0"/>
              <a:t>Coasters</a:t>
            </a:r>
            <a:endParaRPr lang="de-AT" dirty="0" smtClean="0"/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de-AT" dirty="0" smtClean="0"/>
              <a:t>Auxiliary Engines on large Cargo </a:t>
            </a:r>
            <a:r>
              <a:rPr lang="de-AT" dirty="0" err="1" smtClean="0"/>
              <a:t>Vessels</a:t>
            </a:r>
            <a:endParaRPr lang="de-AT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AT" dirty="0" smtClean="0"/>
              <a:t>Main Propulsion Engines on large Cargo </a:t>
            </a:r>
            <a:r>
              <a:rPr lang="de-AT" dirty="0" err="1" smtClean="0"/>
              <a:t>Vessels</a:t>
            </a:r>
            <a:endParaRPr lang="de-AT" dirty="0" smtClean="0"/>
          </a:p>
        </p:txBody>
      </p:sp>
      <p:grpSp>
        <p:nvGrpSpPr>
          <p:cNvPr id="24" name="Gruppieren 23"/>
          <p:cNvGrpSpPr>
            <a:grpSpLocks/>
          </p:cNvGrpSpPr>
          <p:nvPr/>
        </p:nvGrpSpPr>
        <p:grpSpPr bwMode="auto">
          <a:xfrm>
            <a:off x="6398394" y="1412875"/>
            <a:ext cx="2278062" cy="1292225"/>
            <a:chOff x="6285943" y="5367334"/>
            <a:chExt cx="2278327" cy="129279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943" y="5367334"/>
              <a:ext cx="2278327" cy="1156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444208" y="6537360"/>
              <a:ext cx="2119938" cy="12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rgbClr val="005A99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005A99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005A99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005A99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005A99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5A99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</a:pPr>
              <a:r>
                <a:rPr lang="de-AT" sz="800"/>
                <a:t>Germanischer Lloyd / Wärtsilä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5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Dual-Fuel Engines – Applied Technologies</a:t>
            </a:r>
            <a:endParaRPr lang="de-AT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36126"/>
            <a:ext cx="2743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85" y="3056210"/>
            <a:ext cx="3251907" cy="269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827584" y="5517376"/>
            <a:ext cx="2119938" cy="12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005A99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005A99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005A99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005A99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005A99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  <a:latin typeface="Arial" pitchFamily="34" charset="0"/>
              </a:rPr>
              <a:t>Wärtsilä</a:t>
            </a:r>
            <a:endParaRPr kumimoji="0" lang="de-AT" sz="800" b="0" i="0" u="none" strike="noStrike" kern="0" cap="none" spc="0" normalizeH="0" baseline="0" noProof="0" dirty="0">
              <a:ln>
                <a:noFill/>
              </a:ln>
              <a:solidFill>
                <a:srgbClr val="005A99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896899" y="5826516"/>
            <a:ext cx="2119938" cy="12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005A99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005A99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005A99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005A99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005A99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  <a:latin typeface="Arial" pitchFamily="34" charset="0"/>
              </a:rPr>
              <a:t>MAN Diesel &amp; Turbo</a:t>
            </a:r>
            <a:endParaRPr kumimoji="0" lang="de-AT" sz="800" b="0" i="0" u="none" strike="noStrike" kern="0" cap="none" spc="0" normalizeH="0" baseline="0" noProof="0" dirty="0">
              <a:ln>
                <a:noFill/>
              </a:ln>
              <a:solidFill>
                <a:srgbClr val="005A99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27584" y="1628799"/>
            <a:ext cx="2808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Dual-Fuel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Medium-Speed 4-Stroke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HFO-/Gas-Operation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Low-</a:t>
            </a:r>
            <a:r>
              <a:rPr kumimoji="0" lang="de-A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Pressure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 Gas </a:t>
            </a:r>
            <a:r>
              <a:rPr kumimoji="0" lang="de-A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Supply</a:t>
            </a:r>
            <a:endParaRPr kumimoji="0" lang="de-AT" sz="1400" b="0" i="0" u="none" strike="noStrike" kern="0" cap="none" spc="0" normalizeH="0" baseline="0" noProof="0" dirty="0" smtClean="0">
              <a:ln>
                <a:noFill/>
              </a:ln>
              <a:solidFill>
                <a:srgbClr val="005A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kern="0" dirty="0" err="1" smtClean="0">
                <a:solidFill>
                  <a:srgbClr val="005A99"/>
                </a:solidFill>
              </a:rPr>
              <a:t>Premixed</a:t>
            </a:r>
            <a:r>
              <a:rPr lang="de-AT" sz="1400" kern="0" dirty="0" smtClean="0">
                <a:solidFill>
                  <a:srgbClr val="005A99"/>
                </a:solidFill>
              </a:rPr>
              <a:t> </a:t>
            </a:r>
            <a:r>
              <a:rPr lang="de-AT" sz="1400" kern="0" dirty="0" err="1" smtClean="0">
                <a:solidFill>
                  <a:srgbClr val="005A99"/>
                </a:solidFill>
              </a:rPr>
              <a:t>Combustion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5A99"/>
              </a:solidFill>
              <a:effectLst/>
              <a:uLnTx/>
              <a:uFillTx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076056" y="1628800"/>
            <a:ext cx="2808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Dual-Fuel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Slow-Speed </a:t>
            </a: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2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-Stroke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HFO-/Gas-Operation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High-</a:t>
            </a:r>
            <a:r>
              <a:rPr kumimoji="0" lang="de-A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Pressure</a:t>
            </a: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 Gas </a:t>
            </a:r>
            <a:r>
              <a:rPr kumimoji="0" lang="de-A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Supply</a:t>
            </a:r>
            <a:endParaRPr kumimoji="0" lang="de-AT" sz="1400" b="0" i="0" u="none" strike="noStrike" kern="0" cap="none" spc="0" normalizeH="0" baseline="0" noProof="0" dirty="0" smtClean="0">
              <a:ln>
                <a:noFill/>
              </a:ln>
              <a:solidFill>
                <a:srgbClr val="005A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Diffusion </a:t>
            </a:r>
            <a:r>
              <a:rPr kumimoji="0" lang="de-A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A99"/>
                </a:solidFill>
                <a:effectLst/>
                <a:uLnTx/>
                <a:uFillTx/>
              </a:rPr>
              <a:t>Combustion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5A9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02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Dual-Fuel Engines – R&amp;D </a:t>
            </a:r>
            <a:r>
              <a:rPr lang="de-AT" dirty="0" err="1" smtClean="0"/>
              <a:t>Activities</a:t>
            </a:r>
            <a:endParaRPr lang="de-AT" dirty="0"/>
          </a:p>
        </p:txBody>
      </p:sp>
      <p:pic>
        <p:nvPicPr>
          <p:cNvPr id="11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4" y="1700213"/>
            <a:ext cx="33385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956" y="4319588"/>
            <a:ext cx="403225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defRPr sz="2000">
                <a:solidFill>
                  <a:srgbClr val="005A9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5A9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5A9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5A9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5A9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de-AT" sz="1800" u="sng" dirty="0" err="1" smtClean="0"/>
              <a:t>Achieved</a:t>
            </a:r>
            <a:r>
              <a:rPr lang="de-AT" sz="1800" u="sng" dirty="0" smtClean="0"/>
              <a:t> Performance Values: 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AT" sz="1800" dirty="0" smtClean="0"/>
              <a:t>27 bar BMEP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AT" sz="1800" dirty="0" smtClean="0"/>
              <a:t>45 % </a:t>
            </a:r>
            <a:r>
              <a:rPr lang="de-AT" sz="1800" dirty="0" err="1" smtClean="0"/>
              <a:t>effective</a:t>
            </a:r>
            <a:r>
              <a:rPr lang="de-AT" sz="1800" dirty="0" smtClean="0"/>
              <a:t> </a:t>
            </a:r>
            <a:r>
              <a:rPr lang="de-AT" sz="1800" dirty="0" err="1" smtClean="0"/>
              <a:t>efficiency</a:t>
            </a:r>
            <a:endParaRPr lang="de-AT" sz="18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AT" sz="1800" dirty="0" smtClean="0"/>
              <a:t>&lt; 3 % COV-IMEP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de-AT" sz="1800" dirty="0"/>
              <a:t>(@ 2 g/kWh NO</a:t>
            </a:r>
            <a:r>
              <a:rPr lang="de-AT" sz="1800" baseline="-25000" dirty="0"/>
              <a:t>x</a:t>
            </a:r>
            <a:r>
              <a:rPr lang="de-AT" sz="1800" dirty="0" smtClean="0"/>
              <a:t>)</a:t>
            </a:r>
            <a:endParaRPr lang="de-AT" sz="1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44206" y="4319588"/>
            <a:ext cx="403225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defRPr sz="2000">
                <a:solidFill>
                  <a:srgbClr val="005A9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5A9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5A9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5A9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5A9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</a:defRPr>
            </a:lvl9pPr>
          </a:lstStyle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de-AT" sz="1800" dirty="0" err="1" smtClean="0"/>
              <a:t>optimum</a:t>
            </a:r>
            <a:r>
              <a:rPr lang="de-AT" sz="1800" dirty="0" smtClean="0"/>
              <a:t> </a:t>
            </a:r>
            <a:r>
              <a:rPr lang="de-AT" sz="1800" dirty="0" err="1" smtClean="0"/>
              <a:t>efficiency</a:t>
            </a:r>
            <a:r>
              <a:rPr lang="de-AT" sz="1800" dirty="0" smtClean="0"/>
              <a:t> </a:t>
            </a:r>
            <a:r>
              <a:rPr lang="de-AT" sz="1800" dirty="0" err="1" smtClean="0"/>
              <a:t>values</a:t>
            </a:r>
            <a:r>
              <a:rPr lang="de-AT" sz="1800" dirty="0" smtClean="0"/>
              <a:t> @ </a:t>
            </a:r>
            <a:r>
              <a:rPr lang="de-AT" sz="1800" dirty="0" err="1" smtClean="0"/>
              <a:t>approx</a:t>
            </a:r>
            <a:r>
              <a:rPr lang="de-AT" sz="1800" dirty="0" smtClean="0"/>
              <a:t>. 1 % </a:t>
            </a:r>
            <a:r>
              <a:rPr lang="de-AT" sz="1800" dirty="0" err="1" smtClean="0"/>
              <a:t>pilot</a:t>
            </a:r>
            <a:r>
              <a:rPr lang="de-AT" sz="1800" dirty="0" smtClean="0"/>
              <a:t> </a:t>
            </a:r>
            <a:r>
              <a:rPr lang="de-AT" sz="1800" dirty="0" err="1" smtClean="0"/>
              <a:t>fuel</a:t>
            </a:r>
            <a:r>
              <a:rPr lang="de-AT" sz="1800" dirty="0" smtClean="0"/>
              <a:t> </a:t>
            </a:r>
            <a:r>
              <a:rPr lang="de-AT" sz="1800" dirty="0" err="1" smtClean="0"/>
              <a:t>amount</a:t>
            </a:r>
            <a:endParaRPr lang="de-AT" sz="1800" dirty="0" smtClean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de-AT" sz="1800" dirty="0" err="1" smtClean="0"/>
              <a:t>higher</a:t>
            </a:r>
            <a:r>
              <a:rPr lang="de-AT" sz="1800" dirty="0" smtClean="0"/>
              <a:t> </a:t>
            </a:r>
            <a:r>
              <a:rPr lang="de-AT" sz="1800" dirty="0" err="1" smtClean="0"/>
              <a:t>pilot</a:t>
            </a:r>
            <a:r>
              <a:rPr lang="de-AT" sz="1800" dirty="0" smtClean="0"/>
              <a:t> </a:t>
            </a:r>
            <a:r>
              <a:rPr lang="de-AT" sz="1800" dirty="0" err="1" smtClean="0"/>
              <a:t>fuel</a:t>
            </a:r>
            <a:r>
              <a:rPr lang="de-AT" sz="1800" dirty="0" smtClean="0"/>
              <a:t> </a:t>
            </a:r>
            <a:r>
              <a:rPr lang="de-AT" sz="1800" dirty="0" err="1" smtClean="0"/>
              <a:t>amounts</a:t>
            </a:r>
            <a:r>
              <a:rPr lang="de-AT" sz="1800" dirty="0" smtClean="0"/>
              <a:t> </a:t>
            </a:r>
            <a:r>
              <a:rPr lang="de-AT" sz="1800" dirty="0" err="1" smtClean="0"/>
              <a:t>cause</a:t>
            </a:r>
            <a:r>
              <a:rPr lang="de-AT" sz="1800" dirty="0" smtClean="0"/>
              <a:t> </a:t>
            </a:r>
            <a:r>
              <a:rPr lang="de-AT" sz="1800" dirty="0" err="1" smtClean="0"/>
              <a:t>higher</a:t>
            </a:r>
            <a:r>
              <a:rPr lang="de-AT" sz="1800" dirty="0" smtClean="0"/>
              <a:t> NO</a:t>
            </a:r>
            <a:r>
              <a:rPr lang="de-AT" sz="1800" baseline="-25000" dirty="0" smtClean="0"/>
              <a:t>x</a:t>
            </a:r>
            <a:r>
              <a:rPr lang="de-AT" sz="1800" dirty="0" smtClean="0"/>
              <a:t> </a:t>
            </a:r>
            <a:r>
              <a:rPr lang="de-AT" sz="1800" dirty="0" err="1" smtClean="0"/>
              <a:t>emissions</a:t>
            </a:r>
            <a:endParaRPr lang="de-AT" sz="1800" dirty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ð"/>
              <a:tabLst>
                <a:tab pos="268288" algn="l"/>
              </a:tabLst>
              <a:defRPr/>
            </a:pPr>
            <a:r>
              <a:rPr lang="de-AT" sz="1800" dirty="0" smtClean="0">
                <a:sym typeface="Wingdings"/>
              </a:rPr>
              <a:t>A/F-ratio  </a:t>
            </a:r>
            <a:r>
              <a:rPr lang="de-AT" sz="1800" dirty="0" err="1" smtClean="0">
                <a:sym typeface="Wingdings"/>
              </a:rPr>
              <a:t>to</a:t>
            </a:r>
            <a:r>
              <a:rPr lang="de-AT" sz="1800" dirty="0" smtClean="0">
                <a:sym typeface="Wingdings"/>
              </a:rPr>
              <a:t> </a:t>
            </a:r>
            <a:r>
              <a:rPr lang="de-AT" sz="1800" dirty="0" err="1" smtClean="0">
                <a:sym typeface="Wingdings"/>
              </a:rPr>
              <a:t>keep</a:t>
            </a:r>
            <a:r>
              <a:rPr lang="de-AT" sz="1800" dirty="0" smtClean="0">
                <a:sym typeface="Wingdings"/>
              </a:rPr>
              <a:t> NO</a:t>
            </a:r>
            <a:r>
              <a:rPr lang="de-AT" sz="1800" baseline="-25000" dirty="0" smtClean="0">
                <a:sym typeface="Wingdings"/>
              </a:rPr>
              <a:t>x</a:t>
            </a:r>
            <a:r>
              <a:rPr lang="de-AT" sz="1800" dirty="0" smtClean="0">
                <a:sym typeface="Wingdings"/>
              </a:rPr>
              <a:t> </a:t>
            </a:r>
            <a:r>
              <a:rPr lang="de-AT" sz="1800" dirty="0" err="1" smtClean="0">
                <a:sym typeface="Wingdings"/>
              </a:rPr>
              <a:t>stable</a:t>
            </a:r>
            <a:endParaRPr lang="de-AT" sz="1800" dirty="0" smtClean="0">
              <a:sym typeface="Wingdings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ð"/>
              <a:tabLst>
                <a:tab pos="268288" algn="l"/>
              </a:tabLst>
              <a:defRPr/>
            </a:pPr>
            <a:r>
              <a:rPr lang="de-AT" sz="1800" dirty="0" err="1" smtClean="0">
                <a:sym typeface="Wingdings"/>
              </a:rPr>
              <a:t>retarded</a:t>
            </a:r>
            <a:r>
              <a:rPr lang="de-AT" sz="1800" dirty="0" smtClean="0">
                <a:sym typeface="Wingdings"/>
              </a:rPr>
              <a:t> </a:t>
            </a:r>
            <a:r>
              <a:rPr lang="de-AT" sz="1800" dirty="0" err="1" smtClean="0">
                <a:sym typeface="Wingdings"/>
              </a:rPr>
              <a:t>combustion</a:t>
            </a:r>
            <a:r>
              <a:rPr lang="de-AT" sz="1800" dirty="0" smtClean="0">
                <a:sym typeface="Wingdings"/>
              </a:rPr>
              <a:t>, HC , </a:t>
            </a:r>
            <a:r>
              <a:rPr lang="de-AT" sz="1800" dirty="0" smtClean="0">
                <a:sym typeface="Symbol"/>
              </a:rPr>
              <a:t> </a:t>
            </a:r>
            <a:r>
              <a:rPr lang="de-AT" sz="1800" dirty="0" smtClean="0">
                <a:sym typeface="Wingdings"/>
              </a:rPr>
              <a:t></a:t>
            </a:r>
            <a:endParaRPr lang="de-AT" sz="1800" dirty="0" smtClean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30" y="1619250"/>
            <a:ext cx="34544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7886" y="1124744"/>
            <a:ext cx="560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solidFill>
                  <a:srgbClr val="005A99"/>
                </a:solidFill>
              </a:rPr>
              <a:t>Performed</a:t>
            </a:r>
            <a:r>
              <a:rPr lang="de-AT" dirty="0" smtClean="0">
                <a:solidFill>
                  <a:srgbClr val="005A99"/>
                </a:solidFill>
              </a:rPr>
              <a:t> on </a:t>
            </a:r>
            <a:r>
              <a:rPr lang="de-AT" dirty="0" err="1" smtClean="0">
                <a:solidFill>
                  <a:srgbClr val="005A99"/>
                </a:solidFill>
              </a:rPr>
              <a:t>AVL's</a:t>
            </a:r>
            <a:r>
              <a:rPr lang="de-AT" dirty="0" smtClean="0">
                <a:solidFill>
                  <a:srgbClr val="005A99"/>
                </a:solidFill>
              </a:rPr>
              <a:t> medium-speed SCE</a:t>
            </a:r>
            <a:endParaRPr lang="de-AT" dirty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695384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Condition</a:t>
            </a:r>
            <a:r>
              <a:rPr lang="de-AT" dirty="0" smtClean="0"/>
              <a:t> Monitoring (AVL EPOS</a:t>
            </a:r>
            <a:r>
              <a:rPr lang="de-AT" baseline="30000" dirty="0" smtClean="0"/>
              <a:t>TM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89784" y="1441123"/>
            <a:ext cx="4686672" cy="46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80975" indent="-180975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ct val="50000"/>
              </a:spcBef>
            </a:pPr>
            <a:r>
              <a:rPr lang="de-AT" sz="1800" u="sng" dirty="0" err="1" smtClean="0"/>
              <a:t>Benefits</a:t>
            </a:r>
            <a:r>
              <a:rPr lang="de-AT" sz="1800" u="sng" dirty="0" smtClean="0"/>
              <a:t>: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AT" sz="1800" dirty="0" err="1" smtClean="0"/>
              <a:t>early</a:t>
            </a:r>
            <a:r>
              <a:rPr lang="de-AT" sz="1800" dirty="0" smtClean="0"/>
              <a:t> </a:t>
            </a:r>
            <a:r>
              <a:rPr lang="de-AT" sz="1800" dirty="0" err="1"/>
              <a:t>detection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upcoming</a:t>
            </a:r>
            <a:r>
              <a:rPr lang="de-AT" sz="1800" dirty="0"/>
              <a:t> </a:t>
            </a:r>
            <a:r>
              <a:rPr lang="de-AT" sz="1800" dirty="0" err="1"/>
              <a:t>faults</a:t>
            </a:r>
            <a:r>
              <a:rPr lang="de-AT" sz="1800" dirty="0"/>
              <a:t> and </a:t>
            </a:r>
            <a:r>
              <a:rPr lang="de-AT" sz="1800" dirty="0" err="1"/>
              <a:t>avoidance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damages</a:t>
            </a:r>
            <a:r>
              <a:rPr lang="de-AT" sz="1800" dirty="0"/>
              <a:t> </a:t>
            </a:r>
            <a:endParaRPr lang="de-AT" sz="1800" dirty="0" smtClean="0"/>
          </a:p>
          <a:p>
            <a:pPr>
              <a:lnSpc>
                <a:spcPct val="95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AT" sz="1800" dirty="0" err="1" smtClean="0"/>
              <a:t>regular</a:t>
            </a:r>
            <a:r>
              <a:rPr lang="de-AT" sz="1800" dirty="0" smtClean="0"/>
              <a:t> </a:t>
            </a:r>
            <a:r>
              <a:rPr lang="de-AT" sz="1800" dirty="0" err="1"/>
              <a:t>engine</a:t>
            </a:r>
            <a:r>
              <a:rPr lang="de-AT" sz="1800" dirty="0"/>
              <a:t> </a:t>
            </a:r>
            <a:r>
              <a:rPr lang="de-AT" sz="1800" dirty="0" err="1"/>
              <a:t>operation</a:t>
            </a:r>
            <a:r>
              <a:rPr lang="de-AT" sz="1800" dirty="0"/>
              <a:t> </a:t>
            </a:r>
            <a:r>
              <a:rPr lang="de-AT" sz="1800" dirty="0" err="1"/>
              <a:t>optimization</a:t>
            </a:r>
            <a:r>
              <a:rPr lang="de-AT" sz="1800" dirty="0"/>
              <a:t> </a:t>
            </a:r>
            <a:r>
              <a:rPr lang="de-AT" sz="1800" dirty="0" err="1"/>
              <a:t>possible</a:t>
            </a:r>
            <a:r>
              <a:rPr lang="de-AT" sz="1800" dirty="0"/>
              <a:t> 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AT" sz="1800" dirty="0" err="1"/>
              <a:t>unplanned</a:t>
            </a:r>
            <a:r>
              <a:rPr lang="de-AT" sz="1800" dirty="0"/>
              <a:t> </a:t>
            </a:r>
            <a:r>
              <a:rPr lang="de-AT" sz="1800" dirty="0" err="1"/>
              <a:t>repair</a:t>
            </a:r>
            <a:r>
              <a:rPr lang="de-AT" sz="1800" dirty="0"/>
              <a:t> </a:t>
            </a:r>
            <a:r>
              <a:rPr lang="de-AT" sz="1800" dirty="0" err="1"/>
              <a:t>works</a:t>
            </a:r>
            <a:r>
              <a:rPr lang="de-AT" sz="1800" dirty="0"/>
              <a:t> </a:t>
            </a:r>
            <a:r>
              <a:rPr lang="de-AT" sz="1800" dirty="0" err="1"/>
              <a:t>can</a:t>
            </a:r>
            <a:r>
              <a:rPr lang="de-AT" sz="1800" dirty="0"/>
              <a:t> </a:t>
            </a:r>
            <a:r>
              <a:rPr lang="de-AT" sz="1800" dirty="0" err="1"/>
              <a:t>be</a:t>
            </a:r>
            <a:r>
              <a:rPr lang="de-AT" sz="1800" dirty="0"/>
              <a:t> </a:t>
            </a:r>
            <a:r>
              <a:rPr lang="de-AT" sz="1800" dirty="0" err="1"/>
              <a:t>changed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planned</a:t>
            </a:r>
            <a:r>
              <a:rPr lang="de-AT" sz="1800" dirty="0"/>
              <a:t> </a:t>
            </a:r>
            <a:r>
              <a:rPr lang="de-AT" sz="1800" dirty="0" err="1"/>
              <a:t>maintenance</a:t>
            </a:r>
            <a:r>
              <a:rPr lang="de-AT" sz="1800" dirty="0"/>
              <a:t> </a:t>
            </a:r>
            <a:r>
              <a:rPr lang="de-AT" sz="1800" dirty="0" err="1"/>
              <a:t>works</a:t>
            </a:r>
            <a:endParaRPr lang="de-AT" sz="1800" dirty="0"/>
          </a:p>
          <a:p>
            <a:pPr>
              <a:lnSpc>
                <a:spcPct val="95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AT" sz="1800" dirty="0" err="1"/>
              <a:t>experience</a:t>
            </a:r>
            <a:r>
              <a:rPr lang="de-AT" sz="1800" dirty="0"/>
              <a:t> </a:t>
            </a:r>
            <a:r>
              <a:rPr lang="de-AT" sz="1800" dirty="0" err="1"/>
              <a:t>show</a:t>
            </a:r>
            <a:r>
              <a:rPr lang="de-AT" sz="1800" dirty="0"/>
              <a:t> </a:t>
            </a:r>
            <a:r>
              <a:rPr lang="de-AT" sz="1800" dirty="0" err="1"/>
              <a:t>optimization</a:t>
            </a:r>
            <a:r>
              <a:rPr lang="de-AT" sz="1800" dirty="0"/>
              <a:t> potential </a:t>
            </a:r>
            <a:r>
              <a:rPr lang="de-AT" sz="1800" dirty="0" err="1"/>
              <a:t>up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smtClean="0"/>
              <a:t>3 % </a:t>
            </a:r>
            <a:r>
              <a:rPr lang="de-AT" sz="1800" dirty="0" err="1"/>
              <a:t>efficiency</a:t>
            </a:r>
            <a:r>
              <a:rPr lang="de-AT" sz="1800" dirty="0"/>
              <a:t> (</a:t>
            </a:r>
            <a:r>
              <a:rPr lang="de-AT" sz="1800" dirty="0">
                <a:sym typeface="Symbol" pitchFamily="18" charset="2"/>
              </a:rPr>
              <a:t> 4 … 6 g/kWh) on </a:t>
            </a:r>
            <a:r>
              <a:rPr lang="de-AT" sz="1800" dirty="0" err="1">
                <a:sym typeface="Symbol" pitchFamily="18" charset="2"/>
              </a:rPr>
              <a:t>usual</a:t>
            </a:r>
            <a:r>
              <a:rPr lang="de-AT" sz="1800" dirty="0">
                <a:sym typeface="Symbol" pitchFamily="18" charset="2"/>
              </a:rPr>
              <a:t> </a:t>
            </a:r>
            <a:r>
              <a:rPr lang="de-AT" sz="1800" dirty="0" err="1">
                <a:sym typeface="Symbol" pitchFamily="18" charset="2"/>
              </a:rPr>
              <a:t>maintained</a:t>
            </a:r>
            <a:r>
              <a:rPr lang="de-AT" sz="1800" dirty="0">
                <a:sym typeface="Symbol" pitchFamily="18" charset="2"/>
              </a:rPr>
              <a:t> engines, </a:t>
            </a:r>
            <a:r>
              <a:rPr lang="de-AT" sz="1800" dirty="0" err="1">
                <a:sym typeface="Symbol" pitchFamily="18" charset="2"/>
              </a:rPr>
              <a:t>even</a:t>
            </a:r>
            <a:r>
              <a:rPr lang="de-AT" sz="1800" dirty="0">
                <a:sym typeface="Symbol" pitchFamily="18" charset="2"/>
              </a:rPr>
              <a:t> </a:t>
            </a:r>
            <a:r>
              <a:rPr lang="de-AT" sz="1800" dirty="0" err="1">
                <a:sym typeface="Symbol" pitchFamily="18" charset="2"/>
              </a:rPr>
              <a:t>higher</a:t>
            </a:r>
            <a:r>
              <a:rPr lang="de-AT" sz="1800" dirty="0">
                <a:sym typeface="Symbol" pitchFamily="18" charset="2"/>
              </a:rPr>
              <a:t> on </a:t>
            </a:r>
            <a:r>
              <a:rPr lang="de-AT" sz="1800" dirty="0" err="1">
                <a:sym typeface="Symbol" pitchFamily="18" charset="2"/>
              </a:rPr>
              <a:t>poor</a:t>
            </a:r>
            <a:r>
              <a:rPr lang="de-AT" sz="1800" dirty="0">
                <a:sym typeface="Symbol" pitchFamily="18" charset="2"/>
              </a:rPr>
              <a:t> </a:t>
            </a:r>
            <a:r>
              <a:rPr lang="de-AT" sz="1800" dirty="0" err="1">
                <a:sym typeface="Symbol" pitchFamily="18" charset="2"/>
              </a:rPr>
              <a:t>maintened</a:t>
            </a:r>
            <a:r>
              <a:rPr lang="de-AT" sz="1800" dirty="0">
                <a:sym typeface="Symbol" pitchFamily="18" charset="2"/>
              </a:rPr>
              <a:t> </a:t>
            </a:r>
            <a:r>
              <a:rPr lang="de-AT" sz="1800" dirty="0" smtClean="0">
                <a:sym typeface="Symbol" pitchFamily="18" charset="2"/>
              </a:rPr>
              <a:t>engines </a:t>
            </a:r>
            <a:r>
              <a:rPr lang="de-AT" sz="1800" dirty="0" smtClean="0">
                <a:sym typeface="Wingdings"/>
              </a:rPr>
              <a:t> </a:t>
            </a:r>
            <a:r>
              <a:rPr lang="de-AT" sz="1800" dirty="0" err="1" smtClean="0">
                <a:sym typeface="Wingdings"/>
              </a:rPr>
              <a:t>respective</a:t>
            </a:r>
            <a:r>
              <a:rPr lang="de-AT" sz="1800" dirty="0" smtClean="0">
                <a:sym typeface="Wingdings"/>
              </a:rPr>
              <a:t> CO</a:t>
            </a:r>
            <a:r>
              <a:rPr lang="de-AT" sz="1800" baseline="-25000" dirty="0" smtClean="0">
                <a:sym typeface="Wingdings"/>
              </a:rPr>
              <a:t>2</a:t>
            </a:r>
            <a:r>
              <a:rPr lang="de-AT" sz="1800" dirty="0" smtClean="0">
                <a:sym typeface="Wingdings"/>
              </a:rPr>
              <a:t> </a:t>
            </a:r>
            <a:r>
              <a:rPr lang="de-AT" sz="1800" dirty="0" err="1" smtClean="0">
                <a:sym typeface="Wingdings"/>
              </a:rPr>
              <a:t>reduction</a:t>
            </a:r>
            <a:r>
              <a:rPr lang="de-AT" sz="1800" dirty="0" smtClean="0">
                <a:sym typeface="Wingdings"/>
              </a:rPr>
              <a:t> potential</a:t>
            </a:r>
            <a:endParaRPr lang="de-AT" sz="1800" dirty="0">
              <a:sym typeface="Symbol" pitchFamily="18" charset="2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de-AT" sz="1800" dirty="0" err="1"/>
              <a:t>consequent</a:t>
            </a:r>
            <a:r>
              <a:rPr lang="de-AT" sz="1800" dirty="0"/>
              <a:t> </a:t>
            </a:r>
            <a:r>
              <a:rPr lang="de-AT" sz="1800" dirty="0" err="1"/>
              <a:t>use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delivered</a:t>
            </a:r>
            <a:r>
              <a:rPr lang="de-AT" sz="1800" dirty="0"/>
              <a:t> </a:t>
            </a:r>
            <a:r>
              <a:rPr lang="de-AT" sz="1800" dirty="0" err="1"/>
              <a:t>information</a:t>
            </a:r>
            <a:r>
              <a:rPr lang="de-AT" sz="1800" dirty="0"/>
              <a:t> </a:t>
            </a:r>
            <a:r>
              <a:rPr lang="de-AT" sz="1800" dirty="0" err="1"/>
              <a:t>about</a:t>
            </a:r>
            <a:r>
              <a:rPr lang="de-AT" sz="1800" dirty="0"/>
              <a:t> </a:t>
            </a:r>
            <a:r>
              <a:rPr lang="de-AT" sz="1800" dirty="0" err="1"/>
              <a:t>engine</a:t>
            </a:r>
            <a:r>
              <a:rPr lang="de-AT" sz="1800" dirty="0"/>
              <a:t> </a:t>
            </a:r>
            <a:r>
              <a:rPr lang="de-AT" sz="1800" dirty="0" err="1"/>
              <a:t>status</a:t>
            </a:r>
            <a:r>
              <a:rPr lang="de-AT" sz="1800" dirty="0"/>
              <a:t> </a:t>
            </a:r>
            <a:r>
              <a:rPr lang="de-AT" sz="1800" dirty="0" err="1"/>
              <a:t>enables</a:t>
            </a:r>
            <a:r>
              <a:rPr lang="de-AT" sz="1800" dirty="0"/>
              <a:t> </a:t>
            </a:r>
            <a:r>
              <a:rPr lang="de-AT" sz="1800" dirty="0" err="1"/>
              <a:t>savings</a:t>
            </a:r>
            <a:r>
              <a:rPr lang="de-AT" sz="1800" dirty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/>
              <a:t>up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100.000 US-$ per </a:t>
            </a:r>
            <a:r>
              <a:rPr lang="de-AT" sz="1800" dirty="0" err="1"/>
              <a:t>year</a:t>
            </a:r>
            <a:endParaRPr lang="de-AT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5" y="1790699"/>
            <a:ext cx="2878137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Hybrid Harbour </a:t>
            </a:r>
            <a:r>
              <a:rPr lang="de-AT" dirty="0" err="1" smtClean="0"/>
              <a:t>Tug</a:t>
            </a:r>
            <a:endParaRPr lang="de-A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400000" cy="3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3915263"/>
            <a:ext cx="2691605" cy="178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3"/>
            <a:ext cx="222826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561448" y="5784424"/>
            <a:ext cx="1080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 smtClean="0">
                <a:solidFill>
                  <a:srgbClr val="005A99"/>
                </a:solidFill>
              </a:rPr>
              <a:t>NYK</a:t>
            </a:r>
            <a:endParaRPr lang="de-AT" sz="800" dirty="0">
              <a:solidFill>
                <a:srgbClr val="005A99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13031" y="3069540"/>
            <a:ext cx="136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 smtClean="0">
                <a:solidFill>
                  <a:srgbClr val="005A99"/>
                </a:solidFill>
              </a:rPr>
              <a:t>Niigata Power Systems</a:t>
            </a:r>
            <a:endParaRPr lang="de-AT" sz="800" dirty="0">
              <a:solidFill>
                <a:srgbClr val="005A99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27983" y="4365104"/>
            <a:ext cx="136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 smtClean="0">
                <a:solidFill>
                  <a:srgbClr val="005A99"/>
                </a:solidFill>
              </a:rPr>
              <a:t>Niigata Power Systems</a:t>
            </a:r>
            <a:endParaRPr lang="de-AT" sz="800" dirty="0">
              <a:solidFill>
                <a:srgbClr val="005A99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10398"/>
            <a:ext cx="3073856" cy="22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3275856" y="6381908"/>
            <a:ext cx="1368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 smtClean="0">
                <a:solidFill>
                  <a:srgbClr val="005A99"/>
                </a:solidFill>
              </a:rPr>
              <a:t>Niigata Power Systems</a:t>
            </a:r>
            <a:endParaRPr lang="de-AT" sz="800" dirty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Rectangle 16"/>
          <p:cNvSpPr txBox="1">
            <a:spLocks noChangeArrowheads="1"/>
          </p:cNvSpPr>
          <p:nvPr/>
        </p:nvSpPr>
        <p:spPr>
          <a:xfrm>
            <a:off x="563563" y="1614488"/>
            <a:ext cx="2133600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5A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AC8F45-2AB9-45BB-B35A-03297E8C8D83}" type="datetime1">
              <a:rPr lang="de-DE" sz="1000" smtClean="0">
                <a:solidFill>
                  <a:srgbClr val="999999"/>
                </a:solidFill>
                <a:latin typeface="Verdana" pitchFamily="34" charset="0"/>
              </a:rPr>
              <a:pPr/>
              <a:t>01.10.2013</a:t>
            </a:fld>
            <a:endParaRPr lang="en-GB" sz="1000">
              <a:solidFill>
                <a:srgbClr val="999999"/>
              </a:solidFill>
              <a:latin typeface="Verdana" pitchFamily="34" charset="0"/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533400" y="1628800"/>
            <a:ext cx="8077200" cy="11695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200" b="1" dirty="0" smtClean="0"/>
              <a:t>Sustainable Shipping</a:t>
            </a:r>
          </a:p>
          <a:p>
            <a:pPr algn="ctr">
              <a:lnSpc>
                <a:spcPct val="95000"/>
              </a:lnSpc>
            </a:pPr>
            <a:endParaRPr lang="en-US" sz="2400" b="1" dirty="0"/>
          </a:p>
          <a:p>
            <a:pPr algn="ctr">
              <a:lnSpc>
                <a:spcPct val="95000"/>
              </a:lnSpc>
            </a:pPr>
            <a:r>
              <a:rPr lang="en-US" sz="2400" b="1" dirty="0" smtClean="0"/>
              <a:t>The Engine Perspective</a:t>
            </a:r>
            <a:endParaRPr lang="de-AT" sz="2400" dirty="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39552" y="3681723"/>
            <a:ext cx="8077200" cy="14034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A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200" b="1" dirty="0" smtClean="0"/>
              <a:t>The engine future will be sustainable …</a:t>
            </a:r>
          </a:p>
          <a:p>
            <a:pPr algn="ctr">
              <a:lnSpc>
                <a:spcPct val="95000"/>
              </a:lnSpc>
            </a:pPr>
            <a:r>
              <a:rPr lang="en-US" sz="3200" b="1" dirty="0" smtClean="0"/>
              <a:t>… for the products</a:t>
            </a:r>
          </a:p>
          <a:p>
            <a:pPr algn="ctr">
              <a:lnSpc>
                <a:spcPct val="95000"/>
              </a:lnSpc>
            </a:pPr>
            <a:r>
              <a:rPr lang="en-US" sz="3200" b="1" dirty="0" smtClean="0"/>
              <a:t>and for </a:t>
            </a:r>
            <a:r>
              <a:rPr lang="en-US" sz="3200" b="1" dirty="0" smtClean="0"/>
              <a:t>us</a:t>
            </a:r>
            <a:r>
              <a:rPr lang="en-US" sz="3200" b="1" dirty="0" smtClean="0"/>
              <a:t> </a:t>
            </a:r>
            <a:r>
              <a:rPr lang="en-US" sz="3200" b="1" dirty="0" smtClean="0"/>
              <a:t>engineers </a:t>
            </a:r>
            <a:r>
              <a:rPr lang="en-US" sz="3200" b="1" dirty="0" smtClean="0">
                <a:sym typeface="Wingdings" pitchFamily="2" charset="2"/>
              </a:rPr>
              <a:t>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6868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8950" y="2204864"/>
            <a:ext cx="8186738" cy="2015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999999"/>
              </a:buClr>
              <a:defRPr/>
            </a:pPr>
            <a:endParaRPr lang="de-DE" sz="2000" b="1" dirty="0">
              <a:solidFill>
                <a:srgbClr val="005A99"/>
              </a:solidFill>
            </a:endParaRPr>
          </a:p>
        </p:txBody>
      </p:sp>
      <p:sp>
        <p:nvSpPr>
          <p:cNvPr id="49155" name="Rechteck 5"/>
          <p:cNvSpPr>
            <a:spLocks noChangeArrowheads="1"/>
          </p:cNvSpPr>
          <p:nvPr/>
        </p:nvSpPr>
        <p:spPr bwMode="auto">
          <a:xfrm>
            <a:off x="488950" y="6597650"/>
            <a:ext cx="24479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endParaRPr lang="de-AT" sz="2000">
              <a:solidFill>
                <a:srgbClr val="005A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0861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rgbClr val="005A99"/>
                </a:solidFill>
              </a:rPr>
              <a:t>Who </a:t>
            </a:r>
            <a:r>
              <a:rPr lang="de-AT" sz="2000" dirty="0" err="1" smtClean="0">
                <a:solidFill>
                  <a:srgbClr val="005A99"/>
                </a:solidFill>
              </a:rPr>
              <a:t>is</a:t>
            </a:r>
            <a:r>
              <a:rPr lang="de-AT" sz="2000" dirty="0" smtClean="0">
                <a:solidFill>
                  <a:srgbClr val="005A99"/>
                </a:solidFill>
              </a:rPr>
              <a:t> AVL </a:t>
            </a:r>
            <a:r>
              <a:rPr lang="de-AT" sz="2000" dirty="0" err="1" smtClean="0">
                <a:solidFill>
                  <a:srgbClr val="005A99"/>
                </a:solidFill>
              </a:rPr>
              <a:t>from</a:t>
            </a:r>
            <a:r>
              <a:rPr lang="de-AT" sz="2000" dirty="0" smtClean="0">
                <a:solidFill>
                  <a:srgbClr val="005A99"/>
                </a:solidFill>
              </a:rPr>
              <a:t> Graz/Austria?</a:t>
            </a:r>
            <a:endParaRPr lang="de-AT" sz="2000" dirty="0">
              <a:solidFill>
                <a:srgbClr val="005A99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435549" cy="305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invGray">
          <a:xfrm>
            <a:off x="5191126" y="1412776"/>
            <a:ext cx="34845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0A6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0975" lvl="1" indent="-1588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  <a:buFontTx/>
              <a:buNone/>
            </a:pPr>
            <a:r>
              <a:rPr lang="de-AT" dirty="0" err="1">
                <a:solidFill>
                  <a:srgbClr val="005A99"/>
                </a:solidFill>
              </a:rPr>
              <a:t>World's</a:t>
            </a:r>
            <a:r>
              <a:rPr lang="de-AT" dirty="0">
                <a:solidFill>
                  <a:srgbClr val="005A99"/>
                </a:solidFill>
              </a:rPr>
              <a:t> </a:t>
            </a:r>
            <a:r>
              <a:rPr lang="de-AT" dirty="0" err="1">
                <a:solidFill>
                  <a:srgbClr val="005A99"/>
                </a:solidFill>
              </a:rPr>
              <a:t>largest</a:t>
            </a:r>
            <a:r>
              <a:rPr lang="de-AT" dirty="0">
                <a:solidFill>
                  <a:srgbClr val="005A99"/>
                </a:solidFill>
              </a:rPr>
              <a:t> </a:t>
            </a:r>
            <a:r>
              <a:rPr lang="de-AT" dirty="0" err="1">
                <a:solidFill>
                  <a:srgbClr val="005A99"/>
                </a:solidFill>
              </a:rPr>
              <a:t>privately</a:t>
            </a:r>
            <a:r>
              <a:rPr lang="de-AT" dirty="0">
                <a:solidFill>
                  <a:srgbClr val="005A99"/>
                </a:solidFill>
              </a:rPr>
              <a:t> </a:t>
            </a:r>
            <a:r>
              <a:rPr lang="de-AT" dirty="0" err="1">
                <a:solidFill>
                  <a:srgbClr val="005A99"/>
                </a:solidFill>
              </a:rPr>
              <a:t>owned</a:t>
            </a:r>
            <a:r>
              <a:rPr lang="de-AT" dirty="0">
                <a:solidFill>
                  <a:srgbClr val="005A99"/>
                </a:solidFill>
              </a:rPr>
              <a:t> and </a:t>
            </a:r>
            <a:r>
              <a:rPr lang="de-AT" dirty="0" err="1">
                <a:solidFill>
                  <a:srgbClr val="005A99"/>
                </a:solidFill>
              </a:rPr>
              <a:t>independent</a:t>
            </a:r>
            <a:r>
              <a:rPr lang="de-AT" dirty="0">
                <a:solidFill>
                  <a:srgbClr val="005A99"/>
                </a:solidFill>
              </a:rPr>
              <a:t> </a:t>
            </a:r>
            <a:r>
              <a:rPr lang="de-AT" dirty="0" err="1">
                <a:solidFill>
                  <a:srgbClr val="005A99"/>
                </a:solidFill>
              </a:rPr>
              <a:t>company</a:t>
            </a:r>
            <a:r>
              <a:rPr lang="de-AT" dirty="0">
                <a:solidFill>
                  <a:srgbClr val="005A99"/>
                </a:solidFill>
              </a:rPr>
              <a:t>  </a:t>
            </a:r>
          </a:p>
          <a:p>
            <a:pPr marL="180975" lvl="1" indent="-1588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  <a:buFontTx/>
              <a:buNone/>
            </a:pPr>
            <a:r>
              <a:rPr lang="de-AT" dirty="0" err="1" smtClean="0">
                <a:solidFill>
                  <a:srgbClr val="005A99"/>
                </a:solidFill>
              </a:rPr>
              <a:t>for</a:t>
            </a:r>
            <a:endParaRPr lang="de-AT" dirty="0" smtClean="0">
              <a:solidFill>
                <a:srgbClr val="005A99"/>
              </a:solidFill>
            </a:endParaRPr>
          </a:p>
          <a:p>
            <a:pPr marL="465137" lvl="1" indent="-28575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engineering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>
                <a:solidFill>
                  <a:srgbClr val="005A99"/>
                </a:solidFill>
              </a:rPr>
              <a:t>of</a:t>
            </a:r>
            <a:r>
              <a:rPr lang="de-AT" dirty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powertrain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>
                <a:solidFill>
                  <a:srgbClr val="005A99"/>
                </a:solidFill>
              </a:rPr>
              <a:t>systems</a:t>
            </a:r>
            <a:r>
              <a:rPr lang="de-AT" dirty="0">
                <a:solidFill>
                  <a:srgbClr val="005A99"/>
                </a:solidFill>
              </a:rPr>
              <a:t> (</a:t>
            </a:r>
            <a:r>
              <a:rPr lang="de-AT" dirty="0" err="1">
                <a:solidFill>
                  <a:srgbClr val="005A99"/>
                </a:solidFill>
              </a:rPr>
              <a:t>combustion</a:t>
            </a:r>
            <a:r>
              <a:rPr lang="de-AT" dirty="0">
                <a:solidFill>
                  <a:srgbClr val="005A99"/>
                </a:solidFill>
              </a:rPr>
              <a:t> engines, hybrid </a:t>
            </a:r>
            <a:r>
              <a:rPr lang="de-AT" dirty="0" err="1">
                <a:solidFill>
                  <a:srgbClr val="005A99"/>
                </a:solidFill>
              </a:rPr>
              <a:t>systems</a:t>
            </a:r>
            <a:r>
              <a:rPr lang="de-AT" dirty="0">
                <a:solidFill>
                  <a:srgbClr val="005A99"/>
                </a:solidFill>
              </a:rPr>
              <a:t>, </a:t>
            </a:r>
            <a:r>
              <a:rPr lang="de-AT" dirty="0" err="1">
                <a:solidFill>
                  <a:srgbClr val="005A99"/>
                </a:solidFill>
              </a:rPr>
              <a:t>electric</a:t>
            </a:r>
            <a:r>
              <a:rPr lang="de-AT" dirty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drives</a:t>
            </a:r>
            <a:r>
              <a:rPr lang="de-AT" dirty="0" smtClean="0">
                <a:solidFill>
                  <a:srgbClr val="005A99"/>
                </a:solidFill>
              </a:rPr>
              <a:t>)</a:t>
            </a:r>
          </a:p>
          <a:p>
            <a:pPr marL="465137" lvl="1" indent="-28575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software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engine</a:t>
            </a:r>
            <a:r>
              <a:rPr lang="de-AT" dirty="0" smtClean="0">
                <a:solidFill>
                  <a:srgbClr val="005A99"/>
                </a:solidFill>
              </a:rPr>
              <a:t> and </a:t>
            </a:r>
            <a:r>
              <a:rPr lang="de-AT" dirty="0" err="1" smtClean="0">
                <a:solidFill>
                  <a:srgbClr val="005A99"/>
                </a:solidFill>
              </a:rPr>
              <a:t>vehicle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simulation</a:t>
            </a:r>
            <a:endParaRPr lang="de-AT" dirty="0" smtClean="0">
              <a:solidFill>
                <a:srgbClr val="005A99"/>
              </a:solidFill>
            </a:endParaRPr>
          </a:p>
          <a:p>
            <a:pPr marL="465137" lvl="1" indent="-28575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instrumentation</a:t>
            </a:r>
            <a:r>
              <a:rPr lang="de-AT" dirty="0" smtClean="0">
                <a:solidFill>
                  <a:srgbClr val="005A99"/>
                </a:solidFill>
              </a:rPr>
              <a:t> and </a:t>
            </a:r>
            <a:r>
              <a:rPr lang="de-AT" dirty="0" err="1" smtClean="0">
                <a:solidFill>
                  <a:srgbClr val="005A99"/>
                </a:solidFill>
              </a:rPr>
              <a:t>test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systems</a:t>
            </a:r>
            <a:endParaRPr lang="de-AT" dirty="0">
              <a:solidFill>
                <a:srgbClr val="005A99"/>
              </a:solidFill>
            </a:endParaRPr>
          </a:p>
          <a:p>
            <a:pPr marL="179387" lvl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</a:pPr>
            <a:r>
              <a:rPr lang="de-AT" dirty="0" err="1" smtClean="0">
                <a:solidFill>
                  <a:srgbClr val="005A99"/>
                </a:solidFill>
              </a:rPr>
              <a:t>Involved</a:t>
            </a:r>
            <a:r>
              <a:rPr lang="de-AT" dirty="0" smtClean="0">
                <a:solidFill>
                  <a:srgbClr val="005A99"/>
                </a:solidFill>
              </a:rPr>
              <a:t> in </a:t>
            </a:r>
            <a:r>
              <a:rPr lang="de-AT" dirty="0" err="1" smtClean="0">
                <a:solidFill>
                  <a:srgbClr val="005A99"/>
                </a:solidFill>
              </a:rPr>
              <a:t>more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than</a:t>
            </a:r>
            <a:r>
              <a:rPr lang="de-AT" dirty="0" smtClean="0">
                <a:solidFill>
                  <a:srgbClr val="005A99"/>
                </a:solidFill>
              </a:rPr>
              <a:t> 1,500 </a:t>
            </a:r>
            <a:r>
              <a:rPr lang="de-AT" dirty="0" err="1" smtClean="0">
                <a:solidFill>
                  <a:srgbClr val="005A99"/>
                </a:solidFill>
              </a:rPr>
              <a:t>engine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development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projects</a:t>
            </a:r>
            <a:endParaRPr lang="de-AT" dirty="0" smtClean="0">
              <a:solidFill>
                <a:srgbClr val="005A99"/>
              </a:solidFill>
            </a:endParaRPr>
          </a:p>
          <a:p>
            <a:pPr marL="179387" lvl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</a:pPr>
            <a:r>
              <a:rPr lang="de-AT" dirty="0" smtClean="0">
                <a:solidFill>
                  <a:srgbClr val="005A99"/>
                </a:solidFill>
              </a:rPr>
              <a:t>More </a:t>
            </a:r>
            <a:r>
              <a:rPr lang="de-AT" dirty="0" err="1" smtClean="0">
                <a:solidFill>
                  <a:srgbClr val="005A99"/>
                </a:solidFill>
              </a:rPr>
              <a:t>than</a:t>
            </a:r>
            <a:r>
              <a:rPr lang="de-AT" dirty="0" smtClean="0">
                <a:solidFill>
                  <a:srgbClr val="005A99"/>
                </a:solidFill>
              </a:rPr>
              <a:t> 4,000 </a:t>
            </a:r>
            <a:r>
              <a:rPr lang="de-AT" dirty="0" err="1" smtClean="0">
                <a:solidFill>
                  <a:srgbClr val="005A99"/>
                </a:solidFill>
              </a:rPr>
              <a:t>test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bed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installations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executed</a:t>
            </a:r>
            <a:endParaRPr lang="de-AT" dirty="0">
              <a:solidFill>
                <a:srgbClr val="005A99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0506" y="4604877"/>
            <a:ext cx="4795590" cy="1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</a:pPr>
            <a:r>
              <a:rPr lang="en-US" dirty="0">
                <a:solidFill>
                  <a:srgbClr val="005A99"/>
                </a:solidFill>
              </a:rPr>
              <a:t>Founded 1948</a:t>
            </a:r>
          </a:p>
          <a:p>
            <a:pPr marL="0" lvl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</a:pPr>
            <a:r>
              <a:rPr lang="en-US" dirty="0">
                <a:solidFill>
                  <a:srgbClr val="005A99"/>
                </a:solidFill>
              </a:rPr>
              <a:t>&gt; 6,200 </a:t>
            </a:r>
            <a:r>
              <a:rPr lang="en-US" dirty="0" smtClean="0">
                <a:solidFill>
                  <a:srgbClr val="005A99"/>
                </a:solidFill>
              </a:rPr>
              <a:t>employees </a:t>
            </a:r>
            <a:r>
              <a:rPr lang="en-US" dirty="0">
                <a:solidFill>
                  <a:srgbClr val="005A99"/>
                </a:solidFill>
              </a:rPr>
              <a:t>worldwide</a:t>
            </a:r>
          </a:p>
          <a:p>
            <a:pPr marL="0" lvl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</a:pPr>
            <a:r>
              <a:rPr lang="en-US" dirty="0">
                <a:solidFill>
                  <a:srgbClr val="005A99"/>
                </a:solidFill>
              </a:rPr>
              <a:t>45 </a:t>
            </a:r>
            <a:r>
              <a:rPr lang="en-US" dirty="0" smtClean="0">
                <a:solidFill>
                  <a:srgbClr val="005A99"/>
                </a:solidFill>
              </a:rPr>
              <a:t>representations &amp; affiliates worldwide</a:t>
            </a:r>
          </a:p>
          <a:p>
            <a:pPr marL="0" lvl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5A99"/>
              </a:buClr>
            </a:pPr>
            <a:r>
              <a:rPr lang="en-US" dirty="0" smtClean="0">
                <a:solidFill>
                  <a:srgbClr val="005A99"/>
                </a:solidFill>
              </a:rPr>
              <a:t>&gt; 1,000 Mio. € turnover in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986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160" y="260648"/>
            <a:ext cx="5400000" cy="648000"/>
          </a:xfrm>
        </p:spPr>
        <p:txBody>
          <a:bodyPr/>
          <a:lstStyle/>
          <a:p>
            <a:r>
              <a:rPr lang="en-US" dirty="0" smtClean="0"/>
              <a:t>AVL covers all Engine Segments</a:t>
            </a:r>
            <a:r>
              <a:rPr lang="en-GB" dirty="0" smtClean="0"/>
              <a:t>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83568" y="1340768"/>
            <a:ext cx="7997825" cy="4449762"/>
            <a:chOff x="683568" y="1340768"/>
            <a:chExt cx="7997825" cy="4449762"/>
          </a:xfrm>
        </p:grpSpPr>
        <p:sp>
          <p:nvSpPr>
            <p:cNvPr id="54274" name="Rectangle 2"/>
            <p:cNvSpPr>
              <a:spLocks noChangeArrowheads="1"/>
            </p:cNvSpPr>
            <p:nvPr/>
          </p:nvSpPr>
          <p:spPr bwMode="auto">
            <a:xfrm>
              <a:off x="2871143" y="5076155"/>
              <a:ext cx="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white">
            <a:xfrm>
              <a:off x="5804843" y="1556668"/>
              <a:ext cx="1295400" cy="411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 sz="2400">
                <a:latin typeface="Times New Roman" pitchFamily="18" charset="0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792143" y="3733130"/>
              <a:ext cx="1143000" cy="1752600"/>
            </a:xfrm>
            <a:prstGeom prst="rect">
              <a:avLst/>
            </a:prstGeom>
            <a:noFill/>
            <a:ln w="12700">
              <a:solidFill>
                <a:srgbClr val="005A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/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5792143" y="1980530"/>
              <a:ext cx="1143000" cy="3505200"/>
            </a:xfrm>
            <a:prstGeom prst="rect">
              <a:avLst/>
            </a:prstGeom>
            <a:noFill/>
            <a:ln w="12700">
              <a:solidFill>
                <a:srgbClr val="005A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/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 flipH="1" flipV="1">
              <a:off x="4801543" y="2285330"/>
              <a:ext cx="838200" cy="1371600"/>
            </a:xfrm>
            <a:prstGeom prst="line">
              <a:avLst/>
            </a:prstGeom>
            <a:noFill/>
            <a:ln w="12700">
              <a:solidFill>
                <a:srgbClr val="005A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/>
            </a:p>
          </p:txBody>
        </p: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 flipH="1">
              <a:off x="4801543" y="3861718"/>
              <a:ext cx="838200" cy="1447800"/>
            </a:xfrm>
            <a:prstGeom prst="line">
              <a:avLst/>
            </a:prstGeom>
            <a:noFill/>
            <a:ln w="12700">
              <a:solidFill>
                <a:srgbClr val="005A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/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 flipH="1">
              <a:off x="4801543" y="3733130"/>
              <a:ext cx="838200" cy="0"/>
            </a:xfrm>
            <a:prstGeom prst="line">
              <a:avLst/>
            </a:prstGeom>
            <a:noFill/>
            <a:ln w="12700">
              <a:solidFill>
                <a:srgbClr val="005A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/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white">
            <a:xfrm>
              <a:off x="6173143" y="1675730"/>
              <a:ext cx="1295400" cy="411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black">
            <a:xfrm>
              <a:off x="7517756" y="1628105"/>
              <a:ext cx="1163637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5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717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l"/>
              <a:r>
                <a:rPr lang="de-DE" sz="1000" dirty="0"/>
                <a:t>Engineering</a:t>
              </a:r>
            </a:p>
            <a:p>
              <a:pPr algn="l"/>
              <a:endParaRPr lang="de-DE" sz="1000" dirty="0"/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black">
            <a:xfrm>
              <a:off x="7462193" y="3140993"/>
              <a:ext cx="1219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5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717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l"/>
              <a:r>
                <a:rPr lang="de-DE" sz="1000"/>
                <a:t>Simulation</a:t>
              </a: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black">
            <a:xfrm>
              <a:off x="7462193" y="4507830"/>
              <a:ext cx="1151582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5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717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l"/>
              <a:r>
                <a:rPr lang="de-DE" sz="1000" dirty="0" err="1"/>
                <a:t>Testing</a:t>
              </a:r>
              <a:endParaRPr lang="de-DE" sz="1000" dirty="0"/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6008043" y="2196430"/>
              <a:ext cx="1143000" cy="3505200"/>
            </a:xfrm>
            <a:prstGeom prst="rect">
              <a:avLst/>
            </a:prstGeom>
            <a:noFill/>
            <a:ln w="12700">
              <a:solidFill>
                <a:srgbClr val="005A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AT"/>
            </a:p>
          </p:txBody>
        </p:sp>
        <p:pic>
          <p:nvPicPr>
            <p:cNvPr id="5428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256" y="2788568"/>
              <a:ext cx="1295400" cy="129540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88" name="Picture 16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318" y="4237955"/>
              <a:ext cx="1295400" cy="129540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89" name="Picture 1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543" y="1340768"/>
              <a:ext cx="1295400" cy="129540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9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7" b="76402"/>
            <a:stretch>
              <a:fillRect/>
            </a:stretch>
          </p:blipFill>
          <p:spPr bwMode="auto">
            <a:xfrm>
              <a:off x="693093" y="4515768"/>
              <a:ext cx="1301750" cy="935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7875" name="Rectangle 19"/>
            <p:cNvSpPr>
              <a:spLocks noChangeArrowheads="1"/>
            </p:cNvSpPr>
            <p:nvPr/>
          </p:nvSpPr>
          <p:spPr bwMode="auto">
            <a:xfrm>
              <a:off x="3429943" y="4414168"/>
              <a:ext cx="1366838" cy="10810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686743" y="5507955"/>
              <a:ext cx="9906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Passenger Cars</a:t>
              </a:r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3506143" y="5507955"/>
              <a:ext cx="12192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Racing</a:t>
              </a:r>
            </a:p>
          </p:txBody>
        </p:sp>
        <p:sp>
          <p:nvSpPr>
            <p:cNvPr id="54294" name="Text Box 22"/>
            <p:cNvSpPr txBox="1">
              <a:spLocks noChangeArrowheads="1"/>
            </p:cNvSpPr>
            <p:nvPr/>
          </p:nvSpPr>
          <p:spPr bwMode="auto">
            <a:xfrm>
              <a:off x="2102793" y="5507955"/>
              <a:ext cx="9906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2-Wheelers</a:t>
              </a:r>
            </a:p>
          </p:txBody>
        </p:sp>
        <p:sp>
          <p:nvSpPr>
            <p:cNvPr id="54295" name="Text Box 23"/>
            <p:cNvSpPr txBox="1">
              <a:spLocks noChangeArrowheads="1"/>
            </p:cNvSpPr>
            <p:nvPr/>
          </p:nvSpPr>
          <p:spPr bwMode="auto">
            <a:xfrm>
              <a:off x="686743" y="3996655"/>
              <a:ext cx="9906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Construction</a:t>
              </a:r>
            </a:p>
          </p:txBody>
        </p:sp>
        <p:sp>
          <p:nvSpPr>
            <p:cNvPr id="54296" name="Text Box 24"/>
            <p:cNvSpPr txBox="1">
              <a:spLocks noChangeArrowheads="1"/>
            </p:cNvSpPr>
            <p:nvPr/>
          </p:nvSpPr>
          <p:spPr bwMode="auto">
            <a:xfrm>
              <a:off x="3506143" y="3996655"/>
              <a:ext cx="12192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Commercial Vehicle</a:t>
              </a:r>
            </a:p>
          </p:txBody>
        </p:sp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2102793" y="3996655"/>
              <a:ext cx="9906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Agriculture</a:t>
              </a:r>
            </a:p>
          </p:txBody>
        </p:sp>
        <p:sp>
          <p:nvSpPr>
            <p:cNvPr id="54298" name="Text Box 26"/>
            <p:cNvSpPr txBox="1">
              <a:spLocks noChangeArrowheads="1"/>
            </p:cNvSpPr>
            <p:nvPr/>
          </p:nvSpPr>
          <p:spPr bwMode="auto">
            <a:xfrm>
              <a:off x="3501381" y="2501230"/>
              <a:ext cx="9906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Locomotive</a:t>
              </a:r>
            </a:p>
          </p:txBody>
        </p:sp>
        <p:sp>
          <p:nvSpPr>
            <p:cNvPr id="54299" name="Text Box 27"/>
            <p:cNvSpPr txBox="1">
              <a:spLocks noChangeArrowheads="1"/>
            </p:cNvSpPr>
            <p:nvPr/>
          </p:nvSpPr>
          <p:spPr bwMode="auto">
            <a:xfrm>
              <a:off x="2107556" y="2501230"/>
              <a:ext cx="12192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Power Plants</a:t>
              </a:r>
            </a:p>
          </p:txBody>
        </p:sp>
        <p:sp>
          <p:nvSpPr>
            <p:cNvPr id="54300" name="Text Box 28"/>
            <p:cNvSpPr txBox="1">
              <a:spLocks noChangeArrowheads="1"/>
            </p:cNvSpPr>
            <p:nvPr/>
          </p:nvSpPr>
          <p:spPr bwMode="auto">
            <a:xfrm>
              <a:off x="704206" y="2483768"/>
              <a:ext cx="9906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AT" sz="1000"/>
                <a:t>Marine</a:t>
              </a:r>
            </a:p>
          </p:txBody>
        </p:sp>
        <p:pic>
          <p:nvPicPr>
            <p:cNvPr id="54301" name="Picture 29" descr="GettyImages_822530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206" y="4517355"/>
              <a:ext cx="1227137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2" name="Picture 30" descr="Kreuzfahrtschif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381" y="1507455"/>
              <a:ext cx="1222375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3" name="Picture 31" descr="Teststrecke-003946-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381" y="2999705"/>
              <a:ext cx="1223962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4" name="Picture 32" descr="Teststrecke-003861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381" y="3006055"/>
              <a:ext cx="1223962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5" name="Picture 33" descr="ferrar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16" b="9029"/>
            <a:stretch>
              <a:fillRect/>
            </a:stretch>
          </p:blipFill>
          <p:spPr bwMode="auto">
            <a:xfrm>
              <a:off x="3501381" y="4514180"/>
              <a:ext cx="1223962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6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35" r="69536" b="32773"/>
            <a:stretch>
              <a:fillRect/>
            </a:stretch>
          </p:blipFill>
          <p:spPr bwMode="auto">
            <a:xfrm>
              <a:off x="686743" y="2848893"/>
              <a:ext cx="1230313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07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79" t="76202"/>
            <a:stretch>
              <a:fillRect/>
            </a:stretch>
          </p:blipFill>
          <p:spPr bwMode="auto">
            <a:xfrm>
              <a:off x="2045643" y="1483643"/>
              <a:ext cx="1281113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08" name="Picture 36" descr="GE DASH9-44CW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63"/>
            <a:stretch>
              <a:fillRect/>
            </a:stretch>
          </p:blipFill>
          <p:spPr bwMode="auto">
            <a:xfrm>
              <a:off x="3507731" y="1494755"/>
              <a:ext cx="1223962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9" name="Picture 37" descr="lok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731" y="1502693"/>
              <a:ext cx="12255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0" name="Picture 38" descr="Ship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8" t="24370" b="4390"/>
            <a:stretch>
              <a:fillRect/>
            </a:stretch>
          </p:blipFill>
          <p:spPr bwMode="auto">
            <a:xfrm>
              <a:off x="683568" y="1513805"/>
              <a:ext cx="1223963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11" name="Rechteck 38"/>
          <p:cNvSpPr>
            <a:spLocks noChangeArrowheads="1"/>
          </p:cNvSpPr>
          <p:nvPr/>
        </p:nvSpPr>
        <p:spPr bwMode="auto">
          <a:xfrm>
            <a:off x="488950" y="6597650"/>
            <a:ext cx="24479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endParaRPr lang="de-AT" sz="2000">
              <a:solidFill>
                <a:srgbClr val="005A99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560" y="5949280"/>
            <a:ext cx="793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 err="1" smtClean="0">
                <a:solidFill>
                  <a:srgbClr val="005A99"/>
                </a:solidFill>
              </a:rPr>
              <a:t>We</a:t>
            </a:r>
            <a:r>
              <a:rPr lang="de-AT" sz="2000" dirty="0" smtClean="0">
                <a:solidFill>
                  <a:srgbClr val="005A99"/>
                </a:solidFill>
              </a:rPr>
              <a:t> </a:t>
            </a:r>
            <a:r>
              <a:rPr lang="de-AT" sz="2000" dirty="0" err="1" smtClean="0">
                <a:solidFill>
                  <a:srgbClr val="005A99"/>
                </a:solidFill>
              </a:rPr>
              <a:t>are</a:t>
            </a:r>
            <a:r>
              <a:rPr lang="de-AT" sz="2000" dirty="0" smtClean="0">
                <a:solidFill>
                  <a:srgbClr val="005A99"/>
                </a:solidFill>
              </a:rPr>
              <a:t> </a:t>
            </a:r>
            <a:r>
              <a:rPr lang="de-AT" sz="2000" dirty="0" err="1" smtClean="0">
                <a:solidFill>
                  <a:srgbClr val="005A99"/>
                </a:solidFill>
              </a:rPr>
              <a:t>marrying</a:t>
            </a:r>
            <a:r>
              <a:rPr lang="de-AT" sz="2000" dirty="0" smtClean="0">
                <a:solidFill>
                  <a:srgbClr val="005A99"/>
                </a:solidFill>
              </a:rPr>
              <a:t> </a:t>
            </a:r>
            <a:r>
              <a:rPr lang="de-AT" sz="2000" dirty="0" err="1" smtClean="0">
                <a:solidFill>
                  <a:srgbClr val="005A99"/>
                </a:solidFill>
              </a:rPr>
              <a:t>Industry</a:t>
            </a:r>
            <a:r>
              <a:rPr lang="de-AT" sz="2000" dirty="0" smtClean="0">
                <a:solidFill>
                  <a:srgbClr val="005A99"/>
                </a:solidFill>
              </a:rPr>
              <a:t> Needs </a:t>
            </a:r>
            <a:r>
              <a:rPr lang="de-AT" sz="2000" dirty="0" err="1" smtClean="0">
                <a:solidFill>
                  <a:srgbClr val="005A99"/>
                </a:solidFill>
              </a:rPr>
              <a:t>with</a:t>
            </a:r>
            <a:r>
              <a:rPr lang="de-AT" sz="2000" dirty="0" smtClean="0">
                <a:solidFill>
                  <a:srgbClr val="005A99"/>
                </a:solidFill>
              </a:rPr>
              <a:t> Innovation.</a:t>
            </a:r>
            <a:endParaRPr lang="de-AT" sz="2000" dirty="0">
              <a:solidFill>
                <a:srgbClr val="005A99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8950" y="2204864"/>
            <a:ext cx="8186738" cy="2015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999999"/>
              </a:buClr>
              <a:defRPr/>
            </a:pPr>
            <a:endParaRPr lang="de-DE" sz="2000" b="1" dirty="0">
              <a:solidFill>
                <a:srgbClr val="005A99"/>
              </a:solidFill>
            </a:endParaRPr>
          </a:p>
        </p:txBody>
      </p:sp>
      <p:sp>
        <p:nvSpPr>
          <p:cNvPr id="49155" name="Rechteck 5"/>
          <p:cNvSpPr>
            <a:spLocks noChangeArrowheads="1"/>
          </p:cNvSpPr>
          <p:nvPr/>
        </p:nvSpPr>
        <p:spPr bwMode="auto">
          <a:xfrm>
            <a:off x="488950" y="6597650"/>
            <a:ext cx="24479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endParaRPr lang="de-AT" sz="2000">
              <a:solidFill>
                <a:srgbClr val="005A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0861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rgbClr val="005A99"/>
                </a:solidFill>
              </a:rPr>
              <a:t>AVL </a:t>
            </a:r>
            <a:r>
              <a:rPr lang="de-AT" sz="2000" dirty="0" err="1" smtClean="0">
                <a:solidFill>
                  <a:srgbClr val="005A99"/>
                </a:solidFill>
              </a:rPr>
              <a:t>is</a:t>
            </a:r>
            <a:r>
              <a:rPr lang="de-AT" sz="2000" dirty="0" smtClean="0">
                <a:solidFill>
                  <a:srgbClr val="005A99"/>
                </a:solidFill>
              </a:rPr>
              <a:t> well-</a:t>
            </a:r>
            <a:r>
              <a:rPr lang="de-AT" sz="2000" dirty="0" err="1" smtClean="0">
                <a:solidFill>
                  <a:srgbClr val="005A99"/>
                </a:solidFill>
              </a:rPr>
              <a:t>known</a:t>
            </a:r>
            <a:r>
              <a:rPr lang="de-AT" sz="2000" dirty="0" smtClean="0">
                <a:solidFill>
                  <a:srgbClr val="005A99"/>
                </a:solidFill>
              </a:rPr>
              <a:t> </a:t>
            </a:r>
            <a:r>
              <a:rPr lang="de-AT" sz="2000" dirty="0" err="1" smtClean="0">
                <a:solidFill>
                  <a:srgbClr val="005A99"/>
                </a:solidFill>
              </a:rPr>
              <a:t>for</a:t>
            </a:r>
            <a:r>
              <a:rPr lang="de-AT" sz="2000" dirty="0" smtClean="0">
                <a:solidFill>
                  <a:srgbClr val="005A99"/>
                </a:solidFill>
              </a:rPr>
              <a:t> …</a:t>
            </a:r>
            <a:endParaRPr lang="de-AT" sz="2000" dirty="0">
              <a:solidFill>
                <a:srgbClr val="005A99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1560" y="3429000"/>
            <a:ext cx="806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5A99"/>
                </a:solidFill>
              </a:rPr>
              <a:t>… but we are also out in the field supporting the operators! </a:t>
            </a:r>
            <a:endParaRPr lang="en-US" sz="2000" dirty="0">
              <a:solidFill>
                <a:srgbClr val="005A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8" y="4005384"/>
            <a:ext cx="191280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DSC00089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86" y="4533691"/>
            <a:ext cx="1440000" cy="191964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216"/>
            <a:ext cx="1920000" cy="1440000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13336"/>
            <a:ext cx="1440000" cy="1440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208"/>
            <a:ext cx="1920000" cy="14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40003"/>
            <a:ext cx="1440000" cy="1813333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825788" y="1294243"/>
            <a:ext cx="2522076" cy="1990741"/>
            <a:chOff x="825788" y="1294243"/>
            <a:chExt cx="2522076" cy="1990741"/>
          </a:xfrm>
        </p:grpSpPr>
        <p:sp>
          <p:nvSpPr>
            <p:cNvPr id="6" name="Textfeld 5"/>
            <p:cNvSpPr txBox="1"/>
            <p:nvPr/>
          </p:nvSpPr>
          <p:spPr>
            <a:xfrm>
              <a:off x="1259632" y="2977207"/>
              <a:ext cx="16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dirty="0" smtClean="0">
                  <a:solidFill>
                    <a:srgbClr val="005A99"/>
                  </a:solidFill>
                </a:rPr>
                <a:t>Engineering</a:t>
              </a:r>
              <a:endParaRPr lang="de-AT" sz="1400" dirty="0">
                <a:solidFill>
                  <a:srgbClr val="005A99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8" y="1294243"/>
              <a:ext cx="2522076" cy="168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uppieren 16"/>
          <p:cNvGrpSpPr/>
          <p:nvPr/>
        </p:nvGrpSpPr>
        <p:grpSpPr>
          <a:xfrm>
            <a:off x="3517505" y="1358477"/>
            <a:ext cx="2134615" cy="1926507"/>
            <a:chOff x="3517505" y="1358477"/>
            <a:chExt cx="2134615" cy="1926507"/>
          </a:xfrm>
        </p:grpSpPr>
        <p:sp>
          <p:nvSpPr>
            <p:cNvPr id="19" name="Textfeld 18"/>
            <p:cNvSpPr txBox="1"/>
            <p:nvPr/>
          </p:nvSpPr>
          <p:spPr>
            <a:xfrm>
              <a:off x="3744088" y="2977207"/>
              <a:ext cx="16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dirty="0" smtClean="0">
                  <a:solidFill>
                    <a:srgbClr val="005A99"/>
                  </a:solidFill>
                </a:rPr>
                <a:t>Simulation</a:t>
              </a:r>
              <a:endParaRPr lang="de-AT" sz="1400" dirty="0">
                <a:solidFill>
                  <a:srgbClr val="005A99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505" y="1358477"/>
              <a:ext cx="2134615" cy="1619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uppieren 20"/>
          <p:cNvGrpSpPr/>
          <p:nvPr/>
        </p:nvGrpSpPr>
        <p:grpSpPr>
          <a:xfrm>
            <a:off x="6264368" y="1351442"/>
            <a:ext cx="1620000" cy="1933542"/>
            <a:chOff x="6264368" y="1351442"/>
            <a:chExt cx="1620000" cy="1933542"/>
          </a:xfrm>
        </p:grpSpPr>
        <p:sp>
          <p:nvSpPr>
            <p:cNvPr id="20" name="Textfeld 19"/>
            <p:cNvSpPr txBox="1"/>
            <p:nvPr/>
          </p:nvSpPr>
          <p:spPr>
            <a:xfrm>
              <a:off x="6264368" y="2977207"/>
              <a:ext cx="16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dirty="0" err="1" smtClean="0">
                  <a:solidFill>
                    <a:srgbClr val="005A99"/>
                  </a:solidFill>
                </a:rPr>
                <a:t>Testing</a:t>
              </a:r>
              <a:endParaRPr lang="de-AT" sz="1400" dirty="0">
                <a:solidFill>
                  <a:srgbClr val="005A99"/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351442"/>
              <a:ext cx="1248440" cy="16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00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623376" cy="648000"/>
          </a:xfrm>
        </p:spPr>
        <p:txBody>
          <a:bodyPr>
            <a:noAutofit/>
          </a:bodyPr>
          <a:lstStyle/>
          <a:p>
            <a:r>
              <a:rPr lang="de-AT" dirty="0" smtClean="0"/>
              <a:t>AVL Large Engine References</a:t>
            </a:r>
            <a:br>
              <a:rPr lang="de-AT" dirty="0" smtClean="0"/>
            </a:br>
            <a:r>
              <a:rPr lang="de-AT" dirty="0" smtClean="0"/>
              <a:t>(</a:t>
            </a:r>
            <a:r>
              <a:rPr lang="de-AT" dirty="0" err="1" smtClean="0"/>
              <a:t>Examples</a:t>
            </a:r>
            <a:r>
              <a:rPr lang="de-AT" dirty="0" smtClean="0"/>
              <a:t> out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than</a:t>
            </a:r>
            <a:r>
              <a:rPr lang="de-AT" dirty="0" smtClean="0"/>
              <a:t> 130 Projects)</a:t>
            </a:r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7452"/>
            <a:ext cx="2160000" cy="135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9260"/>
            <a:ext cx="2160000" cy="15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7252"/>
            <a:ext cx="2160000" cy="181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97612"/>
            <a:ext cx="2160000" cy="144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56" y="1412776"/>
            <a:ext cx="2160000" cy="197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56" y="4077072"/>
            <a:ext cx="2160000" cy="15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" y="1412776"/>
            <a:ext cx="166869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" y="4182080"/>
            <a:ext cx="2160000" cy="147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3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Sustainable</a:t>
            </a:r>
            <a:r>
              <a:rPr lang="de-AT" dirty="0" smtClean="0"/>
              <a:t> </a:t>
            </a:r>
            <a:r>
              <a:rPr lang="de-AT" dirty="0" err="1" smtClean="0"/>
              <a:t>Shipping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Drivers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3491880" y="1622117"/>
            <a:ext cx="518380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dirty="0" err="1" smtClean="0">
                <a:solidFill>
                  <a:srgbClr val="005A99"/>
                </a:solidFill>
              </a:rPr>
              <a:t>What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are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the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drivers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'</a:t>
            </a:r>
            <a:r>
              <a:rPr lang="de-AT" dirty="0" err="1" smtClean="0">
                <a:solidFill>
                  <a:srgbClr val="005A99"/>
                </a:solidFill>
              </a:rPr>
              <a:t>Sustainable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Shipping</a:t>
            </a:r>
            <a:r>
              <a:rPr lang="de-AT" dirty="0" smtClean="0">
                <a:solidFill>
                  <a:srgbClr val="005A99"/>
                </a:solidFill>
              </a:rPr>
              <a:t>'?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increased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sensitivity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environment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protection</a:t>
            </a:r>
            <a:r>
              <a:rPr lang="de-AT" dirty="0" smtClean="0">
                <a:solidFill>
                  <a:srgbClr val="005A99"/>
                </a:solidFill>
              </a:rPr>
              <a:t> on </a:t>
            </a:r>
            <a:r>
              <a:rPr lang="de-AT" dirty="0" err="1" smtClean="0">
                <a:solidFill>
                  <a:srgbClr val="005A99"/>
                </a:solidFill>
              </a:rPr>
              <a:t>political</a:t>
            </a:r>
            <a:r>
              <a:rPr lang="de-AT" dirty="0" smtClean="0">
                <a:solidFill>
                  <a:srgbClr val="005A99"/>
                </a:solidFill>
              </a:rPr>
              <a:t> and </a:t>
            </a:r>
            <a:r>
              <a:rPr lang="de-AT" dirty="0" err="1" smtClean="0">
                <a:solidFill>
                  <a:srgbClr val="005A99"/>
                </a:solidFill>
              </a:rPr>
              <a:t>public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levels</a:t>
            </a:r>
            <a:endParaRPr lang="de-AT" dirty="0" smtClean="0">
              <a:solidFill>
                <a:srgbClr val="005A99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upcoming</a:t>
            </a:r>
            <a:r>
              <a:rPr lang="de-AT" dirty="0" smtClean="0">
                <a:solidFill>
                  <a:srgbClr val="005A99"/>
                </a:solidFill>
              </a:rPr>
              <a:t> international and </a:t>
            </a:r>
            <a:r>
              <a:rPr lang="de-AT" dirty="0" err="1" smtClean="0">
                <a:solidFill>
                  <a:srgbClr val="005A99"/>
                </a:solidFill>
              </a:rPr>
              <a:t>local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requirements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emission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reduction</a:t>
            </a:r>
            <a:r>
              <a:rPr lang="de-AT" dirty="0" smtClean="0">
                <a:solidFill>
                  <a:srgbClr val="005A99"/>
                </a:solidFill>
              </a:rPr>
              <a:t> (e. g. IMO Tier 3, US EPA Tier 4 Marine, EU Harbour </a:t>
            </a:r>
            <a:r>
              <a:rPr lang="de-AT" dirty="0" err="1" smtClean="0">
                <a:solidFill>
                  <a:srgbClr val="005A99"/>
                </a:solidFill>
              </a:rPr>
              <a:t>Directive</a:t>
            </a:r>
            <a:r>
              <a:rPr lang="de-AT" dirty="0" smtClean="0">
                <a:solidFill>
                  <a:srgbClr val="005A99"/>
                </a:solidFill>
              </a:rPr>
              <a:t>, …)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current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low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level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of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charter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rates</a:t>
            </a:r>
            <a:endParaRPr lang="de-AT" dirty="0" smtClean="0">
              <a:solidFill>
                <a:srgbClr val="005A99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increased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price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level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of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classical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standard</a:t>
            </a:r>
            <a:r>
              <a:rPr lang="de-AT" dirty="0" smtClean="0">
                <a:solidFill>
                  <a:srgbClr val="005A99"/>
                </a:solidFill>
              </a:rPr>
              <a:t> marine </a:t>
            </a:r>
            <a:r>
              <a:rPr lang="de-AT" dirty="0" err="1" smtClean="0">
                <a:solidFill>
                  <a:srgbClr val="005A99"/>
                </a:solidFill>
              </a:rPr>
              <a:t>fuels</a:t>
            </a:r>
            <a:r>
              <a:rPr lang="de-AT" dirty="0" smtClean="0">
                <a:solidFill>
                  <a:srgbClr val="005A99"/>
                </a:solidFill>
              </a:rPr>
              <a:t> (HFO, MDO)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customers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striving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'</a:t>
            </a:r>
            <a:r>
              <a:rPr lang="de-AT" dirty="0" err="1" smtClean="0">
                <a:solidFill>
                  <a:srgbClr val="005A99"/>
                </a:solidFill>
              </a:rPr>
              <a:t>green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image</a:t>
            </a:r>
            <a:r>
              <a:rPr lang="de-AT" dirty="0" smtClean="0">
                <a:solidFill>
                  <a:srgbClr val="005A99"/>
                </a:solidFill>
              </a:rPr>
              <a:t>'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2" y="1556793"/>
            <a:ext cx="275339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7" y="3649186"/>
            <a:ext cx="22230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7744" y="3140968"/>
            <a:ext cx="1080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 smtClean="0">
                <a:solidFill>
                  <a:srgbClr val="005A99"/>
                </a:solidFill>
              </a:rPr>
              <a:t>NYK</a:t>
            </a:r>
            <a:endParaRPr lang="de-AT" sz="800" dirty="0">
              <a:solidFill>
                <a:srgbClr val="005A9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67745" y="5301208"/>
            <a:ext cx="1080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dirty="0" err="1" smtClean="0">
                <a:solidFill>
                  <a:srgbClr val="005A99"/>
                </a:solidFill>
              </a:rPr>
              <a:t>Wilhelmsen</a:t>
            </a:r>
            <a:endParaRPr lang="de-AT" sz="800" dirty="0">
              <a:solidFill>
                <a:srgbClr val="005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Sustainable</a:t>
            </a:r>
            <a:r>
              <a:rPr lang="de-AT" dirty="0" smtClean="0"/>
              <a:t> </a:t>
            </a:r>
            <a:r>
              <a:rPr lang="de-AT" dirty="0" err="1" smtClean="0"/>
              <a:t>Shipping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Topics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272817"/>
            <a:ext cx="81361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dirty="0" err="1" smtClean="0">
                <a:solidFill>
                  <a:srgbClr val="005A99"/>
                </a:solidFill>
              </a:rPr>
              <a:t>What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means</a:t>
            </a:r>
            <a:r>
              <a:rPr lang="de-AT" dirty="0" smtClean="0">
                <a:solidFill>
                  <a:srgbClr val="005A99"/>
                </a:solidFill>
              </a:rPr>
              <a:t> '</a:t>
            </a:r>
            <a:r>
              <a:rPr lang="de-AT" dirty="0" err="1" smtClean="0">
                <a:solidFill>
                  <a:srgbClr val="005A99"/>
                </a:solidFill>
              </a:rPr>
              <a:t>Sustainable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Shipping</a:t>
            </a:r>
            <a:r>
              <a:rPr lang="de-AT" dirty="0" smtClean="0">
                <a:solidFill>
                  <a:srgbClr val="005A99"/>
                </a:solidFill>
              </a:rPr>
              <a:t>' </a:t>
            </a:r>
            <a:r>
              <a:rPr lang="de-AT" dirty="0" err="1" smtClean="0">
                <a:solidFill>
                  <a:srgbClr val="005A99"/>
                </a:solidFill>
              </a:rPr>
              <a:t>from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the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engine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perspective</a:t>
            </a:r>
            <a:r>
              <a:rPr lang="de-AT" dirty="0" smtClean="0">
                <a:solidFill>
                  <a:srgbClr val="005A99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de-AT" dirty="0">
              <a:solidFill>
                <a:srgbClr val="005A99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smtClean="0">
                <a:solidFill>
                  <a:srgbClr val="005A99"/>
                </a:solidFill>
              </a:rPr>
              <a:t>Slow </a:t>
            </a:r>
            <a:r>
              <a:rPr lang="de-AT" dirty="0" err="1" smtClean="0">
                <a:solidFill>
                  <a:srgbClr val="005A99"/>
                </a:solidFill>
              </a:rPr>
              <a:t>steaming</a:t>
            </a:r>
            <a:r>
              <a:rPr lang="de-AT" dirty="0" smtClean="0">
                <a:solidFill>
                  <a:srgbClr val="005A99"/>
                </a:solidFill>
              </a:rPr>
              <a:t> ???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smtClean="0">
                <a:solidFill>
                  <a:srgbClr val="005A99"/>
                </a:solidFill>
              </a:rPr>
              <a:t>Engine </a:t>
            </a:r>
            <a:r>
              <a:rPr lang="de-AT" dirty="0" err="1" smtClean="0">
                <a:solidFill>
                  <a:srgbClr val="005A99"/>
                </a:solidFill>
              </a:rPr>
              <a:t>derating</a:t>
            </a:r>
            <a:r>
              <a:rPr lang="de-AT" dirty="0" smtClean="0">
                <a:solidFill>
                  <a:srgbClr val="005A99"/>
                </a:solidFill>
              </a:rPr>
              <a:t> ???</a:t>
            </a:r>
          </a:p>
          <a:p>
            <a:pPr>
              <a:spcAft>
                <a:spcPts val="600"/>
              </a:spcAft>
            </a:pPr>
            <a:endParaRPr lang="de-AT" dirty="0" smtClean="0">
              <a:solidFill>
                <a:srgbClr val="005A99"/>
              </a:solidFill>
            </a:endParaRPr>
          </a:p>
          <a:p>
            <a:pPr>
              <a:spcAft>
                <a:spcPts val="600"/>
              </a:spcAft>
            </a:pPr>
            <a:r>
              <a:rPr lang="de-AT" dirty="0" smtClean="0">
                <a:solidFill>
                  <a:srgbClr val="005A99"/>
                </a:solidFill>
              </a:rPr>
              <a:t>This </a:t>
            </a:r>
            <a:r>
              <a:rPr lang="de-AT" dirty="0" err="1" smtClean="0">
                <a:solidFill>
                  <a:srgbClr val="005A99"/>
                </a:solidFill>
              </a:rPr>
              <a:t>is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too</a:t>
            </a:r>
            <a:r>
              <a:rPr lang="de-AT" dirty="0" smtClean="0">
                <a:solidFill>
                  <a:srgbClr val="005A99"/>
                </a:solidFill>
              </a:rPr>
              <a:t> simple - </a:t>
            </a:r>
            <a:r>
              <a:rPr lang="de-AT" dirty="0" err="1" smtClean="0">
                <a:solidFill>
                  <a:srgbClr val="005A99"/>
                </a:solidFill>
              </a:rPr>
              <a:t>the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topics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are</a:t>
            </a:r>
            <a:r>
              <a:rPr lang="de-AT" dirty="0" smtClean="0">
                <a:solidFill>
                  <a:srgbClr val="005A99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Improved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engine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efficiency</a:t>
            </a:r>
            <a:endParaRPr lang="de-AT" dirty="0" smtClean="0">
              <a:solidFill>
                <a:srgbClr val="005A99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Waste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heat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recovery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power </a:t>
            </a:r>
            <a:r>
              <a:rPr lang="de-AT" dirty="0" err="1" smtClean="0">
                <a:solidFill>
                  <a:srgbClr val="005A99"/>
                </a:solidFill>
              </a:rPr>
              <a:t>generation</a:t>
            </a:r>
            <a:endParaRPr lang="de-AT" dirty="0" smtClean="0">
              <a:solidFill>
                <a:srgbClr val="005A99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smtClean="0">
                <a:solidFill>
                  <a:srgbClr val="005A99"/>
                </a:solidFill>
              </a:rPr>
              <a:t>Clean </a:t>
            </a:r>
            <a:r>
              <a:rPr lang="de-AT" dirty="0" err="1" smtClean="0">
                <a:solidFill>
                  <a:srgbClr val="005A99"/>
                </a:solidFill>
              </a:rPr>
              <a:t>fuels</a:t>
            </a:r>
            <a:endParaRPr lang="de-AT" dirty="0" smtClean="0">
              <a:solidFill>
                <a:srgbClr val="005A99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Reduced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engine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emissions</a:t>
            </a:r>
            <a:r>
              <a:rPr lang="de-AT" dirty="0" smtClean="0">
                <a:solidFill>
                  <a:srgbClr val="005A99"/>
                </a:solidFill>
              </a:rPr>
              <a:t> (</a:t>
            </a:r>
            <a:r>
              <a:rPr lang="de-AT" dirty="0" err="1" smtClean="0">
                <a:solidFill>
                  <a:srgbClr val="005A99"/>
                </a:solidFill>
              </a:rPr>
              <a:t>internal</a:t>
            </a:r>
            <a:r>
              <a:rPr lang="de-AT" dirty="0" smtClean="0">
                <a:solidFill>
                  <a:srgbClr val="005A99"/>
                </a:solidFill>
              </a:rPr>
              <a:t> &amp; </a:t>
            </a:r>
            <a:r>
              <a:rPr lang="de-AT" dirty="0" err="1" smtClean="0">
                <a:solidFill>
                  <a:srgbClr val="005A99"/>
                </a:solidFill>
              </a:rPr>
              <a:t>by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exhaust</a:t>
            </a:r>
            <a:r>
              <a:rPr lang="de-AT" dirty="0" smtClean="0">
                <a:solidFill>
                  <a:srgbClr val="005A99"/>
                </a:solidFill>
              </a:rPr>
              <a:t> aftertreatment)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smtClean="0">
                <a:solidFill>
                  <a:srgbClr val="005A99"/>
                </a:solidFill>
              </a:rPr>
              <a:t>Power </a:t>
            </a:r>
            <a:r>
              <a:rPr lang="de-AT" dirty="0" err="1" smtClean="0">
                <a:solidFill>
                  <a:srgbClr val="005A99"/>
                </a:solidFill>
              </a:rPr>
              <a:t>generation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system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integration</a:t>
            </a:r>
            <a:r>
              <a:rPr lang="de-AT" dirty="0" smtClean="0">
                <a:solidFill>
                  <a:srgbClr val="005A99"/>
                </a:solidFill>
              </a:rPr>
              <a:t> &amp; flexible power </a:t>
            </a:r>
            <a:r>
              <a:rPr lang="de-AT" dirty="0" err="1" smtClean="0">
                <a:solidFill>
                  <a:srgbClr val="005A99"/>
                </a:solidFill>
              </a:rPr>
              <a:t>distribution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005A99"/>
                </a:solidFill>
              </a:rPr>
              <a:t>Condition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monitoring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ensurance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of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optimum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engine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operation</a:t>
            </a:r>
            <a:endParaRPr lang="de-AT" dirty="0" smtClean="0">
              <a:solidFill>
                <a:srgbClr val="005A99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AT" dirty="0" smtClean="0">
                <a:solidFill>
                  <a:srgbClr val="005A99"/>
                </a:solidFill>
              </a:rPr>
              <a:t>Hybrid </a:t>
            </a:r>
            <a:r>
              <a:rPr lang="de-AT" dirty="0" err="1" smtClean="0">
                <a:solidFill>
                  <a:srgbClr val="005A99"/>
                </a:solidFill>
              </a:rPr>
              <a:t>systems</a:t>
            </a:r>
            <a:r>
              <a:rPr lang="de-AT" dirty="0" smtClean="0">
                <a:solidFill>
                  <a:srgbClr val="005A99"/>
                </a:solidFill>
              </a:rPr>
              <a:t>, </a:t>
            </a:r>
            <a:r>
              <a:rPr lang="de-AT" dirty="0" err="1" smtClean="0">
                <a:solidFill>
                  <a:srgbClr val="005A99"/>
                </a:solidFill>
              </a:rPr>
              <a:t>sails</a:t>
            </a:r>
            <a:r>
              <a:rPr lang="de-AT" dirty="0" smtClean="0">
                <a:solidFill>
                  <a:srgbClr val="005A99"/>
                </a:solidFill>
              </a:rPr>
              <a:t>, … (</a:t>
            </a:r>
            <a:r>
              <a:rPr lang="de-AT" dirty="0" err="1" smtClean="0">
                <a:solidFill>
                  <a:srgbClr val="005A99"/>
                </a:solidFill>
              </a:rPr>
              <a:t>at</a:t>
            </a:r>
            <a:r>
              <a:rPr lang="de-AT" dirty="0" smtClean="0">
                <a:solidFill>
                  <a:srgbClr val="005A99"/>
                </a:solidFill>
              </a:rPr>
              <a:t> least </a:t>
            </a:r>
            <a:r>
              <a:rPr lang="de-AT" dirty="0" err="1" smtClean="0">
                <a:solidFill>
                  <a:srgbClr val="005A99"/>
                </a:solidFill>
              </a:rPr>
              <a:t>for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niche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applications</a:t>
            </a:r>
            <a:r>
              <a:rPr lang="de-AT" dirty="0" smtClean="0">
                <a:solidFill>
                  <a:srgbClr val="005A99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de-AT" dirty="0">
              <a:solidFill>
                <a:srgbClr val="005A99"/>
              </a:solidFill>
            </a:endParaRPr>
          </a:p>
          <a:p>
            <a:pPr>
              <a:spcAft>
                <a:spcPts val="600"/>
              </a:spcAft>
            </a:pPr>
            <a:r>
              <a:rPr lang="de-AT" dirty="0" smtClean="0">
                <a:solidFill>
                  <a:srgbClr val="005A99"/>
                </a:solidFill>
              </a:rPr>
              <a:t>				See </a:t>
            </a:r>
            <a:r>
              <a:rPr lang="de-AT" dirty="0" err="1" smtClean="0">
                <a:solidFill>
                  <a:srgbClr val="005A99"/>
                </a:solidFill>
              </a:rPr>
              <a:t>following</a:t>
            </a:r>
            <a:r>
              <a:rPr lang="de-AT" dirty="0" smtClean="0">
                <a:solidFill>
                  <a:srgbClr val="005A99"/>
                </a:solidFill>
              </a:rPr>
              <a:t> </a:t>
            </a:r>
            <a:r>
              <a:rPr lang="de-AT" dirty="0" err="1" smtClean="0">
                <a:solidFill>
                  <a:srgbClr val="005A99"/>
                </a:solidFill>
              </a:rPr>
              <a:t>examples</a:t>
            </a:r>
            <a:r>
              <a:rPr lang="de-AT" dirty="0" smtClean="0">
                <a:solidFill>
                  <a:srgbClr val="005A99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927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IMO Tier 3 </a:t>
            </a:r>
            <a:r>
              <a:rPr lang="de-AT" dirty="0" err="1" smtClean="0"/>
              <a:t>Fulfilment</a:t>
            </a:r>
            <a:r>
              <a:rPr lang="de-AT" dirty="0" smtClean="0"/>
              <a:t> Options</a:t>
            </a:r>
            <a:endParaRPr lang="de-AT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07950" y="897652"/>
            <a:ext cx="8856663" cy="5843716"/>
            <a:chOff x="107950" y="609472"/>
            <a:chExt cx="8856663" cy="58437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6" t="6360" r="19849" b="5914"/>
            <a:stretch>
              <a:fillRect/>
            </a:stretch>
          </p:blipFill>
          <p:spPr bwMode="auto">
            <a:xfrm>
              <a:off x="1643063" y="1412875"/>
              <a:ext cx="5665787" cy="417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egende mit Linie 1 1"/>
            <p:cNvSpPr>
              <a:spLocks/>
            </p:cNvSpPr>
            <p:nvPr/>
          </p:nvSpPr>
          <p:spPr bwMode="auto">
            <a:xfrm>
              <a:off x="6493412" y="1252060"/>
              <a:ext cx="1728788" cy="576263"/>
            </a:xfrm>
            <a:prstGeom prst="borderCallout1">
              <a:avLst>
                <a:gd name="adj1" fmla="val 53162"/>
                <a:gd name="adj2" fmla="val -5784"/>
                <a:gd name="adj3" fmla="val 106102"/>
                <a:gd name="adj4" fmla="val -30625"/>
              </a:avLst>
            </a:prstGeom>
            <a:noFill/>
            <a:ln w="28575" algn="ctr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SSTC / TSTC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ECA / Non ECA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Power Density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egende mit Linie 1 4"/>
            <p:cNvSpPr>
              <a:spLocks/>
            </p:cNvSpPr>
            <p:nvPr/>
          </p:nvSpPr>
          <p:spPr bwMode="auto">
            <a:xfrm>
              <a:off x="5580063" y="609472"/>
              <a:ext cx="1871662" cy="576263"/>
            </a:xfrm>
            <a:prstGeom prst="borderCallout1">
              <a:avLst>
                <a:gd name="adj1" fmla="val 51250"/>
                <a:gd name="adj2" fmla="val -2447"/>
                <a:gd name="adj3" fmla="val 164074"/>
                <a:gd name="adj4" fmla="val -35227"/>
              </a:avLst>
            </a:prstGeom>
            <a:noFill/>
            <a:ln w="28575" algn="ctr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Cooler requirement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Valve train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Turbocharging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egende mit Linie 1 5"/>
            <p:cNvSpPr>
              <a:spLocks/>
            </p:cNvSpPr>
            <p:nvPr/>
          </p:nvSpPr>
          <p:spPr bwMode="auto">
            <a:xfrm>
              <a:off x="1331913" y="908720"/>
              <a:ext cx="1871662" cy="576262"/>
            </a:xfrm>
            <a:prstGeom prst="borderCallout1">
              <a:avLst>
                <a:gd name="adj1" fmla="val 51669"/>
                <a:gd name="adj2" fmla="val 102610"/>
                <a:gd name="adj3" fmla="val 98249"/>
                <a:gd name="adj4" fmla="val 125548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Architecture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EGR rate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Cooled / uncooled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egende mit Linie 1 11"/>
            <p:cNvSpPr/>
            <p:nvPr/>
          </p:nvSpPr>
          <p:spPr bwMode="auto">
            <a:xfrm>
              <a:off x="6875463" y="1916113"/>
              <a:ext cx="1728787" cy="576262"/>
            </a:xfrm>
            <a:prstGeom prst="borderCallout1">
              <a:avLst>
                <a:gd name="adj1" fmla="val 45515"/>
                <a:gd name="adj2" fmla="val -3872"/>
                <a:gd name="adj3" fmla="val 79454"/>
                <a:gd name="adj4" fmla="val -21142"/>
              </a:avLst>
            </a:prstGeom>
            <a:noFill/>
            <a:ln w="28575" cap="flat" cmpd="sng" algn="ctr">
              <a:solidFill>
                <a:srgbClr val="00AE00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Multiple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injection</a:t>
              </a:r>
              <a:endParaRPr kumimoji="0" lang="de-A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HFO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capability</a:t>
              </a:r>
              <a:endParaRPr kumimoji="0" lang="de-A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Injection</a:t>
              </a: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pressure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egende mit Linie 1 7"/>
            <p:cNvSpPr>
              <a:spLocks/>
            </p:cNvSpPr>
            <p:nvPr/>
          </p:nvSpPr>
          <p:spPr bwMode="auto">
            <a:xfrm>
              <a:off x="7235825" y="2636838"/>
              <a:ext cx="1728788" cy="720154"/>
            </a:xfrm>
            <a:prstGeom prst="borderCallout1">
              <a:avLst>
                <a:gd name="adj1" fmla="val 46286"/>
                <a:gd name="adj2" fmla="val -3235"/>
                <a:gd name="adj3" fmla="val 60584"/>
                <a:gd name="adj4" fmla="val -13781"/>
              </a:avLst>
            </a:prstGeom>
            <a:noFill/>
            <a:ln w="28575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Type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of</a:t>
              </a: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EAS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Injection</a:t>
              </a: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potential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HFO </a:t>
              </a:r>
              <a:r>
                <a:rPr kumimoji="0" lang="de-AT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capability</a:t>
              </a:r>
              <a:endParaRPr kumimoji="0" lang="de-A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Sulphur</a:t>
              </a:r>
              <a:r>
                <a:rPr kumimoji="0" lang="de-AT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Content</a:t>
              </a:r>
              <a:endParaRPr kumimoji="0" lang="de-A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egende mit Linie 1 13"/>
            <p:cNvSpPr/>
            <p:nvPr/>
          </p:nvSpPr>
          <p:spPr bwMode="auto">
            <a:xfrm>
              <a:off x="7235825" y="4508500"/>
              <a:ext cx="1728788" cy="576263"/>
            </a:xfrm>
            <a:prstGeom prst="borderCallout1">
              <a:avLst>
                <a:gd name="adj1" fmla="val 31172"/>
                <a:gd name="adj2" fmla="val -20756"/>
                <a:gd name="adj3" fmla="val 49501"/>
                <a:gd name="adj4" fmla="val -4330"/>
              </a:avLst>
            </a:prstGeom>
            <a:noFill/>
            <a:ln w="28575" cap="flat" cmpd="sng" algn="ctr">
              <a:solidFill>
                <a:srgbClr val="00AE00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Transient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operation</a:t>
              </a:r>
              <a:endParaRPr kumimoji="0" lang="de-A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ECA /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NonECA</a:t>
              </a: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&amp; DF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Part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load</a:t>
              </a: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operation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egende mit Linie 1 9"/>
            <p:cNvSpPr>
              <a:spLocks/>
            </p:cNvSpPr>
            <p:nvPr/>
          </p:nvSpPr>
          <p:spPr bwMode="auto">
            <a:xfrm>
              <a:off x="6659563" y="5229225"/>
              <a:ext cx="1728787" cy="576263"/>
            </a:xfrm>
            <a:prstGeom prst="borderCallout1">
              <a:avLst>
                <a:gd name="adj1" fmla="val -3447"/>
                <a:gd name="adj2" fmla="val -27089"/>
                <a:gd name="adj3" fmla="val 47587"/>
                <a:gd name="adj4" fmla="val -2417"/>
              </a:avLst>
            </a:prstGeom>
            <a:noFill/>
            <a:ln w="28575" algn="ctr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ECA / Non ECA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Valves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Diesel / Gas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egende mit Linie 1 10"/>
            <p:cNvSpPr>
              <a:spLocks/>
            </p:cNvSpPr>
            <p:nvPr/>
          </p:nvSpPr>
          <p:spPr bwMode="auto">
            <a:xfrm>
              <a:off x="5508625" y="5876925"/>
              <a:ext cx="1727200" cy="576263"/>
            </a:xfrm>
            <a:prstGeom prst="borderCallout1">
              <a:avLst>
                <a:gd name="adj1" fmla="val -50264"/>
                <a:gd name="adj2" fmla="val -31796"/>
                <a:gd name="adj3" fmla="val 47587"/>
                <a:gd name="adj4" fmla="val -3052"/>
              </a:avLst>
            </a:prstGeom>
            <a:noFill/>
            <a:ln w="28575" algn="ctr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Exhaust temp.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SSTC / TSTC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Urea Dosing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egende mit Linie 1 11"/>
            <p:cNvSpPr>
              <a:spLocks/>
            </p:cNvSpPr>
            <p:nvPr/>
          </p:nvSpPr>
          <p:spPr bwMode="auto">
            <a:xfrm>
              <a:off x="1258888" y="5661025"/>
              <a:ext cx="1728787" cy="576263"/>
            </a:xfrm>
            <a:prstGeom prst="borderCallout1">
              <a:avLst>
                <a:gd name="adj1" fmla="val -50264"/>
                <a:gd name="adj2" fmla="val 126014"/>
                <a:gd name="adj3" fmla="val 39847"/>
                <a:gd name="adj4" fmla="val 104181"/>
              </a:avLst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Combustion layout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egende mit Linie 1 12"/>
            <p:cNvSpPr>
              <a:spLocks/>
            </p:cNvSpPr>
            <p:nvPr/>
          </p:nvSpPr>
          <p:spPr bwMode="auto">
            <a:xfrm>
              <a:off x="323850" y="4868863"/>
              <a:ext cx="1727200" cy="576262"/>
            </a:xfrm>
            <a:prstGeom prst="borderCallout1">
              <a:avLst>
                <a:gd name="adj1" fmla="val -22657"/>
                <a:gd name="adj2" fmla="val 121875"/>
                <a:gd name="adj3" fmla="val 39847"/>
                <a:gd name="adj4" fmla="val 104181"/>
              </a:avLst>
            </a:prstGeom>
            <a:noFill/>
            <a:ln w="28575" algn="ctr">
              <a:solidFill>
                <a:srgbClr val="99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Packaging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Conversion rate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egende mit Linie 1 13"/>
            <p:cNvSpPr>
              <a:spLocks/>
            </p:cNvSpPr>
            <p:nvPr/>
          </p:nvSpPr>
          <p:spPr bwMode="auto">
            <a:xfrm>
              <a:off x="179388" y="3933825"/>
              <a:ext cx="1728787" cy="574675"/>
            </a:xfrm>
            <a:prstGeom prst="borderCallout1">
              <a:avLst>
                <a:gd name="adj1" fmla="val -58546"/>
                <a:gd name="adj2" fmla="val 85528"/>
                <a:gd name="adj3" fmla="val -16745"/>
                <a:gd name="adj4" fmla="val 65532"/>
              </a:avLst>
            </a:prstGeom>
            <a:noFill/>
            <a:ln w="28575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Gas pressure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Packaging</a:t>
              </a: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Valve dimension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egende mit Linie 1 14"/>
            <p:cNvSpPr>
              <a:spLocks/>
            </p:cNvSpPr>
            <p:nvPr/>
          </p:nvSpPr>
          <p:spPr bwMode="auto">
            <a:xfrm>
              <a:off x="107950" y="2492375"/>
              <a:ext cx="1727200" cy="576263"/>
            </a:xfrm>
            <a:prstGeom prst="borderCallout1">
              <a:avLst>
                <a:gd name="adj1" fmla="val -7477"/>
                <a:gd name="adj2" fmla="val 108991"/>
                <a:gd name="adj3" fmla="val -8463"/>
                <a:gd name="adj4" fmla="val 67370"/>
              </a:avLst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Cylinder head modification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egende mit Linie 1 20"/>
            <p:cNvSpPr/>
            <p:nvPr/>
          </p:nvSpPr>
          <p:spPr bwMode="auto">
            <a:xfrm>
              <a:off x="260350" y="1628775"/>
              <a:ext cx="1727200" cy="576263"/>
            </a:xfrm>
            <a:prstGeom prst="borderCallout1">
              <a:avLst>
                <a:gd name="adj1" fmla="val 56018"/>
                <a:gd name="adj2" fmla="val 125094"/>
                <a:gd name="adj3" fmla="val 32945"/>
                <a:gd name="adj4" fmla="val 103720"/>
              </a:avLst>
            </a:prstGeom>
            <a:noFill/>
            <a:ln w="28575" cap="flat" cmpd="sng" algn="ctr">
              <a:solidFill>
                <a:srgbClr val="000064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Part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load</a:t>
              </a: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operation</a:t>
              </a:r>
              <a:endParaRPr kumimoji="0" lang="de-A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182563" marR="0" lvl="0" indent="-182563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A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Transient </a:t>
              </a:r>
              <a:r>
                <a:rPr kumimoji="0" lang="de-A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operation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3491880" y="2348880"/>
              <a:ext cx="2016745" cy="144016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005A99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 rot="-1440000">
              <a:off x="3255800" y="2406783"/>
              <a:ext cx="2513458" cy="1538300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0570895" lon="20602151" rev="21075495"/>
              </a:camera>
              <a:lightRig rig="threePt" dir="t"/>
            </a:scene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IMO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427-B3DD-403B-A6CE-53751D0C780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62" y="0"/>
            <a:ext cx="1573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5400000" cy="648000"/>
          </a:xfrm>
        </p:spPr>
        <p:txBody>
          <a:bodyPr>
            <a:noAutofit/>
          </a:bodyPr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IMO Tier 3 </a:t>
            </a:r>
            <a:r>
              <a:rPr lang="de-AT" dirty="0" err="1" smtClean="0"/>
              <a:t>Fulfilment</a:t>
            </a:r>
            <a:r>
              <a:rPr lang="de-AT" dirty="0" smtClean="0"/>
              <a:t> – EGR </a:t>
            </a:r>
            <a:r>
              <a:rPr lang="de-AT" dirty="0" err="1" smtClean="0"/>
              <a:t>Variants</a:t>
            </a:r>
            <a:endParaRPr lang="de-A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1" y="3474309"/>
            <a:ext cx="2160000" cy="269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2160000" cy="257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160000" cy="213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88" y="3573963"/>
            <a:ext cx="2160000" cy="244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">
  <a:themeElements>
    <a:clrScheme name="AVL">
      <a:dk1>
        <a:sysClr val="windowText" lastClr="000000"/>
      </a:dk1>
      <a:lt1>
        <a:sysClr val="window" lastClr="FFFFFF"/>
      </a:lt1>
      <a:dk2>
        <a:srgbClr val="1F497D"/>
      </a:dk2>
      <a:lt2>
        <a:srgbClr val="989898"/>
      </a:lt2>
      <a:accent1>
        <a:srgbClr val="2CA9D6"/>
      </a:accent1>
      <a:accent2>
        <a:srgbClr val="B0DFF5"/>
      </a:accent2>
      <a:accent3>
        <a:srgbClr val="D7EFFA"/>
      </a:accent3>
      <a:accent4>
        <a:srgbClr val="808080"/>
      </a:accent4>
      <a:accent5>
        <a:srgbClr val="B2B2B2"/>
      </a:accent5>
      <a:accent6>
        <a:srgbClr val="D9D9D9"/>
      </a:accent6>
      <a:hlink>
        <a:srgbClr val="0000FF"/>
      </a:hlink>
      <a:folHlink>
        <a:srgbClr val="800080"/>
      </a:folHlink>
    </a:clrScheme>
    <a:fontScheme name="AV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ln>
          <a:solidFill>
            <a:srgbClr val="D9D9D9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5A9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634</Words>
  <Application>Microsoft Office PowerPoint</Application>
  <PresentationFormat>Bildschirmpräsentation (4:3)</PresentationFormat>
  <Paragraphs>176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1_Blank</vt:lpstr>
      <vt:lpstr>PowerPoint-Präsentation</vt:lpstr>
      <vt:lpstr>PowerPoint-Präsentation</vt:lpstr>
      <vt:lpstr>AVL covers all Engine Segments </vt:lpstr>
      <vt:lpstr>PowerPoint-Präsentation</vt:lpstr>
      <vt:lpstr>AVL Large Engine References (Examples out of more than 130 Projects)</vt:lpstr>
      <vt:lpstr>Sustainable Shipping Drivers</vt:lpstr>
      <vt:lpstr>Sustainable Shipping Topics</vt:lpstr>
      <vt:lpstr>Example IMO Tier 3 Fulfilment Options</vt:lpstr>
      <vt:lpstr>Example IMO Tier 3 Fulfilment – EGR Variants</vt:lpstr>
      <vt:lpstr>Example Dual-Fuel Engine Usage</vt:lpstr>
      <vt:lpstr>Example Dual-Fuel Engines – Applied Technologies</vt:lpstr>
      <vt:lpstr>Example Dual-Fuel Engines – R&amp;D Activities</vt:lpstr>
      <vt:lpstr>Example Condition Monitoring (AVL EPOSTM)</vt:lpstr>
      <vt:lpstr>Example Hybrid Harbour Tug</vt:lpstr>
      <vt:lpstr>PowerPoint-Präsentation</vt:lpstr>
    </vt:vector>
  </TitlesOfParts>
  <Company>AVL List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Mohr Hinrich AVL/GRZ</dc:creator>
  <cp:lastModifiedBy>Mohr Hinrich AVL/GRZ</cp:lastModifiedBy>
  <cp:revision>42</cp:revision>
  <dcterms:created xsi:type="dcterms:W3CDTF">2013-09-24T09:44:05Z</dcterms:created>
  <dcterms:modified xsi:type="dcterms:W3CDTF">2013-10-01T06:03:11Z</dcterms:modified>
</cp:coreProperties>
</file>